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90" r:id="rId3"/>
    <p:sldId id="262" r:id="rId4"/>
    <p:sldId id="291" r:id="rId5"/>
    <p:sldId id="292" r:id="rId6"/>
    <p:sldId id="293" r:id="rId7"/>
    <p:sldId id="278" r:id="rId8"/>
    <p:sldId id="261"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2" r:id="rId26"/>
    <p:sldId id="313" r:id="rId27"/>
    <p:sldId id="310" r:id="rId28"/>
    <p:sldId id="311" r:id="rId29"/>
    <p:sldId id="273"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4">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2"/>
      </p:cViewPr>
      <p:guideLst>
        <p:guide orient="horz" pos="1974"/>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0C4D86-E099-4132-9B22-F28EDE0DD804}" type="datetimeFigureOut">
              <a:rPr lang="zh-CN" altLang="en-US" smtClean="0"/>
              <a:t>2020/11/15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F7CF20-E656-497C-B4A7-743A593DA7A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1</a:t>
            </a:fld>
            <a:endParaRPr lang="zh-CN" altLang="en-US"/>
          </a:p>
        </p:txBody>
      </p:sp>
    </p:spTree>
    <p:extLst>
      <p:ext uri="{BB962C8B-B14F-4D97-AF65-F5344CB8AC3E}">
        <p14:creationId xmlns:p14="http://schemas.microsoft.com/office/powerpoint/2010/main" val="924978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22</a:t>
            </a:fld>
            <a:endParaRPr lang="zh-CN" altLang="en-US"/>
          </a:p>
        </p:txBody>
      </p:sp>
    </p:spTree>
    <p:extLst>
      <p:ext uri="{BB962C8B-B14F-4D97-AF65-F5344CB8AC3E}">
        <p14:creationId xmlns:p14="http://schemas.microsoft.com/office/powerpoint/2010/main" val="3188676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23</a:t>
            </a:fld>
            <a:endParaRPr lang="zh-CN" altLang="en-US"/>
          </a:p>
        </p:txBody>
      </p:sp>
    </p:spTree>
    <p:extLst>
      <p:ext uri="{BB962C8B-B14F-4D97-AF65-F5344CB8AC3E}">
        <p14:creationId xmlns:p14="http://schemas.microsoft.com/office/powerpoint/2010/main" val="1600161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24</a:t>
            </a:fld>
            <a:endParaRPr lang="zh-CN" altLang="en-US"/>
          </a:p>
        </p:txBody>
      </p:sp>
    </p:spTree>
    <p:extLst>
      <p:ext uri="{BB962C8B-B14F-4D97-AF65-F5344CB8AC3E}">
        <p14:creationId xmlns:p14="http://schemas.microsoft.com/office/powerpoint/2010/main" val="485932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25</a:t>
            </a:fld>
            <a:endParaRPr lang="zh-CN" altLang="en-US"/>
          </a:p>
        </p:txBody>
      </p:sp>
    </p:spTree>
    <p:extLst>
      <p:ext uri="{BB962C8B-B14F-4D97-AF65-F5344CB8AC3E}">
        <p14:creationId xmlns:p14="http://schemas.microsoft.com/office/powerpoint/2010/main" val="1555177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26</a:t>
            </a:fld>
            <a:endParaRPr lang="zh-CN" altLang="en-US"/>
          </a:p>
        </p:txBody>
      </p:sp>
    </p:spTree>
    <p:extLst>
      <p:ext uri="{BB962C8B-B14F-4D97-AF65-F5344CB8AC3E}">
        <p14:creationId xmlns:p14="http://schemas.microsoft.com/office/powerpoint/2010/main" val="1890084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27</a:t>
            </a:fld>
            <a:endParaRPr lang="zh-CN" altLang="en-US"/>
          </a:p>
        </p:txBody>
      </p:sp>
    </p:spTree>
    <p:extLst>
      <p:ext uri="{BB962C8B-B14F-4D97-AF65-F5344CB8AC3E}">
        <p14:creationId xmlns:p14="http://schemas.microsoft.com/office/powerpoint/2010/main" val="2479547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28</a:t>
            </a:fld>
            <a:endParaRPr lang="zh-CN" altLang="en-US"/>
          </a:p>
        </p:txBody>
      </p:sp>
    </p:spTree>
    <p:extLst>
      <p:ext uri="{BB962C8B-B14F-4D97-AF65-F5344CB8AC3E}">
        <p14:creationId xmlns:p14="http://schemas.microsoft.com/office/powerpoint/2010/main" val="313716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29</a:t>
            </a:fld>
            <a:endParaRPr lang="zh-CN" altLang="en-US"/>
          </a:p>
        </p:txBody>
      </p:sp>
    </p:spTree>
    <p:extLst>
      <p:ext uri="{BB962C8B-B14F-4D97-AF65-F5344CB8AC3E}">
        <p14:creationId xmlns:p14="http://schemas.microsoft.com/office/powerpoint/2010/main" val="393317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3</a:t>
            </a:fld>
            <a:endParaRPr lang="zh-CN" altLang="en-US"/>
          </a:p>
        </p:txBody>
      </p:sp>
    </p:spTree>
    <p:extLst>
      <p:ext uri="{BB962C8B-B14F-4D97-AF65-F5344CB8AC3E}">
        <p14:creationId xmlns:p14="http://schemas.microsoft.com/office/powerpoint/2010/main" val="2809562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4</a:t>
            </a:fld>
            <a:endParaRPr lang="zh-CN" altLang="en-US"/>
          </a:p>
        </p:txBody>
      </p:sp>
    </p:spTree>
    <p:extLst>
      <p:ext uri="{BB962C8B-B14F-4D97-AF65-F5344CB8AC3E}">
        <p14:creationId xmlns:p14="http://schemas.microsoft.com/office/powerpoint/2010/main" val="1156776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8</a:t>
            </a:fld>
            <a:endParaRPr lang="zh-CN" altLang="en-US"/>
          </a:p>
        </p:txBody>
      </p:sp>
    </p:spTree>
    <p:extLst>
      <p:ext uri="{BB962C8B-B14F-4D97-AF65-F5344CB8AC3E}">
        <p14:creationId xmlns:p14="http://schemas.microsoft.com/office/powerpoint/2010/main" val="849932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9</a:t>
            </a:fld>
            <a:endParaRPr lang="zh-CN" altLang="en-US"/>
          </a:p>
        </p:txBody>
      </p:sp>
    </p:spTree>
    <p:extLst>
      <p:ext uri="{BB962C8B-B14F-4D97-AF65-F5344CB8AC3E}">
        <p14:creationId xmlns:p14="http://schemas.microsoft.com/office/powerpoint/2010/main" val="3083681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10</a:t>
            </a:fld>
            <a:endParaRPr lang="zh-CN" altLang="en-US"/>
          </a:p>
        </p:txBody>
      </p:sp>
    </p:spTree>
    <p:extLst>
      <p:ext uri="{BB962C8B-B14F-4D97-AF65-F5344CB8AC3E}">
        <p14:creationId xmlns:p14="http://schemas.microsoft.com/office/powerpoint/2010/main" val="1582307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14</a:t>
            </a:fld>
            <a:endParaRPr lang="zh-CN" altLang="en-US"/>
          </a:p>
        </p:txBody>
      </p:sp>
    </p:spTree>
    <p:extLst>
      <p:ext uri="{BB962C8B-B14F-4D97-AF65-F5344CB8AC3E}">
        <p14:creationId xmlns:p14="http://schemas.microsoft.com/office/powerpoint/2010/main" val="205762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20</a:t>
            </a:fld>
            <a:endParaRPr lang="zh-CN" altLang="en-US"/>
          </a:p>
        </p:txBody>
      </p:sp>
    </p:spTree>
    <p:extLst>
      <p:ext uri="{BB962C8B-B14F-4D97-AF65-F5344CB8AC3E}">
        <p14:creationId xmlns:p14="http://schemas.microsoft.com/office/powerpoint/2010/main" val="95737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D6F7CF20-E656-497C-B4A7-743A593DA7A2}" type="slidenum">
              <a:rPr lang="zh-CN" altLang="en-US" smtClean="0"/>
              <a:t>21</a:t>
            </a:fld>
            <a:endParaRPr lang="zh-CN" altLang="en-US"/>
          </a:p>
        </p:txBody>
      </p:sp>
    </p:spTree>
    <p:extLst>
      <p:ext uri="{BB962C8B-B14F-4D97-AF65-F5344CB8AC3E}">
        <p14:creationId xmlns:p14="http://schemas.microsoft.com/office/powerpoint/2010/main" val="20920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2 Image Portfolio">
    <p:spTree>
      <p:nvGrpSpPr>
        <p:cNvPr id="1" name=""/>
        <p:cNvGrpSpPr/>
        <p:nvPr/>
      </p:nvGrpSpPr>
      <p:grpSpPr>
        <a:xfrm>
          <a:off x="0" y="0"/>
          <a:ext cx="0" cy="0"/>
          <a:chOff x="0" y="0"/>
          <a:chExt cx="0" cy="0"/>
        </a:xfrm>
      </p:grpSpPr>
      <p:sp>
        <p:nvSpPr>
          <p:cNvPr id="7" name="Freeform 5"/>
          <p:cNvSpPr/>
          <p:nvPr userDrawn="1"/>
        </p:nvSpPr>
        <p:spPr bwMode="auto">
          <a:xfrm>
            <a:off x="3668908" y="446646"/>
            <a:ext cx="4377079"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12" h="10000">
                <a:moveTo>
                  <a:pt x="0" y="6319"/>
                </a:moveTo>
                <a:lnTo>
                  <a:pt x="1557" y="6319"/>
                </a:lnTo>
                <a:cubicBezTo>
                  <a:pt x="1717" y="5157"/>
                  <a:pt x="1878" y="3996"/>
                  <a:pt x="2038" y="2834"/>
                </a:cubicBezTo>
                <a:lnTo>
                  <a:pt x="2518" y="10000"/>
                </a:lnTo>
                <a:cubicBezTo>
                  <a:pt x="2679" y="6667"/>
                  <a:pt x="2839" y="3333"/>
                  <a:pt x="3000" y="0"/>
                </a:cubicBezTo>
                <a:lnTo>
                  <a:pt x="3477" y="10000"/>
                </a:lnTo>
                <a:cubicBezTo>
                  <a:pt x="3638" y="8817"/>
                  <a:pt x="3798" y="7633"/>
                  <a:pt x="3959" y="6450"/>
                </a:cubicBezTo>
                <a:lnTo>
                  <a:pt x="34412"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8" name="Text Placeholder 9"/>
          <p:cNvSpPr>
            <a:spLocks noGrp="1"/>
          </p:cNvSpPr>
          <p:nvPr>
            <p:ph type="body" sz="quarter" idx="10" hasCustomPrompt="1"/>
          </p:nvPr>
        </p:nvSpPr>
        <p:spPr>
          <a:xfrm>
            <a:off x="3990975" y="303213"/>
            <a:ext cx="4210051" cy="439737"/>
          </a:xfrm>
        </p:spPr>
        <p:txBody>
          <a:bodyPr/>
          <a:lstStyle>
            <a:lvl1pPr marL="0" indent="0" algn="ctr">
              <a:buNone/>
              <a:defRPr b="1">
                <a:ln w="12700">
                  <a:noFill/>
                </a:ln>
                <a:solidFill>
                  <a:schemeClr val="accent2"/>
                </a:solidFill>
                <a:latin typeface="+mj-lt"/>
              </a:defRPr>
            </a:lvl1pPr>
          </a:lstStyle>
          <a:p>
            <a:pPr lvl="0"/>
            <a:r>
              <a:rPr lang="en-US"/>
              <a:t>2 IMAGE PORTFOLIO</a:t>
            </a:r>
          </a:p>
        </p:txBody>
      </p:sp>
      <p:sp>
        <p:nvSpPr>
          <p:cNvPr id="3" name="Picture Placeholder 2"/>
          <p:cNvSpPr>
            <a:spLocks noGrp="1"/>
          </p:cNvSpPr>
          <p:nvPr>
            <p:ph type="pic" sz="quarter" idx="11" hasCustomPrompt="1"/>
          </p:nvPr>
        </p:nvSpPr>
        <p:spPr>
          <a:xfrm>
            <a:off x="1482003" y="1614056"/>
            <a:ext cx="4572000" cy="4572000"/>
          </a:xfrm>
        </p:spPr>
        <p:txBody>
          <a:bodyPr anchor="ctr"/>
          <a:lstStyle>
            <a:lvl1pPr marL="0" indent="0" algn="ctr">
              <a:buNone/>
              <a:defRPr/>
            </a:lvl1pPr>
          </a:lstStyle>
          <a:p>
            <a:r>
              <a:rPr lang="en-US"/>
              <a:t>Image 1</a:t>
            </a:r>
          </a:p>
        </p:txBody>
      </p:sp>
      <p:sp>
        <p:nvSpPr>
          <p:cNvPr id="10" name="Picture Placeholder 2"/>
          <p:cNvSpPr>
            <a:spLocks noGrp="1"/>
          </p:cNvSpPr>
          <p:nvPr>
            <p:ph type="pic" sz="quarter" idx="12" hasCustomPrompt="1"/>
          </p:nvPr>
        </p:nvSpPr>
        <p:spPr>
          <a:xfrm>
            <a:off x="6147233" y="1614056"/>
            <a:ext cx="4572000" cy="4572000"/>
          </a:xfrm>
        </p:spPr>
        <p:txBody>
          <a:bodyPr anchor="ctr"/>
          <a:lstStyle>
            <a:lvl1pPr marL="0" marR="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Image 2</a:t>
            </a: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grpId="0" nodeType="afterEffect">
                                  <p:childTnLst>
                                    <p:set>
                                      <p:cBhvr>
                                        <p:cTn id="7" dur="1" fill="hold">
                                          <p:stCondLst>
                                            <p:cond delay="0"/>
                                          </p:stCondLst>
                                        </p:cTn>
                                        <p:tgtEl>
                                          <p:spTgt spid="7"/>
                                        </p:tgtEl>
                                        <p:attrNameLst>
                                          <p:attrName>style.visibility</p:attrName>
                                        </p:attrNameLst>
                                      </p:cBhvr>
                                      <p:to>
                                        <p:strVal val="visible"/>
                                      </p:to>
                                    </p:set>
                                    <p:animEffect transition="in" filter="wipe(left)">
                                      <p:cBhvr>
                                        <p:cTn id="8" dur="500"/>
                                        <p:tgtEl>
                                          <p:spTgt spid="7"/>
                                        </p:tgtEl>
                                      </p:cBhvr>
                                    </p:animEffect>
                                  </p:childTnLst>
                                </p:cTn>
                              </p:par>
                            </p:childTnLst>
                          </p:cTn>
                        </p:par>
                        <p:par>
                          <p:cTn id="9" fill="hold" nodeType="withGroup">
                            <p:stCondLst>
                              <p:cond delay="500"/>
                            </p:stCondLst>
                            <p:childTnLst>
                              <p:par>
                                <p:cTn id="10" presetID="47" presetClass="entr" presetSubtype="0" fill="hold" grpId="1" nodeType="afterEffec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bui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302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grpSp>
        <p:nvGrpSpPr>
          <p:cNvPr id="10" name="组合 9"/>
          <p:cNvGrpSpPr/>
          <p:nvPr userDrawn="1"/>
        </p:nvGrpSpPr>
        <p:grpSpPr>
          <a:xfrm>
            <a:off x="0" y="0"/>
            <a:ext cx="5167086" cy="6858000"/>
            <a:chOff x="0" y="0"/>
            <a:chExt cx="5167086" cy="6858000"/>
          </a:xfrm>
        </p:grpSpPr>
        <p:grpSp>
          <p:nvGrpSpPr>
            <p:cNvPr id="6" name="组合 5"/>
            <p:cNvGrpSpPr/>
            <p:nvPr userDrawn="1"/>
          </p:nvGrpSpPr>
          <p:grpSpPr>
            <a:xfrm>
              <a:off x="0" y="0"/>
              <a:ext cx="5167086" cy="6858000"/>
              <a:chOff x="0" y="0"/>
              <a:chExt cx="5167086" cy="6858000"/>
            </a:xfrm>
          </p:grpSpPr>
          <p:pic>
            <p:nvPicPr>
              <p:cNvPr id="7" name="图片 6"/>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39000"/>
                        </a14:imgEffect>
                      </a14:imgLayer>
                    </a14:imgProps>
                  </a:ext>
                  <a:ext uri="{28A0092B-C50C-407E-A947-70E740481C1C}">
                    <a14:useLocalDpi xmlns:a14="http://schemas.microsoft.com/office/drawing/2010/main"/>
                  </a:ext>
                </a:extLst>
              </a:blip>
              <a:stretch>
                <a:fillRect/>
              </a:stretch>
            </p:blipFill>
            <p:spPr>
              <a:xfrm>
                <a:off x="0" y="0"/>
                <a:ext cx="4829415" cy="6858000"/>
              </a:xfrm>
              <a:prstGeom prst="rect">
                <a:avLst/>
              </a:prstGeom>
            </p:spPr>
          </p:pic>
          <p:sp>
            <p:nvSpPr>
              <p:cNvPr id="8" name="任意多边形 7"/>
              <p:cNvSpPr/>
              <p:nvPr userDrawn="1"/>
            </p:nvSpPr>
            <p:spPr>
              <a:xfrm>
                <a:off x="1262743" y="3744686"/>
                <a:ext cx="3904343" cy="3004457"/>
              </a:xfrm>
              <a:custGeom>
                <a:avLst/>
                <a:gdLst>
                  <a:gd name="connsiteX0" fmla="*/ 0 w 3904343"/>
                  <a:gd name="connsiteY0" fmla="*/ 319314 h 3004457"/>
                  <a:gd name="connsiteX1" fmla="*/ 1190171 w 3904343"/>
                  <a:gd name="connsiteY1" fmla="*/ 580571 h 3004457"/>
                  <a:gd name="connsiteX2" fmla="*/ 1828800 w 3904343"/>
                  <a:gd name="connsiteY2" fmla="*/ 914400 h 3004457"/>
                  <a:gd name="connsiteX3" fmla="*/ 2496457 w 3904343"/>
                  <a:gd name="connsiteY3" fmla="*/ 1480457 h 3004457"/>
                  <a:gd name="connsiteX4" fmla="*/ 3265714 w 3904343"/>
                  <a:gd name="connsiteY4" fmla="*/ 2525485 h 3004457"/>
                  <a:gd name="connsiteX5" fmla="*/ 3846286 w 3904343"/>
                  <a:gd name="connsiteY5" fmla="*/ 3004457 h 3004457"/>
                  <a:gd name="connsiteX6" fmla="*/ 3904343 w 3904343"/>
                  <a:gd name="connsiteY6" fmla="*/ 43543 h 3004457"/>
                  <a:gd name="connsiteX7" fmla="*/ 1857828 w 3904343"/>
                  <a:gd name="connsiteY7" fmla="*/ 0 h 3004457"/>
                  <a:gd name="connsiteX8" fmla="*/ 290286 w 3904343"/>
                  <a:gd name="connsiteY8" fmla="*/ 203200 h 3004457"/>
                  <a:gd name="connsiteX9" fmla="*/ 0 w 3904343"/>
                  <a:gd name="connsiteY9" fmla="*/ 319314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343" h="3004457">
                    <a:moveTo>
                      <a:pt x="0" y="319314"/>
                    </a:moveTo>
                    <a:lnTo>
                      <a:pt x="1190171" y="580571"/>
                    </a:lnTo>
                    <a:lnTo>
                      <a:pt x="1828800" y="914400"/>
                    </a:lnTo>
                    <a:lnTo>
                      <a:pt x="2496457" y="1480457"/>
                    </a:lnTo>
                    <a:lnTo>
                      <a:pt x="3265714" y="2525485"/>
                    </a:lnTo>
                    <a:lnTo>
                      <a:pt x="3846286" y="3004457"/>
                    </a:lnTo>
                    <a:lnTo>
                      <a:pt x="3904343" y="43543"/>
                    </a:lnTo>
                    <a:lnTo>
                      <a:pt x="1857828" y="0"/>
                    </a:lnTo>
                    <a:lnTo>
                      <a:pt x="290286" y="203200"/>
                    </a:lnTo>
                    <a:lnTo>
                      <a:pt x="0" y="319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userDrawn="1"/>
          </p:nvSpPr>
          <p:spPr>
            <a:xfrm>
              <a:off x="0" y="0"/>
              <a:ext cx="4328160" cy="2849880"/>
            </a:xfrm>
            <a:prstGeom prst="rect">
              <a:avLst/>
            </a:prstGeom>
            <a:gradFill flip="none" rotWithShape="1">
              <a:gsLst>
                <a:gs pos="28000">
                  <a:schemeClr val="bg1">
                    <a:alpha val="95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46324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Left Side Title">
    <p:spTree>
      <p:nvGrpSpPr>
        <p:cNvPr id="1" name=""/>
        <p:cNvGrpSpPr/>
        <p:nvPr/>
      </p:nvGrpSpPr>
      <p:grpSpPr>
        <a:xfrm>
          <a:off x="0" y="0"/>
          <a:ext cx="0" cy="0"/>
          <a:chOff x="0" y="0"/>
          <a:chExt cx="0" cy="0"/>
        </a:xfrm>
      </p:grpSpPr>
      <p:sp>
        <p:nvSpPr>
          <p:cNvPr id="8" name="Freeform 5"/>
          <p:cNvSpPr/>
          <p:nvPr/>
        </p:nvSpPr>
        <p:spPr bwMode="auto">
          <a:xfrm>
            <a:off x="-70027" y="446646"/>
            <a:ext cx="4586571"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1" fmla="*/ 0 w 36059"/>
              <a:gd name="connsiteY0-2" fmla="*/ 6115 h 10000"/>
              <a:gd name="connsiteX1-3" fmla="*/ 3204 w 36059"/>
              <a:gd name="connsiteY1-4" fmla="*/ 6319 h 10000"/>
              <a:gd name="connsiteX2-5" fmla="*/ 3685 w 36059"/>
              <a:gd name="connsiteY2-6" fmla="*/ 2834 h 10000"/>
              <a:gd name="connsiteX3-7" fmla="*/ 4165 w 36059"/>
              <a:gd name="connsiteY3-8" fmla="*/ 10000 h 10000"/>
              <a:gd name="connsiteX4-9" fmla="*/ 4647 w 36059"/>
              <a:gd name="connsiteY4-10" fmla="*/ 0 h 10000"/>
              <a:gd name="connsiteX5-11" fmla="*/ 5124 w 36059"/>
              <a:gd name="connsiteY5-12" fmla="*/ 10000 h 10000"/>
              <a:gd name="connsiteX6-13" fmla="*/ 5606 w 36059"/>
              <a:gd name="connsiteY6-14" fmla="*/ 6450 h 10000"/>
              <a:gd name="connsiteX7-15" fmla="*/ 36059 w 36059"/>
              <a:gd name="connsiteY7-16" fmla="*/ 6246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schemeClr val="accent3"/>
              </a:solidFill>
            </a:endParaRPr>
          </a:p>
        </p:txBody>
      </p:sp>
      <p:sp>
        <p:nvSpPr>
          <p:cNvPr id="10" name="Text Placeholder 9"/>
          <p:cNvSpPr>
            <a:spLocks noGrp="1"/>
          </p:cNvSpPr>
          <p:nvPr>
            <p:ph type="body" sz="quarter" idx="10" hasCustomPrompt="1"/>
          </p:nvPr>
        </p:nvSpPr>
        <p:spPr>
          <a:xfrm>
            <a:off x="600074" y="303213"/>
            <a:ext cx="4210051" cy="439737"/>
          </a:xfrm>
        </p:spPr>
        <p:txBody>
          <a:bodyPr/>
          <a:lstStyle>
            <a:lvl1pPr marL="0" indent="0">
              <a:buNone/>
              <a:defRPr b="1">
                <a:ln w="12700">
                  <a:noFill/>
                </a:ln>
                <a:solidFill>
                  <a:schemeClr val="accent2"/>
                </a:solidFill>
                <a:latin typeface="+mj-lt"/>
              </a:defRPr>
            </a:lvl1pPr>
          </a:lstStyle>
          <a:p>
            <a:pPr lvl="0"/>
            <a:r>
              <a:rPr lang="en-US"/>
              <a:t>THIS IS A SLIDE TITLE</a:t>
            </a:r>
          </a:p>
        </p:txBody>
      </p:sp>
      <p:sp>
        <p:nvSpPr>
          <p:cNvPr id="4" name="Freeform 5"/>
          <p:cNvSpPr/>
          <p:nvPr userDrawn="1"/>
        </p:nvSpPr>
        <p:spPr bwMode="auto">
          <a:xfrm>
            <a:off x="-70027" y="446646"/>
            <a:ext cx="4586571"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1" fmla="*/ 0 w 36059"/>
              <a:gd name="connsiteY0-2" fmla="*/ 6115 h 10000"/>
              <a:gd name="connsiteX1-3" fmla="*/ 3204 w 36059"/>
              <a:gd name="connsiteY1-4" fmla="*/ 6319 h 10000"/>
              <a:gd name="connsiteX2-5" fmla="*/ 3685 w 36059"/>
              <a:gd name="connsiteY2-6" fmla="*/ 2834 h 10000"/>
              <a:gd name="connsiteX3-7" fmla="*/ 4165 w 36059"/>
              <a:gd name="connsiteY3-8" fmla="*/ 10000 h 10000"/>
              <a:gd name="connsiteX4-9" fmla="*/ 4647 w 36059"/>
              <a:gd name="connsiteY4-10" fmla="*/ 0 h 10000"/>
              <a:gd name="connsiteX5-11" fmla="*/ 5124 w 36059"/>
              <a:gd name="connsiteY5-12" fmla="*/ 10000 h 10000"/>
              <a:gd name="connsiteX6-13" fmla="*/ 5606 w 36059"/>
              <a:gd name="connsiteY6-14" fmla="*/ 6450 h 10000"/>
              <a:gd name="connsiteX7-15" fmla="*/ 36059 w 36059"/>
              <a:gd name="connsiteY7-16" fmla="*/ 6246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schemeClr val="accent3"/>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grpId="0" nodeType="afterEffect">
                                  <p:childTnLst>
                                    <p:set>
                                      <p:cBhvr>
                                        <p:cTn id="7" dur="1" fill="hold">
                                          <p:stCondLst>
                                            <p:cond delay="0"/>
                                          </p:stCondLst>
                                        </p:cTn>
                                        <p:tgtEl>
                                          <p:spTgt spid="8"/>
                                        </p:tgtEl>
                                        <p:attrNameLst>
                                          <p:attrName>style.visibility</p:attrName>
                                        </p:attrNameLst>
                                      </p:cBhvr>
                                      <p:to>
                                        <p:strVal val="visible"/>
                                      </p:to>
                                    </p:set>
                                    <p:animEffect transition="in" filter="wipe(left)">
                                      <p:cBhvr>
                                        <p:cTn id="8" dur="500"/>
                                        <p:tgtEl>
                                          <p:spTgt spid="8"/>
                                        </p:tgtEl>
                                      </p:cBhvr>
                                    </p:animEffect>
                                  </p:childTnLst>
                                </p:cTn>
                              </p:par>
                            </p:childTnLst>
                          </p:cTn>
                        </p:par>
                        <p:par>
                          <p:cTn id="9" fill="hold" nodeType="withGroup">
                            <p:stCondLst>
                              <p:cond delay="500"/>
                            </p:stCondLst>
                            <p:childTnLst>
                              <p:par>
                                <p:cTn id="10" presetID="47" presetClass="entr" presetSubtype="0" fill="hold" grpId="1" nodeType="afterEffec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anim calcmode="lin" valueType="num">
                                      <p:cBhvr>
                                        <p:cTn id="1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5" fill="hold" nodeType="withGroup">
                            <p:stCondLst>
                              <p:cond delay="1000"/>
                            </p:stCondLst>
                            <p:childTnLst>
                              <p:par>
                                <p:cTn id="16" presetID="22" presetClass="entr" presetSubtype="8" fill="hold" grpId="2" nodeType="afterEffec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1" build="p"/>
      <p:bldP spid="4" grpId="2"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Middle">
    <p:spTree>
      <p:nvGrpSpPr>
        <p:cNvPr id="1" name=""/>
        <p:cNvGrpSpPr/>
        <p:nvPr/>
      </p:nvGrpSpPr>
      <p:grpSpPr>
        <a:xfrm>
          <a:off x="0" y="0"/>
          <a:ext cx="0" cy="0"/>
          <a:chOff x="0" y="0"/>
          <a:chExt cx="0" cy="0"/>
        </a:xfrm>
      </p:grpSpPr>
      <p:sp>
        <p:nvSpPr>
          <p:cNvPr id="7" name="Freeform 5"/>
          <p:cNvSpPr/>
          <p:nvPr/>
        </p:nvSpPr>
        <p:spPr bwMode="auto">
          <a:xfrm>
            <a:off x="3668908" y="446646"/>
            <a:ext cx="4377079"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12" h="10000">
                <a:moveTo>
                  <a:pt x="0" y="6319"/>
                </a:moveTo>
                <a:lnTo>
                  <a:pt x="1557" y="6319"/>
                </a:lnTo>
                <a:cubicBezTo>
                  <a:pt x="1717" y="5157"/>
                  <a:pt x="1878" y="3996"/>
                  <a:pt x="2038" y="2834"/>
                </a:cubicBezTo>
                <a:lnTo>
                  <a:pt x="2518" y="10000"/>
                </a:lnTo>
                <a:cubicBezTo>
                  <a:pt x="2679" y="6667"/>
                  <a:pt x="2839" y="3333"/>
                  <a:pt x="3000" y="0"/>
                </a:cubicBezTo>
                <a:lnTo>
                  <a:pt x="3477" y="10000"/>
                </a:lnTo>
                <a:cubicBezTo>
                  <a:pt x="3638" y="8817"/>
                  <a:pt x="3798" y="7633"/>
                  <a:pt x="3959" y="6450"/>
                </a:cubicBezTo>
                <a:lnTo>
                  <a:pt x="34412"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8" name="Text Placeholder 9"/>
          <p:cNvSpPr>
            <a:spLocks noGrp="1"/>
          </p:cNvSpPr>
          <p:nvPr>
            <p:ph type="body" sz="quarter" idx="10" hasCustomPrompt="1"/>
          </p:nvPr>
        </p:nvSpPr>
        <p:spPr>
          <a:xfrm>
            <a:off x="3990975" y="303213"/>
            <a:ext cx="4210051" cy="439737"/>
          </a:xfrm>
        </p:spPr>
        <p:txBody>
          <a:bodyPr/>
          <a:lstStyle>
            <a:lvl1pPr marL="0" indent="0" algn="ctr">
              <a:buNone/>
              <a:defRPr b="1">
                <a:ln w="12700">
                  <a:noFill/>
                </a:ln>
                <a:solidFill>
                  <a:schemeClr val="accent2"/>
                </a:solidFill>
                <a:latin typeface="+mj-lt"/>
              </a:defRPr>
            </a:lvl1pPr>
          </a:lstStyle>
          <a:p>
            <a:pPr lvl="0"/>
            <a:r>
              <a:rPr lang="en-US"/>
              <a:t>THIS IS A SLIDE TITLE</a:t>
            </a:r>
          </a:p>
        </p:txBody>
      </p:sp>
      <p:sp>
        <p:nvSpPr>
          <p:cNvPr id="4" name="Freeform 5"/>
          <p:cNvSpPr/>
          <p:nvPr userDrawn="1"/>
        </p:nvSpPr>
        <p:spPr bwMode="auto">
          <a:xfrm>
            <a:off x="3668908" y="446646"/>
            <a:ext cx="4377079"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12" h="10000">
                <a:moveTo>
                  <a:pt x="0" y="6319"/>
                </a:moveTo>
                <a:lnTo>
                  <a:pt x="1557" y="6319"/>
                </a:lnTo>
                <a:cubicBezTo>
                  <a:pt x="1717" y="5157"/>
                  <a:pt x="1878" y="3996"/>
                  <a:pt x="2038" y="2834"/>
                </a:cubicBezTo>
                <a:lnTo>
                  <a:pt x="2518" y="10000"/>
                </a:lnTo>
                <a:cubicBezTo>
                  <a:pt x="2679" y="6667"/>
                  <a:pt x="2839" y="3333"/>
                  <a:pt x="3000" y="0"/>
                </a:cubicBezTo>
                <a:lnTo>
                  <a:pt x="3477" y="10000"/>
                </a:lnTo>
                <a:cubicBezTo>
                  <a:pt x="3638" y="8817"/>
                  <a:pt x="3798" y="7633"/>
                  <a:pt x="3959" y="6450"/>
                </a:cubicBezTo>
                <a:lnTo>
                  <a:pt x="34412"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grpId="0" nodeType="afterEffect">
                                  <p:childTnLst>
                                    <p:set>
                                      <p:cBhvr>
                                        <p:cTn id="7" dur="1" fill="hold">
                                          <p:stCondLst>
                                            <p:cond delay="0"/>
                                          </p:stCondLst>
                                        </p:cTn>
                                        <p:tgtEl>
                                          <p:spTgt spid="7"/>
                                        </p:tgtEl>
                                        <p:attrNameLst>
                                          <p:attrName>style.visibility</p:attrName>
                                        </p:attrNameLst>
                                      </p:cBhvr>
                                      <p:to>
                                        <p:strVal val="visible"/>
                                      </p:to>
                                    </p:set>
                                    <p:animEffect transition="in" filter="wipe(left)">
                                      <p:cBhvr>
                                        <p:cTn id="8" dur="500"/>
                                        <p:tgtEl>
                                          <p:spTgt spid="7"/>
                                        </p:tgtEl>
                                      </p:cBhvr>
                                    </p:animEffect>
                                  </p:childTnLst>
                                </p:cTn>
                              </p:par>
                            </p:childTnLst>
                          </p:cTn>
                        </p:par>
                        <p:par>
                          <p:cTn id="9" fill="hold" nodeType="withGroup">
                            <p:stCondLst>
                              <p:cond delay="500"/>
                            </p:stCondLst>
                            <p:childTnLst>
                              <p:par>
                                <p:cTn id="10" presetID="47" presetClass="entr" presetSubtype="0" fill="hold" grpId="1" nodeType="afterEffec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5" fill="hold" nodeType="withGroup">
                            <p:stCondLst>
                              <p:cond delay="1000"/>
                            </p:stCondLst>
                            <p:childTnLst>
                              <p:par>
                                <p:cTn id="16" presetID="22" presetClass="entr" presetSubtype="8" fill="hold" grpId="2" nodeType="afterEffec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build="p"/>
      <p:bldP spid="4" grpId="2"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 Image Portfolio">
    <p:spTree>
      <p:nvGrpSpPr>
        <p:cNvPr id="1" name=""/>
        <p:cNvGrpSpPr/>
        <p:nvPr/>
      </p:nvGrpSpPr>
      <p:grpSpPr>
        <a:xfrm>
          <a:off x="0" y="0"/>
          <a:ext cx="0" cy="0"/>
          <a:chOff x="0" y="0"/>
          <a:chExt cx="0" cy="0"/>
        </a:xfrm>
      </p:grpSpPr>
      <p:sp>
        <p:nvSpPr>
          <p:cNvPr id="7" name="Freeform 5"/>
          <p:cNvSpPr/>
          <p:nvPr/>
        </p:nvSpPr>
        <p:spPr bwMode="auto">
          <a:xfrm>
            <a:off x="3668908" y="446646"/>
            <a:ext cx="4377079"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12" h="10000">
                <a:moveTo>
                  <a:pt x="0" y="6319"/>
                </a:moveTo>
                <a:lnTo>
                  <a:pt x="1557" y="6319"/>
                </a:lnTo>
                <a:cubicBezTo>
                  <a:pt x="1717" y="5157"/>
                  <a:pt x="1878" y="3996"/>
                  <a:pt x="2038" y="2834"/>
                </a:cubicBezTo>
                <a:lnTo>
                  <a:pt x="2518" y="10000"/>
                </a:lnTo>
                <a:cubicBezTo>
                  <a:pt x="2679" y="6667"/>
                  <a:pt x="2839" y="3333"/>
                  <a:pt x="3000" y="0"/>
                </a:cubicBezTo>
                <a:lnTo>
                  <a:pt x="3477" y="10000"/>
                </a:lnTo>
                <a:cubicBezTo>
                  <a:pt x="3638" y="8817"/>
                  <a:pt x="3798" y="7633"/>
                  <a:pt x="3959" y="6450"/>
                </a:cubicBezTo>
                <a:lnTo>
                  <a:pt x="34412"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8" name="Text Placeholder 9"/>
          <p:cNvSpPr>
            <a:spLocks noGrp="1"/>
          </p:cNvSpPr>
          <p:nvPr>
            <p:ph type="body" sz="quarter" idx="10" hasCustomPrompt="1"/>
          </p:nvPr>
        </p:nvSpPr>
        <p:spPr>
          <a:xfrm>
            <a:off x="3990975" y="303213"/>
            <a:ext cx="4210051" cy="439737"/>
          </a:xfrm>
        </p:spPr>
        <p:txBody>
          <a:bodyPr/>
          <a:lstStyle>
            <a:lvl1pPr marL="0" indent="0" algn="ctr">
              <a:buNone/>
              <a:defRPr b="1">
                <a:ln w="12700">
                  <a:noFill/>
                </a:ln>
                <a:solidFill>
                  <a:schemeClr val="accent2"/>
                </a:solidFill>
                <a:latin typeface="+mj-lt"/>
              </a:defRPr>
            </a:lvl1pPr>
          </a:lstStyle>
          <a:p>
            <a:pPr lvl="0"/>
            <a:r>
              <a:rPr lang="en-US"/>
              <a:t>4 IMAGE PORTFOLIO</a:t>
            </a:r>
          </a:p>
        </p:txBody>
      </p:sp>
      <p:sp>
        <p:nvSpPr>
          <p:cNvPr id="3" name="Picture Placeholder 2"/>
          <p:cNvSpPr>
            <a:spLocks noGrp="1"/>
          </p:cNvSpPr>
          <p:nvPr>
            <p:ph type="pic" sz="quarter" idx="11" hasCustomPrompt="1"/>
          </p:nvPr>
        </p:nvSpPr>
        <p:spPr>
          <a:xfrm>
            <a:off x="3649663" y="1414463"/>
            <a:ext cx="2446337" cy="2446337"/>
          </a:xfrm>
        </p:spPr>
        <p:txBody>
          <a:bodyPr anchor="ctr"/>
          <a:lstStyle>
            <a:lvl1pPr marL="0" indent="0" algn="ctr">
              <a:buNone/>
              <a:defRPr/>
            </a:lvl1pPr>
          </a:lstStyle>
          <a:p>
            <a:r>
              <a:rPr lang="en-US"/>
              <a:t>Image 1</a:t>
            </a:r>
          </a:p>
        </p:txBody>
      </p:sp>
      <p:sp>
        <p:nvSpPr>
          <p:cNvPr id="10" name="Picture Placeholder 2"/>
          <p:cNvSpPr>
            <a:spLocks noGrp="1"/>
          </p:cNvSpPr>
          <p:nvPr>
            <p:ph type="pic" sz="quarter" idx="12" hasCustomPrompt="1"/>
          </p:nvPr>
        </p:nvSpPr>
        <p:spPr>
          <a:xfrm>
            <a:off x="8542337" y="1413669"/>
            <a:ext cx="2446337" cy="2446337"/>
          </a:xfrm>
        </p:spPr>
        <p:txBody>
          <a:bodyPr anchor="ctr"/>
          <a:lstStyle>
            <a:lvl1pPr marL="0" marR="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Image 2</a:t>
            </a:r>
          </a:p>
        </p:txBody>
      </p:sp>
      <p:sp>
        <p:nvSpPr>
          <p:cNvPr id="11" name="Picture Placeholder 2"/>
          <p:cNvSpPr>
            <a:spLocks noGrp="1"/>
          </p:cNvSpPr>
          <p:nvPr>
            <p:ph type="pic" sz="quarter" idx="13" hasCustomPrompt="1"/>
          </p:nvPr>
        </p:nvSpPr>
        <p:spPr>
          <a:xfrm>
            <a:off x="1200147" y="3861595"/>
            <a:ext cx="2446337" cy="2446337"/>
          </a:xfrm>
        </p:spPr>
        <p:txBody>
          <a:bodyPr anchor="ctr"/>
          <a:lstStyle>
            <a:lvl1pPr marL="0" marR="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Image 3</a:t>
            </a:r>
          </a:p>
        </p:txBody>
      </p:sp>
      <p:sp>
        <p:nvSpPr>
          <p:cNvPr id="12" name="Picture Placeholder 2"/>
          <p:cNvSpPr>
            <a:spLocks noGrp="1"/>
          </p:cNvSpPr>
          <p:nvPr>
            <p:ph type="pic" sz="quarter" idx="14" hasCustomPrompt="1"/>
          </p:nvPr>
        </p:nvSpPr>
        <p:spPr>
          <a:xfrm>
            <a:off x="6095602" y="3861198"/>
            <a:ext cx="2446337" cy="2446337"/>
          </a:xfrm>
        </p:spPr>
        <p:txBody>
          <a:bodyPr anchor="ctr"/>
          <a:lstStyle>
            <a:lvl1pPr marL="0" marR="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Image 4</a:t>
            </a:r>
          </a:p>
        </p:txBody>
      </p:sp>
      <p:sp>
        <p:nvSpPr>
          <p:cNvPr id="9" name="Freeform 5"/>
          <p:cNvSpPr/>
          <p:nvPr userDrawn="1"/>
        </p:nvSpPr>
        <p:spPr bwMode="auto">
          <a:xfrm>
            <a:off x="3668908" y="446646"/>
            <a:ext cx="4377079"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12" h="10000">
                <a:moveTo>
                  <a:pt x="0" y="6319"/>
                </a:moveTo>
                <a:lnTo>
                  <a:pt x="1557" y="6319"/>
                </a:lnTo>
                <a:cubicBezTo>
                  <a:pt x="1717" y="5157"/>
                  <a:pt x="1878" y="3996"/>
                  <a:pt x="2038" y="2834"/>
                </a:cubicBezTo>
                <a:lnTo>
                  <a:pt x="2518" y="10000"/>
                </a:lnTo>
                <a:cubicBezTo>
                  <a:pt x="2679" y="6667"/>
                  <a:pt x="2839" y="3333"/>
                  <a:pt x="3000" y="0"/>
                </a:cubicBezTo>
                <a:lnTo>
                  <a:pt x="3477" y="10000"/>
                </a:lnTo>
                <a:cubicBezTo>
                  <a:pt x="3638" y="8817"/>
                  <a:pt x="3798" y="7633"/>
                  <a:pt x="3959" y="6450"/>
                </a:cubicBezTo>
                <a:lnTo>
                  <a:pt x="34412"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grpId="0" nodeType="afterEffect">
                                  <p:childTnLst>
                                    <p:set>
                                      <p:cBhvr>
                                        <p:cTn id="7" dur="1" fill="hold">
                                          <p:stCondLst>
                                            <p:cond delay="0"/>
                                          </p:stCondLst>
                                        </p:cTn>
                                        <p:tgtEl>
                                          <p:spTgt spid="7"/>
                                        </p:tgtEl>
                                        <p:attrNameLst>
                                          <p:attrName>style.visibility</p:attrName>
                                        </p:attrNameLst>
                                      </p:cBhvr>
                                      <p:to>
                                        <p:strVal val="visible"/>
                                      </p:to>
                                    </p:set>
                                    <p:animEffect transition="in" filter="wipe(left)">
                                      <p:cBhvr>
                                        <p:cTn id="8" dur="500"/>
                                        <p:tgtEl>
                                          <p:spTgt spid="7"/>
                                        </p:tgtEl>
                                      </p:cBhvr>
                                    </p:animEffect>
                                  </p:childTnLst>
                                </p:cTn>
                              </p:par>
                            </p:childTnLst>
                          </p:cTn>
                        </p:par>
                        <p:par>
                          <p:cTn id="9" fill="hold" nodeType="withGroup">
                            <p:stCondLst>
                              <p:cond delay="500"/>
                            </p:stCondLst>
                            <p:childTnLst>
                              <p:par>
                                <p:cTn id="10" presetID="47" presetClass="entr" presetSubtype="0" fill="hold" grpId="1" nodeType="afterEffec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5" fill="hold" nodeType="withGroup">
                            <p:stCondLst>
                              <p:cond delay="1000"/>
                            </p:stCondLst>
                            <p:childTnLst>
                              <p:par>
                                <p:cTn id="16" presetID="22" presetClass="entr" presetSubtype="8" fill="hold" grpId="2" nodeType="afterEffec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build="p"/>
      <p:bldP spid="9" grpId="2"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Image Portfolio">
    <p:spTree>
      <p:nvGrpSpPr>
        <p:cNvPr id="1" name=""/>
        <p:cNvGrpSpPr/>
        <p:nvPr/>
      </p:nvGrpSpPr>
      <p:grpSpPr>
        <a:xfrm>
          <a:off x="0" y="0"/>
          <a:ext cx="0" cy="0"/>
          <a:chOff x="0" y="0"/>
          <a:chExt cx="0" cy="0"/>
        </a:xfrm>
      </p:grpSpPr>
      <p:sp>
        <p:nvSpPr>
          <p:cNvPr id="7" name="Freeform 5"/>
          <p:cNvSpPr/>
          <p:nvPr/>
        </p:nvSpPr>
        <p:spPr bwMode="auto">
          <a:xfrm>
            <a:off x="3668908" y="446646"/>
            <a:ext cx="4377079"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12" h="10000">
                <a:moveTo>
                  <a:pt x="0" y="6319"/>
                </a:moveTo>
                <a:lnTo>
                  <a:pt x="1557" y="6319"/>
                </a:lnTo>
                <a:cubicBezTo>
                  <a:pt x="1717" y="5157"/>
                  <a:pt x="1878" y="3996"/>
                  <a:pt x="2038" y="2834"/>
                </a:cubicBezTo>
                <a:lnTo>
                  <a:pt x="2518" y="10000"/>
                </a:lnTo>
                <a:cubicBezTo>
                  <a:pt x="2679" y="6667"/>
                  <a:pt x="2839" y="3333"/>
                  <a:pt x="3000" y="0"/>
                </a:cubicBezTo>
                <a:lnTo>
                  <a:pt x="3477" y="10000"/>
                </a:lnTo>
                <a:cubicBezTo>
                  <a:pt x="3638" y="8817"/>
                  <a:pt x="3798" y="7633"/>
                  <a:pt x="3959" y="6450"/>
                </a:cubicBezTo>
                <a:lnTo>
                  <a:pt x="34412"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8" name="Text Placeholder 9"/>
          <p:cNvSpPr>
            <a:spLocks noGrp="1"/>
          </p:cNvSpPr>
          <p:nvPr>
            <p:ph type="body" sz="quarter" idx="10" hasCustomPrompt="1"/>
          </p:nvPr>
        </p:nvSpPr>
        <p:spPr>
          <a:xfrm>
            <a:off x="3990975" y="303213"/>
            <a:ext cx="4210051" cy="439737"/>
          </a:xfrm>
        </p:spPr>
        <p:txBody>
          <a:bodyPr/>
          <a:lstStyle>
            <a:lvl1pPr marL="0" indent="0" algn="ctr">
              <a:buNone/>
              <a:defRPr b="1">
                <a:ln w="12700">
                  <a:noFill/>
                </a:ln>
                <a:solidFill>
                  <a:schemeClr val="accent2"/>
                </a:solidFill>
                <a:latin typeface="+mj-lt"/>
              </a:defRPr>
            </a:lvl1pPr>
          </a:lstStyle>
          <a:p>
            <a:pPr lvl="0"/>
            <a:r>
              <a:rPr lang="en-US"/>
              <a:t>2 IMAGE PORTFOLIO</a:t>
            </a:r>
          </a:p>
        </p:txBody>
      </p:sp>
      <p:sp>
        <p:nvSpPr>
          <p:cNvPr id="3" name="Picture Placeholder 2"/>
          <p:cNvSpPr>
            <a:spLocks noGrp="1"/>
          </p:cNvSpPr>
          <p:nvPr>
            <p:ph type="pic" sz="quarter" idx="11" hasCustomPrompt="1"/>
          </p:nvPr>
        </p:nvSpPr>
        <p:spPr>
          <a:xfrm>
            <a:off x="1482003" y="1614056"/>
            <a:ext cx="4572000" cy="4572000"/>
          </a:xfrm>
        </p:spPr>
        <p:txBody>
          <a:bodyPr anchor="ctr"/>
          <a:lstStyle>
            <a:lvl1pPr marL="0" indent="0" algn="ctr">
              <a:buNone/>
              <a:defRPr/>
            </a:lvl1pPr>
          </a:lstStyle>
          <a:p>
            <a:r>
              <a:rPr lang="en-US"/>
              <a:t>Image 1</a:t>
            </a:r>
          </a:p>
        </p:txBody>
      </p:sp>
      <p:sp>
        <p:nvSpPr>
          <p:cNvPr id="10" name="Picture Placeholder 2"/>
          <p:cNvSpPr>
            <a:spLocks noGrp="1"/>
          </p:cNvSpPr>
          <p:nvPr>
            <p:ph type="pic" sz="quarter" idx="12" hasCustomPrompt="1"/>
          </p:nvPr>
        </p:nvSpPr>
        <p:spPr>
          <a:xfrm>
            <a:off x="6147233" y="1614056"/>
            <a:ext cx="4572000" cy="4572000"/>
          </a:xfrm>
        </p:spPr>
        <p:txBody>
          <a:bodyPr anchor="ctr"/>
          <a:lstStyle>
            <a:lvl1pPr marL="0" marR="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Image 2</a:t>
            </a:r>
          </a:p>
        </p:txBody>
      </p:sp>
      <p:sp>
        <p:nvSpPr>
          <p:cNvPr id="6" name="Freeform 5"/>
          <p:cNvSpPr/>
          <p:nvPr userDrawn="1"/>
        </p:nvSpPr>
        <p:spPr bwMode="auto">
          <a:xfrm>
            <a:off x="3668908" y="446646"/>
            <a:ext cx="4377079"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12" h="10000">
                <a:moveTo>
                  <a:pt x="0" y="6319"/>
                </a:moveTo>
                <a:lnTo>
                  <a:pt x="1557" y="6319"/>
                </a:lnTo>
                <a:cubicBezTo>
                  <a:pt x="1717" y="5157"/>
                  <a:pt x="1878" y="3996"/>
                  <a:pt x="2038" y="2834"/>
                </a:cubicBezTo>
                <a:lnTo>
                  <a:pt x="2518" y="10000"/>
                </a:lnTo>
                <a:cubicBezTo>
                  <a:pt x="2679" y="6667"/>
                  <a:pt x="2839" y="3333"/>
                  <a:pt x="3000" y="0"/>
                </a:cubicBezTo>
                <a:lnTo>
                  <a:pt x="3477" y="10000"/>
                </a:lnTo>
                <a:cubicBezTo>
                  <a:pt x="3638" y="8817"/>
                  <a:pt x="3798" y="7633"/>
                  <a:pt x="3959" y="6450"/>
                </a:cubicBezTo>
                <a:lnTo>
                  <a:pt x="34412"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grpId="0" nodeType="afterEffect">
                                  <p:childTnLst>
                                    <p:set>
                                      <p:cBhvr>
                                        <p:cTn id="7" dur="1" fill="hold">
                                          <p:stCondLst>
                                            <p:cond delay="0"/>
                                          </p:stCondLst>
                                        </p:cTn>
                                        <p:tgtEl>
                                          <p:spTgt spid="7"/>
                                        </p:tgtEl>
                                        <p:attrNameLst>
                                          <p:attrName>style.visibility</p:attrName>
                                        </p:attrNameLst>
                                      </p:cBhvr>
                                      <p:to>
                                        <p:strVal val="visible"/>
                                      </p:to>
                                    </p:set>
                                    <p:animEffect transition="in" filter="wipe(left)">
                                      <p:cBhvr>
                                        <p:cTn id="8" dur="500"/>
                                        <p:tgtEl>
                                          <p:spTgt spid="7"/>
                                        </p:tgtEl>
                                      </p:cBhvr>
                                    </p:animEffect>
                                  </p:childTnLst>
                                </p:cTn>
                              </p:par>
                            </p:childTnLst>
                          </p:cTn>
                        </p:par>
                        <p:par>
                          <p:cTn id="9" fill="hold" nodeType="withGroup">
                            <p:stCondLst>
                              <p:cond delay="500"/>
                            </p:stCondLst>
                            <p:childTnLst>
                              <p:par>
                                <p:cTn id="10" presetID="47" presetClass="entr" presetSubtype="0" fill="hold" grpId="1" nodeType="afterEffec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5" fill="hold" nodeType="withGroup">
                            <p:stCondLst>
                              <p:cond delay="1000"/>
                            </p:stCondLst>
                            <p:childTnLst>
                              <p:par>
                                <p:cTn id="16" presetID="22" presetClass="entr" presetSubtype="8" fill="hold" grpId="2" nodeType="afterEffec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build="p"/>
      <p:bldP spid="6" grpId="2"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Middle">
    <p:spTree>
      <p:nvGrpSpPr>
        <p:cNvPr id="1" name=""/>
        <p:cNvGrpSpPr/>
        <p:nvPr/>
      </p:nvGrpSpPr>
      <p:grpSpPr>
        <a:xfrm>
          <a:off x="0" y="0"/>
          <a:ext cx="0" cy="0"/>
          <a:chOff x="0" y="0"/>
          <a:chExt cx="0" cy="0"/>
        </a:xfrm>
      </p:grpSpPr>
      <p:sp>
        <p:nvSpPr>
          <p:cNvPr id="7" name="Freeform 5"/>
          <p:cNvSpPr/>
          <p:nvPr userDrawn="1"/>
        </p:nvSpPr>
        <p:spPr bwMode="auto">
          <a:xfrm>
            <a:off x="3668908" y="446646"/>
            <a:ext cx="4377079"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12" h="10000">
                <a:moveTo>
                  <a:pt x="0" y="6319"/>
                </a:moveTo>
                <a:lnTo>
                  <a:pt x="1557" y="6319"/>
                </a:lnTo>
                <a:cubicBezTo>
                  <a:pt x="1717" y="5157"/>
                  <a:pt x="1878" y="3996"/>
                  <a:pt x="2038" y="2834"/>
                </a:cubicBezTo>
                <a:lnTo>
                  <a:pt x="2518" y="10000"/>
                </a:lnTo>
                <a:cubicBezTo>
                  <a:pt x="2679" y="6667"/>
                  <a:pt x="2839" y="3333"/>
                  <a:pt x="3000" y="0"/>
                </a:cubicBezTo>
                <a:lnTo>
                  <a:pt x="3477" y="10000"/>
                </a:lnTo>
                <a:cubicBezTo>
                  <a:pt x="3638" y="8817"/>
                  <a:pt x="3798" y="7633"/>
                  <a:pt x="3959" y="6450"/>
                </a:cubicBezTo>
                <a:lnTo>
                  <a:pt x="34412"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8" name="Text Placeholder 9"/>
          <p:cNvSpPr>
            <a:spLocks noGrp="1"/>
          </p:cNvSpPr>
          <p:nvPr>
            <p:ph type="body" sz="quarter" idx="10" hasCustomPrompt="1"/>
          </p:nvPr>
        </p:nvSpPr>
        <p:spPr>
          <a:xfrm>
            <a:off x="3990975" y="303213"/>
            <a:ext cx="4210051" cy="439737"/>
          </a:xfrm>
        </p:spPr>
        <p:txBody>
          <a:bodyPr/>
          <a:lstStyle>
            <a:lvl1pPr marL="0" indent="0" algn="ctr">
              <a:buNone/>
              <a:defRPr b="1">
                <a:ln w="12700">
                  <a:noFill/>
                </a:ln>
                <a:solidFill>
                  <a:schemeClr val="accent2"/>
                </a:solidFill>
                <a:latin typeface="+mj-lt"/>
              </a:defRPr>
            </a:lvl1pPr>
          </a:lstStyle>
          <a:p>
            <a:pPr lvl="0"/>
            <a:r>
              <a:rPr lang="en-US"/>
              <a:t>THIS IS A SLIDE TITLE</a:t>
            </a: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grpId="0" nodeType="afterEffect">
                                  <p:childTnLst>
                                    <p:set>
                                      <p:cBhvr>
                                        <p:cTn id="7" dur="1" fill="hold">
                                          <p:stCondLst>
                                            <p:cond delay="0"/>
                                          </p:stCondLst>
                                        </p:cTn>
                                        <p:tgtEl>
                                          <p:spTgt spid="7"/>
                                        </p:tgtEl>
                                        <p:attrNameLst>
                                          <p:attrName>style.visibility</p:attrName>
                                        </p:attrNameLst>
                                      </p:cBhvr>
                                      <p:to>
                                        <p:strVal val="visible"/>
                                      </p:to>
                                    </p:set>
                                    <p:animEffect transition="in" filter="wipe(left)">
                                      <p:cBhvr>
                                        <p:cTn id="8" dur="500"/>
                                        <p:tgtEl>
                                          <p:spTgt spid="7"/>
                                        </p:tgtEl>
                                      </p:cBhvr>
                                    </p:animEffect>
                                  </p:childTnLst>
                                </p:cTn>
                              </p:par>
                            </p:childTnLst>
                          </p:cTn>
                        </p:par>
                        <p:par>
                          <p:cTn id="9" fill="hold" nodeType="withGroup">
                            <p:stCondLst>
                              <p:cond delay="500"/>
                            </p:stCondLst>
                            <p:childTnLst>
                              <p:par>
                                <p:cTn id="10" presetID="47" presetClass="entr" presetSubtype="0" fill="hold" grpId="1" nodeType="afterEffec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bui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Left Side Title">
    <p:spTree>
      <p:nvGrpSpPr>
        <p:cNvPr id="1" name=""/>
        <p:cNvGrpSpPr/>
        <p:nvPr/>
      </p:nvGrpSpPr>
      <p:grpSpPr>
        <a:xfrm>
          <a:off x="0" y="0"/>
          <a:ext cx="0" cy="0"/>
          <a:chOff x="0" y="0"/>
          <a:chExt cx="0" cy="0"/>
        </a:xfrm>
      </p:grpSpPr>
      <p:sp>
        <p:nvSpPr>
          <p:cNvPr id="8" name="Freeform 5"/>
          <p:cNvSpPr/>
          <p:nvPr userDrawn="1"/>
        </p:nvSpPr>
        <p:spPr bwMode="auto">
          <a:xfrm>
            <a:off x="-70027" y="446646"/>
            <a:ext cx="4586571"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 name="connsiteX0-1" fmla="*/ 0 w 36059"/>
              <a:gd name="connsiteY0-2" fmla="*/ 6115 h 10000"/>
              <a:gd name="connsiteX1-3" fmla="*/ 3204 w 36059"/>
              <a:gd name="connsiteY1-4" fmla="*/ 6319 h 10000"/>
              <a:gd name="connsiteX2-5" fmla="*/ 3685 w 36059"/>
              <a:gd name="connsiteY2-6" fmla="*/ 2834 h 10000"/>
              <a:gd name="connsiteX3-7" fmla="*/ 4165 w 36059"/>
              <a:gd name="connsiteY3-8" fmla="*/ 10000 h 10000"/>
              <a:gd name="connsiteX4-9" fmla="*/ 4647 w 36059"/>
              <a:gd name="connsiteY4-10" fmla="*/ 0 h 10000"/>
              <a:gd name="connsiteX5-11" fmla="*/ 5124 w 36059"/>
              <a:gd name="connsiteY5-12" fmla="*/ 10000 h 10000"/>
              <a:gd name="connsiteX6-13" fmla="*/ 5606 w 36059"/>
              <a:gd name="connsiteY6-14" fmla="*/ 6450 h 10000"/>
              <a:gd name="connsiteX7-15" fmla="*/ 36059 w 36059"/>
              <a:gd name="connsiteY7-16" fmla="*/ 6246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6059" h="10000">
                <a:moveTo>
                  <a:pt x="0" y="6115"/>
                </a:moveTo>
                <a:lnTo>
                  <a:pt x="3204" y="6319"/>
                </a:lnTo>
                <a:cubicBezTo>
                  <a:pt x="3364" y="5157"/>
                  <a:pt x="3525" y="3996"/>
                  <a:pt x="3685" y="2834"/>
                </a:cubicBezTo>
                <a:lnTo>
                  <a:pt x="4165" y="10000"/>
                </a:lnTo>
                <a:cubicBezTo>
                  <a:pt x="4326" y="6667"/>
                  <a:pt x="4486" y="3333"/>
                  <a:pt x="4647" y="0"/>
                </a:cubicBezTo>
                <a:lnTo>
                  <a:pt x="5124" y="10000"/>
                </a:lnTo>
                <a:cubicBezTo>
                  <a:pt x="5285" y="8817"/>
                  <a:pt x="5445" y="7633"/>
                  <a:pt x="5606" y="6450"/>
                </a:cubicBezTo>
                <a:lnTo>
                  <a:pt x="36059"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schemeClr val="accent3"/>
              </a:solidFill>
            </a:endParaRPr>
          </a:p>
        </p:txBody>
      </p:sp>
      <p:sp>
        <p:nvSpPr>
          <p:cNvPr id="10" name="Text Placeholder 9"/>
          <p:cNvSpPr>
            <a:spLocks noGrp="1"/>
          </p:cNvSpPr>
          <p:nvPr>
            <p:ph type="body" sz="quarter" idx="10" hasCustomPrompt="1"/>
          </p:nvPr>
        </p:nvSpPr>
        <p:spPr>
          <a:xfrm>
            <a:off x="600074" y="303213"/>
            <a:ext cx="4210051" cy="439737"/>
          </a:xfrm>
        </p:spPr>
        <p:txBody>
          <a:bodyPr/>
          <a:lstStyle>
            <a:lvl1pPr marL="0" indent="0">
              <a:buNone/>
              <a:defRPr b="1">
                <a:ln w="12700">
                  <a:noFill/>
                </a:ln>
                <a:solidFill>
                  <a:schemeClr val="accent2"/>
                </a:solidFill>
                <a:latin typeface="+mj-lt"/>
              </a:defRPr>
            </a:lvl1pPr>
          </a:lstStyle>
          <a:p>
            <a:pPr lvl="0"/>
            <a:r>
              <a:rPr lang="en-US"/>
              <a:t>THIS IS A SLIDE TITLE</a:t>
            </a: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grpId="0" nodeType="afterEffect">
                                  <p:childTnLst>
                                    <p:set>
                                      <p:cBhvr>
                                        <p:cTn id="7" dur="1" fill="hold">
                                          <p:stCondLst>
                                            <p:cond delay="0"/>
                                          </p:stCondLst>
                                        </p:cTn>
                                        <p:tgtEl>
                                          <p:spTgt spid="8"/>
                                        </p:tgtEl>
                                        <p:attrNameLst>
                                          <p:attrName>style.visibility</p:attrName>
                                        </p:attrNameLst>
                                      </p:cBhvr>
                                      <p:to>
                                        <p:strVal val="visible"/>
                                      </p:to>
                                    </p:set>
                                    <p:animEffect transition="in" filter="wipe(left)">
                                      <p:cBhvr>
                                        <p:cTn id="8" dur="500"/>
                                        <p:tgtEl>
                                          <p:spTgt spid="8"/>
                                        </p:tgtEl>
                                      </p:cBhvr>
                                    </p:animEffect>
                                  </p:childTnLst>
                                </p:cTn>
                              </p:par>
                            </p:childTnLst>
                          </p:cTn>
                        </p:par>
                        <p:par>
                          <p:cTn id="9" fill="hold" nodeType="withGroup">
                            <p:stCondLst>
                              <p:cond delay="500"/>
                            </p:stCondLst>
                            <p:childTnLst>
                              <p:par>
                                <p:cTn id="10" presetID="47" presetClass="entr" presetSubtype="0" fill="hold" grpId="1" nodeType="afterEffec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anim calcmode="lin" valueType="num">
                                      <p:cBhvr>
                                        <p:cTn id="1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1" bui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4 Image Portfolio">
    <p:spTree>
      <p:nvGrpSpPr>
        <p:cNvPr id="1" name=""/>
        <p:cNvGrpSpPr/>
        <p:nvPr/>
      </p:nvGrpSpPr>
      <p:grpSpPr>
        <a:xfrm>
          <a:off x="0" y="0"/>
          <a:ext cx="0" cy="0"/>
          <a:chOff x="0" y="0"/>
          <a:chExt cx="0" cy="0"/>
        </a:xfrm>
      </p:grpSpPr>
      <p:sp>
        <p:nvSpPr>
          <p:cNvPr id="7" name="Freeform 5"/>
          <p:cNvSpPr/>
          <p:nvPr userDrawn="1"/>
        </p:nvSpPr>
        <p:spPr bwMode="auto">
          <a:xfrm>
            <a:off x="3668908" y="446646"/>
            <a:ext cx="4377079" cy="466353"/>
          </a:xfrm>
          <a:custGeom>
            <a:avLst/>
            <a:gdLst>
              <a:gd name="T0" fmla="*/ 0 w 5024"/>
              <a:gd name="T1" fmla="*/ 1164 h 1842"/>
              <a:gd name="T2" fmla="*/ 782 w 5024"/>
              <a:gd name="T3" fmla="*/ 1164 h 1842"/>
              <a:gd name="T4" fmla="*/ 1024 w 5024"/>
              <a:gd name="T5" fmla="*/ 522 h 1842"/>
              <a:gd name="T6" fmla="*/ 1265 w 5024"/>
              <a:gd name="T7" fmla="*/ 1842 h 1842"/>
              <a:gd name="T8" fmla="*/ 1507 w 5024"/>
              <a:gd name="T9" fmla="*/ 0 h 1842"/>
              <a:gd name="T10" fmla="*/ 1747 w 5024"/>
              <a:gd name="T11" fmla="*/ 1842 h 1842"/>
              <a:gd name="T12" fmla="*/ 1989 w 5024"/>
              <a:gd name="T13" fmla="*/ 1188 h 1842"/>
              <a:gd name="T14" fmla="*/ 5024 w 5024"/>
              <a:gd name="T15" fmla="*/ 1188 h 1842"/>
              <a:gd name="connsiteX0" fmla="*/ 0 w 34412"/>
              <a:gd name="connsiteY0" fmla="*/ 6319 h 10000"/>
              <a:gd name="connsiteX1" fmla="*/ 1557 w 34412"/>
              <a:gd name="connsiteY1" fmla="*/ 6319 h 10000"/>
              <a:gd name="connsiteX2" fmla="*/ 2038 w 34412"/>
              <a:gd name="connsiteY2" fmla="*/ 2834 h 10000"/>
              <a:gd name="connsiteX3" fmla="*/ 2518 w 34412"/>
              <a:gd name="connsiteY3" fmla="*/ 10000 h 10000"/>
              <a:gd name="connsiteX4" fmla="*/ 3000 w 34412"/>
              <a:gd name="connsiteY4" fmla="*/ 0 h 10000"/>
              <a:gd name="connsiteX5" fmla="*/ 3477 w 34412"/>
              <a:gd name="connsiteY5" fmla="*/ 10000 h 10000"/>
              <a:gd name="connsiteX6" fmla="*/ 3959 w 34412"/>
              <a:gd name="connsiteY6" fmla="*/ 6450 h 10000"/>
              <a:gd name="connsiteX7" fmla="*/ 34412 w 34412"/>
              <a:gd name="connsiteY7" fmla="*/ 624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412" h="10000">
                <a:moveTo>
                  <a:pt x="0" y="6319"/>
                </a:moveTo>
                <a:lnTo>
                  <a:pt x="1557" y="6319"/>
                </a:lnTo>
                <a:cubicBezTo>
                  <a:pt x="1717" y="5157"/>
                  <a:pt x="1878" y="3996"/>
                  <a:pt x="2038" y="2834"/>
                </a:cubicBezTo>
                <a:lnTo>
                  <a:pt x="2518" y="10000"/>
                </a:lnTo>
                <a:cubicBezTo>
                  <a:pt x="2679" y="6667"/>
                  <a:pt x="2839" y="3333"/>
                  <a:pt x="3000" y="0"/>
                </a:cubicBezTo>
                <a:lnTo>
                  <a:pt x="3477" y="10000"/>
                </a:lnTo>
                <a:cubicBezTo>
                  <a:pt x="3638" y="8817"/>
                  <a:pt x="3798" y="7633"/>
                  <a:pt x="3959" y="6450"/>
                </a:cubicBezTo>
                <a:lnTo>
                  <a:pt x="34412" y="6246"/>
                </a:lnTo>
              </a:path>
            </a:pathLst>
          </a:custGeom>
          <a:noFill/>
          <a:ln w="38100"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8" name="Text Placeholder 9"/>
          <p:cNvSpPr>
            <a:spLocks noGrp="1"/>
          </p:cNvSpPr>
          <p:nvPr>
            <p:ph type="body" sz="quarter" idx="10" hasCustomPrompt="1"/>
          </p:nvPr>
        </p:nvSpPr>
        <p:spPr>
          <a:xfrm>
            <a:off x="3990975" y="303213"/>
            <a:ext cx="4210051" cy="439737"/>
          </a:xfrm>
        </p:spPr>
        <p:txBody>
          <a:bodyPr/>
          <a:lstStyle>
            <a:lvl1pPr marL="0" indent="0" algn="ctr">
              <a:buNone/>
              <a:defRPr b="1">
                <a:ln w="12700">
                  <a:noFill/>
                </a:ln>
                <a:solidFill>
                  <a:schemeClr val="accent2"/>
                </a:solidFill>
                <a:latin typeface="+mj-lt"/>
              </a:defRPr>
            </a:lvl1pPr>
          </a:lstStyle>
          <a:p>
            <a:pPr lvl="0"/>
            <a:r>
              <a:rPr lang="en-US"/>
              <a:t>4 IMAGE PORTFOLIO</a:t>
            </a:r>
          </a:p>
        </p:txBody>
      </p:sp>
      <p:sp>
        <p:nvSpPr>
          <p:cNvPr id="3" name="Picture Placeholder 2"/>
          <p:cNvSpPr>
            <a:spLocks noGrp="1"/>
          </p:cNvSpPr>
          <p:nvPr>
            <p:ph type="pic" sz="quarter" idx="11" hasCustomPrompt="1"/>
          </p:nvPr>
        </p:nvSpPr>
        <p:spPr>
          <a:xfrm>
            <a:off x="3649663" y="1414463"/>
            <a:ext cx="2446337" cy="2446337"/>
          </a:xfrm>
        </p:spPr>
        <p:txBody>
          <a:bodyPr anchor="ctr"/>
          <a:lstStyle>
            <a:lvl1pPr marL="0" indent="0" algn="ctr">
              <a:buNone/>
              <a:defRPr/>
            </a:lvl1pPr>
          </a:lstStyle>
          <a:p>
            <a:r>
              <a:rPr lang="en-US"/>
              <a:t>Image 1</a:t>
            </a:r>
          </a:p>
        </p:txBody>
      </p:sp>
      <p:sp>
        <p:nvSpPr>
          <p:cNvPr id="10" name="Picture Placeholder 2"/>
          <p:cNvSpPr>
            <a:spLocks noGrp="1"/>
          </p:cNvSpPr>
          <p:nvPr>
            <p:ph type="pic" sz="quarter" idx="12" hasCustomPrompt="1"/>
          </p:nvPr>
        </p:nvSpPr>
        <p:spPr>
          <a:xfrm>
            <a:off x="8542337" y="1413669"/>
            <a:ext cx="2446337" cy="2446337"/>
          </a:xfrm>
        </p:spPr>
        <p:txBody>
          <a:bodyPr anchor="ctr"/>
          <a:lstStyle>
            <a:lvl1pPr marL="0" marR="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Image 2</a:t>
            </a:r>
          </a:p>
        </p:txBody>
      </p:sp>
      <p:sp>
        <p:nvSpPr>
          <p:cNvPr id="11" name="Picture Placeholder 2"/>
          <p:cNvSpPr>
            <a:spLocks noGrp="1"/>
          </p:cNvSpPr>
          <p:nvPr>
            <p:ph type="pic" sz="quarter" idx="13" hasCustomPrompt="1"/>
          </p:nvPr>
        </p:nvSpPr>
        <p:spPr>
          <a:xfrm>
            <a:off x="1200147" y="3861595"/>
            <a:ext cx="2446337" cy="2446337"/>
          </a:xfrm>
        </p:spPr>
        <p:txBody>
          <a:bodyPr anchor="ctr"/>
          <a:lstStyle>
            <a:lvl1pPr marL="0" marR="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Image 3</a:t>
            </a:r>
          </a:p>
        </p:txBody>
      </p:sp>
      <p:sp>
        <p:nvSpPr>
          <p:cNvPr id="12" name="Picture Placeholder 2"/>
          <p:cNvSpPr>
            <a:spLocks noGrp="1"/>
          </p:cNvSpPr>
          <p:nvPr>
            <p:ph type="pic" sz="quarter" idx="14" hasCustomPrompt="1"/>
          </p:nvPr>
        </p:nvSpPr>
        <p:spPr>
          <a:xfrm>
            <a:off x="6095602" y="3861198"/>
            <a:ext cx="2446337" cy="2446337"/>
          </a:xfrm>
        </p:spPr>
        <p:txBody>
          <a:bodyPr anchor="ctr"/>
          <a:lstStyle>
            <a:lvl1pPr marL="0" marR="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lvl1pPr>
          </a:lstStyle>
          <a:p>
            <a:pPr marL="0" marR="0" lvl="0" indent="0" algn="ctr" defTabSz="914400" rtl="0" eaLnBrk="1" fontAlgn="auto" latinLnBrk="0" hangingPunct="1">
              <a:lnSpc>
                <a:spcPct val="90000"/>
              </a:lnSpc>
              <a:spcBef>
                <a:spcPts val="1000"/>
              </a:spcBef>
              <a:spcAft>
                <a:spcPct val="0"/>
              </a:spcAft>
              <a:buClrTx/>
              <a:buSzTx/>
              <a:buFont typeface="Arial" panose="020B0604020202020204" pitchFamily="34" charset="0"/>
              <a:buNone/>
              <a:defRPr/>
            </a:pPr>
            <a:r>
              <a:rPr lang="en-US"/>
              <a:t>Image 4</a:t>
            </a: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grpId="0" nodeType="afterEffect">
                                  <p:childTnLst>
                                    <p:set>
                                      <p:cBhvr>
                                        <p:cTn id="7" dur="1" fill="hold">
                                          <p:stCondLst>
                                            <p:cond delay="0"/>
                                          </p:stCondLst>
                                        </p:cTn>
                                        <p:tgtEl>
                                          <p:spTgt spid="7"/>
                                        </p:tgtEl>
                                        <p:attrNameLst>
                                          <p:attrName>style.visibility</p:attrName>
                                        </p:attrNameLst>
                                      </p:cBhvr>
                                      <p:to>
                                        <p:strVal val="visible"/>
                                      </p:to>
                                    </p:set>
                                    <p:animEffect transition="in" filter="wipe(left)">
                                      <p:cBhvr>
                                        <p:cTn id="8" dur="500"/>
                                        <p:tgtEl>
                                          <p:spTgt spid="7"/>
                                        </p:tgtEl>
                                      </p:cBhvr>
                                    </p:animEffect>
                                  </p:childTnLst>
                                </p:cTn>
                              </p:par>
                            </p:childTnLst>
                          </p:cTn>
                        </p:par>
                        <p:par>
                          <p:cTn id="9" fill="hold" nodeType="withGroup">
                            <p:stCondLst>
                              <p:cond delay="500"/>
                            </p:stCondLst>
                            <p:childTnLst>
                              <p:par>
                                <p:cTn id="10" presetID="47" presetClass="entr" presetSubtype="0" fill="hold" grpId="1" nodeType="afterEffec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anim calcmode="lin" valueType="num">
                                      <p:cBhvr>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bui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2020/11/15</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3.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3.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3.wdp"/><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4.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t="8027" r="254" b="802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2" name="Rectangle 11"/>
          <p:cNvSpPr/>
          <p:nvPr/>
        </p:nvSpPr>
        <p:spPr>
          <a:xfrm>
            <a:off x="0" y="0"/>
            <a:ext cx="12192000"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5"/>
          <p:cNvSpPr/>
          <p:nvPr/>
        </p:nvSpPr>
        <p:spPr bwMode="auto">
          <a:xfrm>
            <a:off x="146877" y="2194023"/>
            <a:ext cx="9347894" cy="2503422"/>
          </a:xfrm>
          <a:custGeom>
            <a:avLst/>
            <a:gdLst>
              <a:gd name="T0" fmla="*/ 1854 w 5261"/>
              <a:gd name="T1" fmla="*/ 2080 h 2080"/>
              <a:gd name="T2" fmla="*/ 1814 w 5261"/>
              <a:gd name="T3" fmla="*/ 2068 h 2080"/>
              <a:gd name="T4" fmla="*/ 1770 w 5261"/>
              <a:gd name="T5" fmla="*/ 2032 h 2080"/>
              <a:gd name="T6" fmla="*/ 1748 w 5261"/>
              <a:gd name="T7" fmla="*/ 1976 h 2080"/>
              <a:gd name="T8" fmla="*/ 1504 w 5261"/>
              <a:gd name="T9" fmla="*/ 1976 h 2080"/>
              <a:gd name="T10" fmla="*/ 1478 w 5261"/>
              <a:gd name="T11" fmla="*/ 2034 h 2080"/>
              <a:gd name="T12" fmla="*/ 1430 w 5261"/>
              <a:gd name="T13" fmla="*/ 2072 h 2080"/>
              <a:gd name="T14" fmla="*/ 1388 w 5261"/>
              <a:gd name="T15" fmla="*/ 2080 h 2080"/>
              <a:gd name="T16" fmla="*/ 1326 w 5261"/>
              <a:gd name="T17" fmla="*/ 2066 h 2080"/>
              <a:gd name="T18" fmla="*/ 1282 w 5261"/>
              <a:gd name="T19" fmla="*/ 2022 h 2080"/>
              <a:gd name="T20" fmla="*/ 1104 w 5261"/>
              <a:gd name="T21" fmla="*/ 1089 h 2080"/>
              <a:gd name="T22" fmla="*/ 1006 w 5261"/>
              <a:gd name="T23" fmla="*/ 1341 h 2080"/>
              <a:gd name="T24" fmla="*/ 970 w 5261"/>
              <a:gd name="T25" fmla="*/ 1381 h 2080"/>
              <a:gd name="T26" fmla="*/ 920 w 5261"/>
              <a:gd name="T27" fmla="*/ 1401 h 2080"/>
              <a:gd name="T28" fmla="*/ 120 w 5261"/>
              <a:gd name="T29" fmla="*/ 1403 h 2080"/>
              <a:gd name="T30" fmla="*/ 74 w 5261"/>
              <a:gd name="T31" fmla="*/ 1393 h 2080"/>
              <a:gd name="T32" fmla="*/ 20 w 5261"/>
              <a:gd name="T33" fmla="*/ 1349 h 2080"/>
              <a:gd name="T34" fmla="*/ 0 w 5261"/>
              <a:gd name="T35" fmla="*/ 1295 h 2080"/>
              <a:gd name="T36" fmla="*/ 0 w 5261"/>
              <a:gd name="T37" fmla="*/ 1271 h 2080"/>
              <a:gd name="T38" fmla="*/ 20 w 5261"/>
              <a:gd name="T39" fmla="*/ 1215 h 2080"/>
              <a:gd name="T40" fmla="*/ 74 w 5261"/>
              <a:gd name="T41" fmla="*/ 1173 h 2080"/>
              <a:gd name="T42" fmla="*/ 120 w 5261"/>
              <a:gd name="T43" fmla="*/ 1163 h 2080"/>
              <a:gd name="T44" fmla="*/ 1030 w 5261"/>
              <a:gd name="T45" fmla="*/ 599 h 2080"/>
              <a:gd name="T46" fmla="*/ 1064 w 5261"/>
              <a:gd name="T47" fmla="*/ 551 h 2080"/>
              <a:gd name="T48" fmla="*/ 1114 w 5261"/>
              <a:gd name="T49" fmla="*/ 523 h 2080"/>
              <a:gd name="T50" fmla="*/ 1154 w 5261"/>
              <a:gd name="T51" fmla="*/ 521 h 2080"/>
              <a:gd name="T52" fmla="*/ 1208 w 5261"/>
              <a:gd name="T53" fmla="*/ 539 h 2080"/>
              <a:gd name="T54" fmla="*/ 1248 w 5261"/>
              <a:gd name="T55" fmla="*/ 581 h 2080"/>
              <a:gd name="T56" fmla="*/ 1364 w 5261"/>
              <a:gd name="T57" fmla="*/ 1187 h 2080"/>
              <a:gd name="T58" fmla="*/ 1512 w 5261"/>
              <a:gd name="T59" fmla="*/ 82 h 2080"/>
              <a:gd name="T60" fmla="*/ 1546 w 5261"/>
              <a:gd name="T61" fmla="*/ 30 h 2080"/>
              <a:gd name="T62" fmla="*/ 1604 w 5261"/>
              <a:gd name="T63" fmla="*/ 2 h 2080"/>
              <a:gd name="T64" fmla="*/ 1648 w 5261"/>
              <a:gd name="T65" fmla="*/ 2 h 2080"/>
              <a:gd name="T66" fmla="*/ 1704 w 5261"/>
              <a:gd name="T67" fmla="*/ 30 h 2080"/>
              <a:gd name="T68" fmla="*/ 1740 w 5261"/>
              <a:gd name="T69" fmla="*/ 82 h 2080"/>
              <a:gd name="T70" fmla="*/ 1996 w 5261"/>
              <a:gd name="T71" fmla="*/ 1265 h 2080"/>
              <a:gd name="T72" fmla="*/ 2014 w 5261"/>
              <a:gd name="T73" fmla="*/ 1233 h 2080"/>
              <a:gd name="T74" fmla="*/ 2054 w 5261"/>
              <a:gd name="T75" fmla="*/ 1199 h 2080"/>
              <a:gd name="T76" fmla="*/ 2108 w 5261"/>
              <a:gd name="T77" fmla="*/ 1187 h 2080"/>
              <a:gd name="T78" fmla="*/ 5153 w 5261"/>
              <a:gd name="T79" fmla="*/ 1187 h 2080"/>
              <a:gd name="T80" fmla="*/ 5207 w 5261"/>
              <a:gd name="T81" fmla="*/ 1207 h 2080"/>
              <a:gd name="T82" fmla="*/ 5251 w 5261"/>
              <a:gd name="T83" fmla="*/ 1261 h 2080"/>
              <a:gd name="T84" fmla="*/ 5261 w 5261"/>
              <a:gd name="T85" fmla="*/ 1307 h 2080"/>
              <a:gd name="T86" fmla="*/ 5259 w 5261"/>
              <a:gd name="T87" fmla="*/ 1331 h 2080"/>
              <a:gd name="T88" fmla="*/ 5225 w 5261"/>
              <a:gd name="T89" fmla="*/ 1391 h 2080"/>
              <a:gd name="T90" fmla="*/ 5165 w 5261"/>
              <a:gd name="T91" fmla="*/ 1425 h 2080"/>
              <a:gd name="T92" fmla="*/ 2192 w 5261"/>
              <a:gd name="T93" fmla="*/ 1427 h 2080"/>
              <a:gd name="T94" fmla="*/ 1972 w 5261"/>
              <a:gd name="T95" fmla="*/ 2018 h 2080"/>
              <a:gd name="T96" fmla="*/ 1936 w 5261"/>
              <a:gd name="T97" fmla="*/ 2060 h 2080"/>
              <a:gd name="T98" fmla="*/ 1886 w 5261"/>
              <a:gd name="T99" fmla="*/ 208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61" h="2080">
                <a:moveTo>
                  <a:pt x="1866" y="2080"/>
                </a:moveTo>
                <a:lnTo>
                  <a:pt x="1866" y="2080"/>
                </a:lnTo>
                <a:lnTo>
                  <a:pt x="1854" y="2080"/>
                </a:lnTo>
                <a:lnTo>
                  <a:pt x="1854" y="2080"/>
                </a:lnTo>
                <a:lnTo>
                  <a:pt x="1834" y="2076"/>
                </a:lnTo>
                <a:lnTo>
                  <a:pt x="1814" y="2068"/>
                </a:lnTo>
                <a:lnTo>
                  <a:pt x="1798" y="2058"/>
                </a:lnTo>
                <a:lnTo>
                  <a:pt x="1782" y="2046"/>
                </a:lnTo>
                <a:lnTo>
                  <a:pt x="1770" y="2032"/>
                </a:lnTo>
                <a:lnTo>
                  <a:pt x="1760" y="2014"/>
                </a:lnTo>
                <a:lnTo>
                  <a:pt x="1752" y="1996"/>
                </a:lnTo>
                <a:lnTo>
                  <a:pt x="1748" y="1976"/>
                </a:lnTo>
                <a:lnTo>
                  <a:pt x="1626" y="1043"/>
                </a:lnTo>
                <a:lnTo>
                  <a:pt x="1504" y="1976"/>
                </a:lnTo>
                <a:lnTo>
                  <a:pt x="1504" y="1976"/>
                </a:lnTo>
                <a:lnTo>
                  <a:pt x="1498" y="1998"/>
                </a:lnTo>
                <a:lnTo>
                  <a:pt x="1490" y="2016"/>
                </a:lnTo>
                <a:lnTo>
                  <a:pt x="1478" y="2034"/>
                </a:lnTo>
                <a:lnTo>
                  <a:pt x="1464" y="2050"/>
                </a:lnTo>
                <a:lnTo>
                  <a:pt x="1448" y="2062"/>
                </a:lnTo>
                <a:lnTo>
                  <a:pt x="1430" y="2072"/>
                </a:lnTo>
                <a:lnTo>
                  <a:pt x="1410" y="2078"/>
                </a:lnTo>
                <a:lnTo>
                  <a:pt x="1388" y="2080"/>
                </a:lnTo>
                <a:lnTo>
                  <a:pt x="1388" y="2080"/>
                </a:lnTo>
                <a:lnTo>
                  <a:pt x="1366" y="2078"/>
                </a:lnTo>
                <a:lnTo>
                  <a:pt x="1346" y="2074"/>
                </a:lnTo>
                <a:lnTo>
                  <a:pt x="1326" y="2066"/>
                </a:lnTo>
                <a:lnTo>
                  <a:pt x="1308" y="2054"/>
                </a:lnTo>
                <a:lnTo>
                  <a:pt x="1294" y="2040"/>
                </a:lnTo>
                <a:lnTo>
                  <a:pt x="1282" y="2022"/>
                </a:lnTo>
                <a:lnTo>
                  <a:pt x="1272" y="2002"/>
                </a:lnTo>
                <a:lnTo>
                  <a:pt x="1266" y="1982"/>
                </a:lnTo>
                <a:lnTo>
                  <a:pt x="1104" y="1089"/>
                </a:lnTo>
                <a:lnTo>
                  <a:pt x="1014" y="1325"/>
                </a:lnTo>
                <a:lnTo>
                  <a:pt x="1014" y="1325"/>
                </a:lnTo>
                <a:lnTo>
                  <a:pt x="1006" y="1341"/>
                </a:lnTo>
                <a:lnTo>
                  <a:pt x="996" y="1357"/>
                </a:lnTo>
                <a:lnTo>
                  <a:pt x="984" y="1371"/>
                </a:lnTo>
                <a:lnTo>
                  <a:pt x="970" y="1381"/>
                </a:lnTo>
                <a:lnTo>
                  <a:pt x="954" y="1391"/>
                </a:lnTo>
                <a:lnTo>
                  <a:pt x="938" y="1397"/>
                </a:lnTo>
                <a:lnTo>
                  <a:pt x="920" y="1401"/>
                </a:lnTo>
                <a:lnTo>
                  <a:pt x="902" y="1403"/>
                </a:lnTo>
                <a:lnTo>
                  <a:pt x="120" y="1403"/>
                </a:lnTo>
                <a:lnTo>
                  <a:pt x="120" y="1403"/>
                </a:lnTo>
                <a:lnTo>
                  <a:pt x="108" y="1403"/>
                </a:lnTo>
                <a:lnTo>
                  <a:pt x="96" y="1401"/>
                </a:lnTo>
                <a:lnTo>
                  <a:pt x="74" y="1393"/>
                </a:lnTo>
                <a:lnTo>
                  <a:pt x="52" y="1383"/>
                </a:lnTo>
                <a:lnTo>
                  <a:pt x="36" y="1367"/>
                </a:lnTo>
                <a:lnTo>
                  <a:pt x="20" y="1349"/>
                </a:lnTo>
                <a:lnTo>
                  <a:pt x="10" y="1329"/>
                </a:lnTo>
                <a:lnTo>
                  <a:pt x="2" y="1307"/>
                </a:lnTo>
                <a:lnTo>
                  <a:pt x="0" y="1295"/>
                </a:lnTo>
                <a:lnTo>
                  <a:pt x="0" y="1283"/>
                </a:lnTo>
                <a:lnTo>
                  <a:pt x="0" y="1283"/>
                </a:lnTo>
                <a:lnTo>
                  <a:pt x="0" y="1271"/>
                </a:lnTo>
                <a:lnTo>
                  <a:pt x="2" y="1259"/>
                </a:lnTo>
                <a:lnTo>
                  <a:pt x="10" y="1235"/>
                </a:lnTo>
                <a:lnTo>
                  <a:pt x="20" y="1215"/>
                </a:lnTo>
                <a:lnTo>
                  <a:pt x="36" y="1197"/>
                </a:lnTo>
                <a:lnTo>
                  <a:pt x="52" y="1183"/>
                </a:lnTo>
                <a:lnTo>
                  <a:pt x="74" y="1173"/>
                </a:lnTo>
                <a:lnTo>
                  <a:pt x="96" y="1165"/>
                </a:lnTo>
                <a:lnTo>
                  <a:pt x="108" y="1163"/>
                </a:lnTo>
                <a:lnTo>
                  <a:pt x="120" y="1163"/>
                </a:lnTo>
                <a:lnTo>
                  <a:pt x="818" y="1163"/>
                </a:lnTo>
                <a:lnTo>
                  <a:pt x="1030" y="599"/>
                </a:lnTo>
                <a:lnTo>
                  <a:pt x="1030" y="599"/>
                </a:lnTo>
                <a:lnTo>
                  <a:pt x="1040" y="581"/>
                </a:lnTo>
                <a:lnTo>
                  <a:pt x="1050" y="563"/>
                </a:lnTo>
                <a:lnTo>
                  <a:pt x="1064" y="551"/>
                </a:lnTo>
                <a:lnTo>
                  <a:pt x="1080" y="539"/>
                </a:lnTo>
                <a:lnTo>
                  <a:pt x="1096" y="529"/>
                </a:lnTo>
                <a:lnTo>
                  <a:pt x="1114" y="523"/>
                </a:lnTo>
                <a:lnTo>
                  <a:pt x="1134" y="521"/>
                </a:lnTo>
                <a:lnTo>
                  <a:pt x="1154" y="521"/>
                </a:lnTo>
                <a:lnTo>
                  <a:pt x="1154" y="521"/>
                </a:lnTo>
                <a:lnTo>
                  <a:pt x="1174" y="525"/>
                </a:lnTo>
                <a:lnTo>
                  <a:pt x="1192" y="531"/>
                </a:lnTo>
                <a:lnTo>
                  <a:pt x="1208" y="539"/>
                </a:lnTo>
                <a:lnTo>
                  <a:pt x="1224" y="551"/>
                </a:lnTo>
                <a:lnTo>
                  <a:pt x="1238" y="565"/>
                </a:lnTo>
                <a:lnTo>
                  <a:pt x="1248" y="581"/>
                </a:lnTo>
                <a:lnTo>
                  <a:pt x="1256" y="599"/>
                </a:lnTo>
                <a:lnTo>
                  <a:pt x="1262" y="619"/>
                </a:lnTo>
                <a:lnTo>
                  <a:pt x="1364" y="1187"/>
                </a:lnTo>
                <a:lnTo>
                  <a:pt x="1506" y="104"/>
                </a:lnTo>
                <a:lnTo>
                  <a:pt x="1506" y="104"/>
                </a:lnTo>
                <a:lnTo>
                  <a:pt x="1512" y="82"/>
                </a:lnTo>
                <a:lnTo>
                  <a:pt x="1520" y="62"/>
                </a:lnTo>
                <a:lnTo>
                  <a:pt x="1532" y="46"/>
                </a:lnTo>
                <a:lnTo>
                  <a:pt x="1546" y="30"/>
                </a:lnTo>
                <a:lnTo>
                  <a:pt x="1564" y="18"/>
                </a:lnTo>
                <a:lnTo>
                  <a:pt x="1582" y="8"/>
                </a:lnTo>
                <a:lnTo>
                  <a:pt x="1604" y="2"/>
                </a:lnTo>
                <a:lnTo>
                  <a:pt x="1626" y="0"/>
                </a:lnTo>
                <a:lnTo>
                  <a:pt x="1626" y="0"/>
                </a:lnTo>
                <a:lnTo>
                  <a:pt x="1648" y="2"/>
                </a:lnTo>
                <a:lnTo>
                  <a:pt x="1668" y="8"/>
                </a:lnTo>
                <a:lnTo>
                  <a:pt x="1688" y="18"/>
                </a:lnTo>
                <a:lnTo>
                  <a:pt x="1704" y="30"/>
                </a:lnTo>
                <a:lnTo>
                  <a:pt x="1720" y="46"/>
                </a:lnTo>
                <a:lnTo>
                  <a:pt x="1732" y="62"/>
                </a:lnTo>
                <a:lnTo>
                  <a:pt x="1740" y="82"/>
                </a:lnTo>
                <a:lnTo>
                  <a:pt x="1744" y="104"/>
                </a:lnTo>
                <a:lnTo>
                  <a:pt x="1922" y="1463"/>
                </a:lnTo>
                <a:lnTo>
                  <a:pt x="1996" y="1265"/>
                </a:lnTo>
                <a:lnTo>
                  <a:pt x="1996" y="1265"/>
                </a:lnTo>
                <a:lnTo>
                  <a:pt x="2004" y="1249"/>
                </a:lnTo>
                <a:lnTo>
                  <a:pt x="2014" y="1233"/>
                </a:lnTo>
                <a:lnTo>
                  <a:pt x="2026" y="1219"/>
                </a:lnTo>
                <a:lnTo>
                  <a:pt x="2040" y="1209"/>
                </a:lnTo>
                <a:lnTo>
                  <a:pt x="2054" y="1199"/>
                </a:lnTo>
                <a:lnTo>
                  <a:pt x="2072" y="1193"/>
                </a:lnTo>
                <a:lnTo>
                  <a:pt x="2090" y="1189"/>
                </a:lnTo>
                <a:lnTo>
                  <a:pt x="2108" y="1187"/>
                </a:lnTo>
                <a:lnTo>
                  <a:pt x="5141" y="1187"/>
                </a:lnTo>
                <a:lnTo>
                  <a:pt x="5141" y="1187"/>
                </a:lnTo>
                <a:lnTo>
                  <a:pt x="5153" y="1187"/>
                </a:lnTo>
                <a:lnTo>
                  <a:pt x="5165" y="1189"/>
                </a:lnTo>
                <a:lnTo>
                  <a:pt x="5187" y="1197"/>
                </a:lnTo>
                <a:lnTo>
                  <a:pt x="5207" y="1207"/>
                </a:lnTo>
                <a:lnTo>
                  <a:pt x="5225" y="1223"/>
                </a:lnTo>
                <a:lnTo>
                  <a:pt x="5241" y="1239"/>
                </a:lnTo>
                <a:lnTo>
                  <a:pt x="5251" y="1261"/>
                </a:lnTo>
                <a:lnTo>
                  <a:pt x="5259" y="1283"/>
                </a:lnTo>
                <a:lnTo>
                  <a:pt x="5261" y="1295"/>
                </a:lnTo>
                <a:lnTo>
                  <a:pt x="5261" y="1307"/>
                </a:lnTo>
                <a:lnTo>
                  <a:pt x="5261" y="1307"/>
                </a:lnTo>
                <a:lnTo>
                  <a:pt x="5261" y="1319"/>
                </a:lnTo>
                <a:lnTo>
                  <a:pt x="5259" y="1331"/>
                </a:lnTo>
                <a:lnTo>
                  <a:pt x="5251" y="1353"/>
                </a:lnTo>
                <a:lnTo>
                  <a:pt x="5241" y="1373"/>
                </a:lnTo>
                <a:lnTo>
                  <a:pt x="5225" y="1391"/>
                </a:lnTo>
                <a:lnTo>
                  <a:pt x="5207" y="1407"/>
                </a:lnTo>
                <a:lnTo>
                  <a:pt x="5187" y="1417"/>
                </a:lnTo>
                <a:lnTo>
                  <a:pt x="5165" y="1425"/>
                </a:lnTo>
                <a:lnTo>
                  <a:pt x="5153" y="1427"/>
                </a:lnTo>
                <a:lnTo>
                  <a:pt x="5141" y="1427"/>
                </a:lnTo>
                <a:lnTo>
                  <a:pt x="2192" y="1427"/>
                </a:lnTo>
                <a:lnTo>
                  <a:pt x="1980" y="2002"/>
                </a:lnTo>
                <a:lnTo>
                  <a:pt x="1980" y="2002"/>
                </a:lnTo>
                <a:lnTo>
                  <a:pt x="1972" y="2018"/>
                </a:lnTo>
                <a:lnTo>
                  <a:pt x="1962" y="2034"/>
                </a:lnTo>
                <a:lnTo>
                  <a:pt x="1950" y="2048"/>
                </a:lnTo>
                <a:lnTo>
                  <a:pt x="1936" y="2060"/>
                </a:lnTo>
                <a:lnTo>
                  <a:pt x="1920" y="2068"/>
                </a:lnTo>
                <a:lnTo>
                  <a:pt x="1902" y="2074"/>
                </a:lnTo>
                <a:lnTo>
                  <a:pt x="1886" y="2080"/>
                </a:lnTo>
                <a:lnTo>
                  <a:pt x="1866" y="2080"/>
                </a:lnTo>
                <a:lnTo>
                  <a:pt x="1866" y="2080"/>
                </a:lnTo>
                <a:close/>
              </a:path>
            </a:pathLst>
          </a:custGeom>
          <a:solidFill>
            <a:schemeClr val="bg1"/>
          </a:solidFill>
          <a:ln>
            <a:noFill/>
          </a:ln>
        </p:spPr>
        <p:txBody>
          <a:bodyPr vert="horz" wrap="square" lIns="91440" tIns="45720" rIns="91440" bIns="45720" numCol="1" anchor="t" anchorCtr="0" compatLnSpc="1"/>
          <a:lstStyle/>
          <a:p>
            <a:endParaRPr lang="en-US" dirty="0">
              <a:solidFill>
                <a:schemeClr val="bg1"/>
              </a:solidFill>
            </a:endParaRPr>
          </a:p>
        </p:txBody>
      </p:sp>
      <p:sp>
        <p:nvSpPr>
          <p:cNvPr id="8" name="TextBox 7"/>
          <p:cNvSpPr txBox="1"/>
          <p:nvPr/>
        </p:nvSpPr>
        <p:spPr>
          <a:xfrm>
            <a:off x="3088163" y="2386330"/>
            <a:ext cx="8109796" cy="2185214"/>
          </a:xfrm>
          <a:prstGeom prst="rect">
            <a:avLst/>
          </a:prstGeom>
          <a:noFill/>
        </p:spPr>
        <p:txBody>
          <a:bodyPr wrap="square" rtlCol="0">
            <a:spAutoFit/>
          </a:bodyPr>
          <a:lstStyle/>
          <a:p>
            <a:pPr algn="r"/>
            <a:r>
              <a:rPr lang="zh-CN" alt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明兰" panose="02010600030101010101" pitchFamily="2" charset="-122"/>
                <a:ea typeface="明兰" panose="02010600030101010101" pitchFamily="2" charset="-122"/>
                <a:cs typeface="Open Sans" panose="020B0606030504020204" pitchFamily="34" charset="0"/>
              </a:rPr>
              <a:t>评价试验药治疗糖尿病的安全性以及有效性</a:t>
            </a:r>
            <a:endPar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明兰" panose="02010600030101010101" pitchFamily="2" charset="-122"/>
              <a:ea typeface="明兰" panose="02010600030101010101" pitchFamily="2" charset="-122"/>
              <a:cs typeface="Open Sans" panose="020B0606030504020204" pitchFamily="34" charset="0"/>
            </a:endParaRPr>
          </a:p>
          <a:p>
            <a:pPr algn="r"/>
            <a:r>
              <a:rPr lang="en-US" altLang="zh-CN"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明兰" panose="02010600030101010101" pitchFamily="2" charset="-122"/>
                <a:ea typeface="明兰" panose="02010600030101010101" pitchFamily="2" charset="-122"/>
                <a:cs typeface="Open Sans" panose="020B0606030504020204" pitchFamily="34" charset="0"/>
              </a:rPr>
              <a:t>——</a:t>
            </a:r>
            <a:r>
              <a:rPr lang="zh-CN" alt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明兰" panose="02010600030101010101" pitchFamily="2" charset="-122"/>
                <a:ea typeface="明兰" panose="02010600030101010101" pitchFamily="2" charset="-122"/>
                <a:cs typeface="Open Sans" panose="020B0606030504020204" pitchFamily="34" charset="0"/>
              </a:rPr>
              <a:t>“程序岛”队伍报告答辩</a:t>
            </a:r>
          </a:p>
          <a:p>
            <a:endParaRPr lang="en-US" sz="7200" b="1" dirty="0">
              <a:ln w="38100">
                <a:noFill/>
              </a:ln>
              <a:solidFill>
                <a:schemeClr val="bg1"/>
              </a:solidFill>
            </a:endParaRPr>
          </a:p>
        </p:txBody>
      </p:sp>
      <p:sp>
        <p:nvSpPr>
          <p:cNvPr id="5" name="矩形: 圆角 4">
            <a:extLst>
              <a:ext uri="{FF2B5EF4-FFF2-40B4-BE49-F238E27FC236}">
                <a16:creationId xmlns:a16="http://schemas.microsoft.com/office/drawing/2014/main" id="{1784266F-F874-4AC1-A801-25F10242D95E}"/>
              </a:ext>
            </a:extLst>
          </p:cNvPr>
          <p:cNvSpPr/>
          <p:nvPr/>
        </p:nvSpPr>
        <p:spPr>
          <a:xfrm>
            <a:off x="4642546" y="4076863"/>
            <a:ext cx="6891569" cy="113390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2" name="TextBox 1"/>
          <p:cNvSpPr txBox="1"/>
          <p:nvPr/>
        </p:nvSpPr>
        <p:spPr>
          <a:xfrm>
            <a:off x="5199052" y="4109879"/>
            <a:ext cx="5566884" cy="461665"/>
          </a:xfrm>
          <a:prstGeom prst="rect">
            <a:avLst/>
          </a:prstGeom>
          <a:noFill/>
        </p:spPr>
        <p:txBody>
          <a:bodyPr wrap="square" rtlCol="0">
            <a:spAutoFit/>
          </a:bodyPr>
          <a:lstStyle/>
          <a:p>
            <a:r>
              <a:rPr lang="zh-CN" altLang="en-US" sz="2400" b="1" dirty="0">
                <a:ln w="10160">
                  <a:solidFill>
                    <a:schemeClr val="accent5"/>
                  </a:solidFill>
                  <a:prstDash val="solid"/>
                </a:ln>
                <a:solidFill>
                  <a:srgbClr val="FFFFFF"/>
                </a:solidFill>
                <a:latin typeface="微软雅黑" panose="020B0503020204020204" pitchFamily="34" charset="-122"/>
                <a:ea typeface="微软雅黑" panose="020B0503020204020204" pitchFamily="34" charset="-122"/>
              </a:rPr>
              <a:t>同济大学数学科学学院</a:t>
            </a:r>
            <a:r>
              <a:rPr lang="en-US" altLang="zh-CN" sz="2400" b="1" dirty="0">
                <a:ln w="10160">
                  <a:solidFill>
                    <a:schemeClr val="accent5"/>
                  </a:solidFill>
                  <a:prstDash val="solid"/>
                </a:ln>
                <a:solidFill>
                  <a:srgbClr val="FFFFFF"/>
                </a:solidFill>
                <a:latin typeface="微软雅黑" panose="020B0503020204020204" pitchFamily="34" charset="-122"/>
                <a:ea typeface="微软雅黑" panose="020B0503020204020204" pitchFamily="34" charset="-122"/>
              </a:rPr>
              <a:t>-</a:t>
            </a:r>
            <a:r>
              <a:rPr lang="zh-CN" altLang="en-US" sz="2400" b="1" dirty="0">
                <a:ln w="10160">
                  <a:solidFill>
                    <a:schemeClr val="accent5"/>
                  </a:solidFill>
                  <a:prstDash val="solid"/>
                </a:ln>
                <a:solidFill>
                  <a:srgbClr val="FFFFFF"/>
                </a:solidFill>
                <a:latin typeface="微软雅黑" panose="020B0503020204020204" pitchFamily="34" charset="-122"/>
                <a:ea typeface="微软雅黑" panose="020B0503020204020204" pitchFamily="34" charset="-122"/>
              </a:rPr>
              <a:t>“程序岛”队伍</a:t>
            </a:r>
          </a:p>
        </p:txBody>
      </p:sp>
      <p:sp>
        <p:nvSpPr>
          <p:cNvPr id="11" name="Freeform 6">
            <a:extLst>
              <a:ext uri="{FF2B5EF4-FFF2-40B4-BE49-F238E27FC236}">
                <a16:creationId xmlns:a16="http://schemas.microsoft.com/office/drawing/2014/main" id="{CF2402F6-B654-4A1D-9FDB-E2FE7D9E3294}"/>
              </a:ext>
            </a:extLst>
          </p:cNvPr>
          <p:cNvSpPr>
            <a:spLocks noEditPoints="1"/>
          </p:cNvSpPr>
          <p:nvPr/>
        </p:nvSpPr>
        <p:spPr bwMode="auto">
          <a:xfrm>
            <a:off x="5346849" y="4752804"/>
            <a:ext cx="231380" cy="337901"/>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ln>
            <a:headEnd/>
            <a:tailEn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sz="2000" dirty="0">
              <a:latin typeface="明兰" panose="02010600030101010101" pitchFamily="2" charset="-122"/>
              <a:ea typeface="明兰" panose="02010600030101010101" pitchFamily="2" charset="-122"/>
            </a:endParaRPr>
          </a:p>
        </p:txBody>
      </p:sp>
      <p:grpSp>
        <p:nvGrpSpPr>
          <p:cNvPr id="13" name="组合 12">
            <a:extLst>
              <a:ext uri="{FF2B5EF4-FFF2-40B4-BE49-F238E27FC236}">
                <a16:creationId xmlns:a16="http://schemas.microsoft.com/office/drawing/2014/main" id="{EB87E1E5-D02C-4D9D-B183-033BFB8D3379}"/>
              </a:ext>
            </a:extLst>
          </p:cNvPr>
          <p:cNvGrpSpPr/>
          <p:nvPr/>
        </p:nvGrpSpPr>
        <p:grpSpPr>
          <a:xfrm>
            <a:off x="7607198" y="4752478"/>
            <a:ext cx="231379" cy="337901"/>
            <a:chOff x="11101388" y="-2608263"/>
            <a:chExt cx="4789488" cy="6843714"/>
          </a:xfrm>
          <a:solidFill>
            <a:schemeClr val="tx1"/>
          </a:solidFill>
        </p:grpSpPr>
        <p:sp>
          <p:nvSpPr>
            <p:cNvPr id="14" name="Freeform 11">
              <a:extLst>
                <a:ext uri="{FF2B5EF4-FFF2-40B4-BE49-F238E27FC236}">
                  <a16:creationId xmlns:a16="http://schemas.microsoft.com/office/drawing/2014/main" id="{9CEAFA68-9B73-48E2-9535-A7CD7A7F02C6}"/>
                </a:ext>
              </a:extLst>
            </p:cNvPr>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ln>
              <a:headEnd/>
              <a:tailEn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sz="2000" dirty="0">
                <a:latin typeface="明兰" panose="02010600030101010101" pitchFamily="2" charset="-122"/>
                <a:ea typeface="明兰" panose="02010600030101010101" pitchFamily="2" charset="-122"/>
              </a:endParaRPr>
            </a:p>
          </p:txBody>
        </p:sp>
        <p:sp>
          <p:nvSpPr>
            <p:cNvPr id="15" name="Freeform 12">
              <a:extLst>
                <a:ext uri="{FF2B5EF4-FFF2-40B4-BE49-F238E27FC236}">
                  <a16:creationId xmlns:a16="http://schemas.microsoft.com/office/drawing/2014/main" id="{D272B7B8-27B2-4575-B6C1-BF198F94C48E}"/>
                </a:ext>
              </a:extLst>
            </p:cNvPr>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ln>
              <a:headEnd/>
              <a:tailEn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anchor="t" anchorCtr="0" compatLnSpc="1">
              <a:prstTxWarp prst="textNoShape">
                <a:avLst/>
              </a:prstTxWarp>
            </a:bodyPr>
            <a:lstStyle/>
            <a:p>
              <a:endParaRPr lang="zh-CN" altLang="en-US" sz="2000" dirty="0">
                <a:latin typeface="明兰" panose="02010600030101010101" pitchFamily="2" charset="-122"/>
                <a:ea typeface="明兰" panose="02010600030101010101" pitchFamily="2" charset="-122"/>
              </a:endParaRPr>
            </a:p>
          </p:txBody>
        </p:sp>
      </p:grpSp>
      <p:sp>
        <p:nvSpPr>
          <p:cNvPr id="16" name="TextBox 1">
            <a:extLst>
              <a:ext uri="{FF2B5EF4-FFF2-40B4-BE49-F238E27FC236}">
                <a16:creationId xmlns:a16="http://schemas.microsoft.com/office/drawing/2014/main" id="{A1A1405C-10D4-49AA-8BF8-CC64B4B72B05}"/>
              </a:ext>
            </a:extLst>
          </p:cNvPr>
          <p:cNvSpPr txBox="1"/>
          <p:nvPr/>
        </p:nvSpPr>
        <p:spPr>
          <a:xfrm>
            <a:off x="5616514" y="4743647"/>
            <a:ext cx="1823411" cy="338554"/>
          </a:xfrm>
          <a:prstGeom prst="rect">
            <a:avLst/>
          </a:prstGeom>
          <a:noFill/>
        </p:spPr>
        <p:txBody>
          <a:bodyPr wrap="square" rtlCol="0">
            <a:spAutoFit/>
          </a:bodyPr>
          <a:lstStyle/>
          <a:p>
            <a:r>
              <a:rPr lang="zh-CN" alt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指导老师：钱志坚</a:t>
            </a:r>
          </a:p>
        </p:txBody>
      </p:sp>
      <p:sp>
        <p:nvSpPr>
          <p:cNvPr id="17" name="TextBox 1">
            <a:extLst>
              <a:ext uri="{FF2B5EF4-FFF2-40B4-BE49-F238E27FC236}">
                <a16:creationId xmlns:a16="http://schemas.microsoft.com/office/drawing/2014/main" id="{66EFA3C5-B6E4-4018-A838-01AD684CC54E}"/>
              </a:ext>
            </a:extLst>
          </p:cNvPr>
          <p:cNvSpPr txBox="1"/>
          <p:nvPr/>
        </p:nvSpPr>
        <p:spPr>
          <a:xfrm>
            <a:off x="7879914" y="4752478"/>
            <a:ext cx="3244312" cy="338554"/>
          </a:xfrm>
          <a:prstGeom prst="rect">
            <a:avLst/>
          </a:prstGeom>
          <a:noFill/>
        </p:spPr>
        <p:txBody>
          <a:bodyPr wrap="square" rtlCol="0">
            <a:spAutoFit/>
          </a:bodyPr>
          <a:lstStyle/>
          <a:p>
            <a:r>
              <a:rPr lang="zh-CN" alt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rPr>
              <a:t>答辩人：黄天洋、朱声驰、王若妍</a:t>
            </a:r>
          </a:p>
        </p:txBody>
      </p:sp>
      <p:pic>
        <p:nvPicPr>
          <p:cNvPr id="18" name="图片 17">
            <a:extLst>
              <a:ext uri="{FF2B5EF4-FFF2-40B4-BE49-F238E27FC236}">
                <a16:creationId xmlns:a16="http://schemas.microsoft.com/office/drawing/2014/main" id="{ECF2F9C3-3207-4EB9-B193-895B7AA968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77" y="-36719"/>
            <a:ext cx="4407016" cy="13170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nodeType="withGroup">
                            <p:stCondLst>
                              <p:cond delay="500"/>
                            </p:stCondLst>
                            <p:childTnLst>
                              <p:par>
                                <p:cTn id="9" presetID="47" presetClass="entr" presetSubtype="0" fill="hold" grpId="2" nodeType="afterEffec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anim calcmode="lin" valueType="num">
                                      <p:cBhvr>
                                        <p:cTn id="12" dur="500" fill="hold"/>
                                        <p:tgtEl>
                                          <p:spTgt spid="8"/>
                                        </p:tgtEl>
                                        <p:attrNameLst>
                                          <p:attrName>ppt_x</p:attrName>
                                        </p:attrNameLst>
                                      </p:cBhvr>
                                      <p:tavLst>
                                        <p:tav tm="0">
                                          <p:val>
                                            <p:strVal val="#ppt_x"/>
                                          </p:val>
                                        </p:tav>
                                        <p:tav tm="100000">
                                          <p:val>
                                            <p:strVal val="#ppt_x"/>
                                          </p:val>
                                        </p:tav>
                                      </p:tavLst>
                                    </p:anim>
                                    <p:anim calcmode="lin" valueType="num">
                                      <p:cBhvr>
                                        <p:cTn id="13" dur="500" fill="hold"/>
                                        <p:tgtEl>
                                          <p:spTgt spid="8"/>
                                        </p:tgtEl>
                                        <p:attrNameLst>
                                          <p:attrName>ppt_y</p:attrName>
                                        </p:attrNameLst>
                                      </p:cBhvr>
                                      <p:tavLst>
                                        <p:tav tm="0">
                                          <p:val>
                                            <p:strVal val="#ppt_y-.1"/>
                                          </p:val>
                                        </p:tav>
                                        <p:tav tm="100000">
                                          <p:val>
                                            <p:strVal val="#ppt_y"/>
                                          </p:val>
                                        </p:tav>
                                      </p:tavLst>
                                    </p:anim>
                                  </p:childTnLst>
                                </p:cTn>
                              </p:par>
                              <p:par>
                                <p:cTn id="14" presetID="42" presetClass="entr" presetSubtype="0" fill="hold" grpId="3" nodeType="withEffec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anim calcmode="lin" valueType="num">
                                      <p:cBhvr>
                                        <p:cTn id="17" dur="500" fill="hold"/>
                                        <p:tgtEl>
                                          <p:spTgt spid="2"/>
                                        </p:tgtEl>
                                        <p:attrNameLst>
                                          <p:attrName>ppt_x</p:attrName>
                                        </p:attrNameLst>
                                      </p:cBhvr>
                                      <p:tavLst>
                                        <p:tav tm="0">
                                          <p:val>
                                            <p:strVal val="#ppt_x"/>
                                          </p:val>
                                        </p:tav>
                                        <p:tav tm="100000">
                                          <p:val>
                                            <p:strVal val="#ppt_x"/>
                                          </p:val>
                                        </p:tav>
                                      </p:tavLst>
                                    </p:anim>
                                    <p:anim calcmode="lin" valueType="num">
                                      <p:cBhvr>
                                        <p:cTn id="18" dur="500" fill="hold"/>
                                        <p:tgtEl>
                                          <p:spTgt spid="2"/>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entr" presetSubtype="0" fill="hold" grpId="0" nodeType="withEffec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anim calcmode="lin" valueType="num">
                                      <p:cBhvr>
                                        <p:cTn id="33" dur="500" fill="hold"/>
                                        <p:tgtEl>
                                          <p:spTgt spid="17"/>
                                        </p:tgtEl>
                                        <p:attrNameLst>
                                          <p:attrName>ppt_x</p:attrName>
                                        </p:attrNameLst>
                                      </p:cBhvr>
                                      <p:tavLst>
                                        <p:tav tm="0">
                                          <p:val>
                                            <p:strVal val="#ppt_x"/>
                                          </p:val>
                                        </p:tav>
                                        <p:tav tm="100000">
                                          <p:val>
                                            <p:strVal val="#ppt_x"/>
                                          </p:val>
                                        </p:tav>
                                      </p:tavLst>
                                    </p:anim>
                                    <p:anim calcmode="lin" valueType="num">
                                      <p:cBhvr>
                                        <p:cTn id="34" dur="500" fill="hold"/>
                                        <p:tgtEl>
                                          <p:spTgt spid="17"/>
                                        </p:tgtEl>
                                        <p:attrNameLst>
                                          <p:attrName>ppt_y</p:attrName>
                                        </p:attrNameLst>
                                      </p:cBhvr>
                                      <p:tavLst>
                                        <p:tav tm="0">
                                          <p:val>
                                            <p:strVal val="#ppt_y+.1"/>
                                          </p:val>
                                        </p:tav>
                                        <p:tav tm="100000">
                                          <p:val>
                                            <p:strVal val="#ppt_y"/>
                                          </p:val>
                                        </p:tav>
                                      </p:tavLst>
                                    </p:anim>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2"/>
      <p:bldP spid="5" grpId="0" animBg="1"/>
      <p:bldP spid="2" grpId="3"/>
      <p:bldP spid="11" grpId="0" animBg="1"/>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7576376-6658-4B71-9C5C-C6E248BF0E15}"/>
              </a:ext>
            </a:extLst>
          </p:cNvPr>
          <p:cNvPicPr>
            <a:picLocks noChangeAspect="1"/>
          </p:cNvPicPr>
          <p:nvPr/>
        </p:nvPicPr>
        <p:blipFill rotWithShape="1">
          <a:blip r:embed="rId3"/>
          <a:srcRect l="46100" t="12833" r="16500" b="4388"/>
          <a:stretch>
            <a:fillRect/>
          </a:stretch>
        </p:blipFill>
        <p:spPr>
          <a:xfrm>
            <a:off x="678321" y="1155002"/>
            <a:ext cx="2518302" cy="5518044"/>
          </a:xfrm>
          <a:prstGeom prst="rect">
            <a:avLst/>
          </a:prstGeom>
          <a:effectLst>
            <a:outerShdw blurRad="76200" dir="18900000" sy="23000" kx="-1200000" algn="bl" rotWithShape="0">
              <a:prstClr val="black">
                <a:alpha val="20000"/>
              </a:prst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60912">
            <a:off x="4137762" y="-92004"/>
            <a:ext cx="7778750" cy="10371667"/>
          </a:xfrm>
          <a:prstGeom prst="rect">
            <a:avLst/>
          </a:prstGeom>
        </p:spPr>
      </p:pic>
      <p:sp>
        <p:nvSpPr>
          <p:cNvPr id="49" name="TextBox 48"/>
          <p:cNvSpPr txBox="1"/>
          <p:nvPr/>
        </p:nvSpPr>
        <p:spPr>
          <a:xfrm rot="20960912">
            <a:off x="6217203" y="2612254"/>
            <a:ext cx="2787943" cy="1200329"/>
          </a:xfrm>
          <a:prstGeom prst="rect">
            <a:avLst/>
          </a:prstGeom>
          <a:noFill/>
        </p:spPr>
        <p:txBody>
          <a:bodyPr wrap="none" rtlCol="0">
            <a:spAutoFit/>
          </a:bodyPr>
          <a:lstStyle/>
          <a:p>
            <a:r>
              <a:rPr lang="zh-CN" altLang="en-US" sz="2400" b="1" dirty="0">
                <a:solidFill>
                  <a:schemeClr val="accent4"/>
                </a:solidFill>
                <a:latin typeface="微软雅黑" panose="020B0503020204020204" pitchFamily="34" charset="-122"/>
                <a:ea typeface="微软雅黑" panose="020B0503020204020204" pitchFamily="34" charset="-122"/>
              </a:rPr>
              <a:t>治疗</a:t>
            </a:r>
            <a:r>
              <a:rPr lang="en-US" altLang="zh-CN" sz="2400" b="1" dirty="0">
                <a:solidFill>
                  <a:schemeClr val="accent4"/>
                </a:solidFill>
                <a:latin typeface="微软雅黑" panose="020B0503020204020204" pitchFamily="34" charset="-122"/>
                <a:ea typeface="微软雅黑" panose="020B0503020204020204" pitchFamily="34" charset="-122"/>
              </a:rPr>
              <a:t>4</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8</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12</a:t>
            </a:r>
            <a:r>
              <a:rPr lang="zh-CN" altLang="en-US" sz="2400" b="1" dirty="0">
                <a:solidFill>
                  <a:schemeClr val="accent4"/>
                </a:solidFill>
                <a:latin typeface="微软雅黑" panose="020B0503020204020204" pitchFamily="34" charset="-122"/>
                <a:ea typeface="微软雅黑" panose="020B0503020204020204" pitchFamily="34" charset="-122"/>
              </a:rPr>
              <a:t>周后</a:t>
            </a:r>
            <a:endParaRPr lang="en-US" altLang="zh-CN" sz="2400" b="1" dirty="0">
              <a:solidFill>
                <a:schemeClr val="accent4"/>
              </a:solidFill>
              <a:latin typeface="微软雅黑" panose="020B0503020204020204" pitchFamily="34" charset="-122"/>
              <a:ea typeface="微软雅黑" panose="020B0503020204020204" pitchFamily="34" charset="-122"/>
            </a:endParaRPr>
          </a:p>
          <a:p>
            <a:r>
              <a:rPr lang="zh-CN" altLang="en-US" sz="2400" b="1" dirty="0">
                <a:solidFill>
                  <a:schemeClr val="accent4"/>
                </a:solidFill>
                <a:latin typeface="微软雅黑" panose="020B0503020204020204" pitchFamily="34" charset="-122"/>
                <a:ea typeface="微软雅黑" panose="020B0503020204020204" pitchFamily="34" charset="-122"/>
              </a:rPr>
              <a:t>空腹血糖（</a:t>
            </a:r>
            <a:r>
              <a:rPr lang="en-US" altLang="zh-CN" sz="2400" b="1" dirty="0">
                <a:solidFill>
                  <a:schemeClr val="accent4"/>
                </a:solidFill>
                <a:latin typeface="微软雅黑" panose="020B0503020204020204" pitchFamily="34" charset="-122"/>
                <a:ea typeface="微软雅黑" panose="020B0503020204020204" pitchFamily="34" charset="-122"/>
              </a:rPr>
              <a:t>FPG</a:t>
            </a:r>
            <a:r>
              <a:rPr lang="zh-CN" altLang="en-US" sz="2400" b="1"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a:p>
            <a:r>
              <a:rPr lang="zh-CN" altLang="en-US" sz="2400" b="1" dirty="0">
                <a:solidFill>
                  <a:schemeClr val="accent4"/>
                </a:solidFill>
                <a:latin typeface="微软雅黑" panose="020B0503020204020204" pitchFamily="34" charset="-122"/>
                <a:ea typeface="微软雅黑" panose="020B0503020204020204" pitchFamily="34" charset="-122"/>
              </a:rPr>
              <a:t>相对基线的变化</a:t>
            </a:r>
          </a:p>
        </p:txBody>
      </p:sp>
      <p:sp>
        <p:nvSpPr>
          <p:cNvPr id="62" name="Text Placeholder 61"/>
          <p:cNvSpPr>
            <a:spLocks noGrp="1"/>
          </p:cNvSpPr>
          <p:nvPr>
            <p:ph type="body" sz="quarter" idx="10"/>
          </p:nvPr>
        </p:nvSpPr>
        <p:spPr>
          <a:xfrm>
            <a:off x="600074" y="177617"/>
            <a:ext cx="7585138" cy="1525587"/>
          </a:xfrm>
        </p:spPr>
        <p:txBody>
          <a:bodyPr>
            <a:normAutofit/>
          </a:bodyPr>
          <a:lstStyle/>
          <a:p>
            <a:r>
              <a:rPr lang="zh-CN" altLang="en-US" sz="3200" spc="100" dirty="0">
                <a:latin typeface="明兰" panose="02010600030101010101" pitchFamily="2" charset="-122"/>
                <a:ea typeface="明兰" panose="02010600030101010101" pitchFamily="2" charset="-122"/>
              </a:rPr>
              <a:t>次要疗效指标与药物有效性分析</a:t>
            </a:r>
          </a:p>
        </p:txBody>
      </p:sp>
      <p:sp>
        <p:nvSpPr>
          <p:cNvPr id="8" name="TextBox 48">
            <a:extLst>
              <a:ext uri="{FF2B5EF4-FFF2-40B4-BE49-F238E27FC236}">
                <a16:creationId xmlns:a16="http://schemas.microsoft.com/office/drawing/2014/main" id="{5344E9D1-0E42-4F30-A934-EF8F88D62511}"/>
              </a:ext>
            </a:extLst>
          </p:cNvPr>
          <p:cNvSpPr txBox="1"/>
          <p:nvPr/>
        </p:nvSpPr>
        <p:spPr>
          <a:xfrm rot="20960912">
            <a:off x="6615511" y="4415171"/>
            <a:ext cx="3956148" cy="1200329"/>
          </a:xfrm>
          <a:prstGeom prst="rect">
            <a:avLst/>
          </a:prstGeom>
          <a:noFill/>
        </p:spPr>
        <p:txBody>
          <a:bodyPr wrap="none" rtlCol="0">
            <a:spAutoFit/>
          </a:bodyPr>
          <a:lstStyle/>
          <a:p>
            <a:r>
              <a:rPr lang="zh-CN" altLang="en-US" sz="2400" b="1" dirty="0">
                <a:solidFill>
                  <a:schemeClr val="accent4"/>
                </a:solidFill>
                <a:latin typeface="微软雅黑" panose="020B0503020204020204" pitchFamily="34" charset="-122"/>
                <a:ea typeface="微软雅黑" panose="020B0503020204020204" pitchFamily="34" charset="-122"/>
              </a:rPr>
              <a:t>治疗</a:t>
            </a:r>
            <a:r>
              <a:rPr lang="en-US" altLang="zh-CN" sz="2400" b="1" dirty="0">
                <a:solidFill>
                  <a:schemeClr val="accent4"/>
                </a:solidFill>
                <a:latin typeface="微软雅黑" panose="020B0503020204020204" pitchFamily="34" charset="-122"/>
                <a:ea typeface="微软雅黑" panose="020B0503020204020204" pitchFamily="34" charset="-122"/>
              </a:rPr>
              <a:t>4</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8</a:t>
            </a:r>
            <a:r>
              <a:rPr lang="zh-CN" altLang="en-US" sz="2400" b="1" dirty="0">
                <a:solidFill>
                  <a:schemeClr val="accent4"/>
                </a:solidFill>
                <a:latin typeface="微软雅黑" panose="020B0503020204020204" pitchFamily="34" charset="-122"/>
                <a:ea typeface="微软雅黑" panose="020B0503020204020204" pitchFamily="34" charset="-122"/>
              </a:rPr>
              <a:t>、</a:t>
            </a:r>
            <a:r>
              <a:rPr lang="en-US" altLang="zh-CN" sz="2400" b="1" dirty="0">
                <a:solidFill>
                  <a:schemeClr val="accent4"/>
                </a:solidFill>
                <a:latin typeface="微软雅黑" panose="020B0503020204020204" pitchFamily="34" charset="-122"/>
                <a:ea typeface="微软雅黑" panose="020B0503020204020204" pitchFamily="34" charset="-122"/>
              </a:rPr>
              <a:t>12</a:t>
            </a:r>
            <a:r>
              <a:rPr lang="zh-CN" altLang="en-US" sz="2400" b="1" dirty="0">
                <a:solidFill>
                  <a:schemeClr val="accent4"/>
                </a:solidFill>
                <a:latin typeface="微软雅黑" panose="020B0503020204020204" pitchFamily="34" charset="-122"/>
                <a:ea typeface="微软雅黑" panose="020B0503020204020204" pitchFamily="34" charset="-122"/>
              </a:rPr>
              <a:t>周后</a:t>
            </a:r>
            <a:endParaRPr lang="en-US" altLang="zh-CN" sz="2400" b="1" dirty="0">
              <a:solidFill>
                <a:schemeClr val="accent4"/>
              </a:solidFill>
              <a:latin typeface="微软雅黑" panose="020B0503020204020204" pitchFamily="34" charset="-122"/>
              <a:ea typeface="微软雅黑" panose="020B0503020204020204" pitchFamily="34" charset="-122"/>
            </a:endParaRPr>
          </a:p>
          <a:p>
            <a:r>
              <a:rPr lang="zh-CN" altLang="en-US" sz="2400" b="1" dirty="0">
                <a:solidFill>
                  <a:schemeClr val="accent4"/>
                </a:solidFill>
                <a:latin typeface="微软雅黑" panose="020B0503020204020204" pitchFamily="34" charset="-122"/>
                <a:ea typeface="微软雅黑" panose="020B0503020204020204" pitchFamily="34" charset="-122"/>
              </a:rPr>
              <a:t>餐后</a:t>
            </a:r>
            <a:r>
              <a:rPr lang="en-US" altLang="zh-CN" sz="2400" b="1" dirty="0">
                <a:solidFill>
                  <a:schemeClr val="accent4"/>
                </a:solidFill>
                <a:latin typeface="微软雅黑" panose="020B0503020204020204" pitchFamily="34" charset="-122"/>
                <a:ea typeface="微软雅黑" panose="020B0503020204020204" pitchFamily="34" charset="-122"/>
              </a:rPr>
              <a:t>2</a:t>
            </a:r>
            <a:r>
              <a:rPr lang="zh-CN" altLang="en-US" sz="2400" b="1" dirty="0">
                <a:solidFill>
                  <a:schemeClr val="accent4"/>
                </a:solidFill>
                <a:latin typeface="微软雅黑" panose="020B0503020204020204" pitchFamily="34" charset="-122"/>
                <a:ea typeface="微软雅黑" panose="020B0503020204020204" pitchFamily="34" charset="-122"/>
              </a:rPr>
              <a:t>小时血糖（</a:t>
            </a:r>
            <a:r>
              <a:rPr lang="en-US" altLang="zh-CN" sz="2400" b="1" dirty="0">
                <a:solidFill>
                  <a:schemeClr val="accent4"/>
                </a:solidFill>
                <a:latin typeface="微软雅黑" panose="020B0503020204020204" pitchFamily="34" charset="-122"/>
                <a:ea typeface="微软雅黑" panose="020B0503020204020204" pitchFamily="34" charset="-122"/>
              </a:rPr>
              <a:t>2h PPG</a:t>
            </a:r>
            <a:r>
              <a:rPr lang="zh-CN" altLang="en-US" sz="2400" b="1" dirty="0">
                <a:solidFill>
                  <a:schemeClr val="accent4"/>
                </a:solidFill>
                <a:latin typeface="微软雅黑" panose="020B0503020204020204" pitchFamily="34" charset="-122"/>
                <a:ea typeface="微软雅黑" panose="020B0503020204020204" pitchFamily="34" charset="-122"/>
              </a:rPr>
              <a:t>）</a:t>
            </a:r>
            <a:endParaRPr lang="en-US" altLang="zh-CN" sz="2400" b="1" dirty="0">
              <a:solidFill>
                <a:schemeClr val="accent4"/>
              </a:solidFill>
              <a:latin typeface="微软雅黑" panose="020B0503020204020204" pitchFamily="34" charset="-122"/>
              <a:ea typeface="微软雅黑" panose="020B0503020204020204" pitchFamily="34" charset="-122"/>
            </a:endParaRPr>
          </a:p>
          <a:p>
            <a:r>
              <a:rPr lang="zh-CN" altLang="en-US" sz="2400" b="1" dirty="0">
                <a:solidFill>
                  <a:schemeClr val="accent4"/>
                </a:solidFill>
                <a:latin typeface="微软雅黑" panose="020B0503020204020204" pitchFamily="34" charset="-122"/>
                <a:ea typeface="微软雅黑" panose="020B0503020204020204" pitchFamily="34" charset="-122"/>
              </a:rPr>
              <a:t>相对基线的变化</a:t>
            </a:r>
          </a:p>
        </p:txBody>
      </p:sp>
      <p:sp>
        <p:nvSpPr>
          <p:cNvPr id="9" name="椭圆 8">
            <a:extLst>
              <a:ext uri="{FF2B5EF4-FFF2-40B4-BE49-F238E27FC236}">
                <a16:creationId xmlns:a16="http://schemas.microsoft.com/office/drawing/2014/main" id="{4FB480E9-0A86-4C90-B973-EEBC9B150FC0}"/>
              </a:ext>
            </a:extLst>
          </p:cNvPr>
          <p:cNvSpPr/>
          <p:nvPr/>
        </p:nvSpPr>
        <p:spPr>
          <a:xfrm>
            <a:off x="5747500" y="3011750"/>
            <a:ext cx="328474" cy="328474"/>
          </a:xfrm>
          <a:prstGeom prst="ellipse">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EF8C6F8B-82B0-4F01-93EF-2366C086A891}"/>
              </a:ext>
            </a:extLst>
          </p:cNvPr>
          <p:cNvSpPr/>
          <p:nvPr/>
        </p:nvSpPr>
        <p:spPr>
          <a:xfrm>
            <a:off x="6112550" y="4963619"/>
            <a:ext cx="328474" cy="328474"/>
          </a:xfrm>
          <a:prstGeom prst="ellipse">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79710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8" grpId="0"/>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D75101-1B6A-409B-BA6D-82E4C4C8EE8F}"/>
              </a:ext>
            </a:extLst>
          </p:cNvPr>
          <p:cNvSpPr>
            <a:spLocks noGrp="1"/>
          </p:cNvSpPr>
          <p:nvPr>
            <p:ph type="body" sz="quarter" idx="10"/>
          </p:nvPr>
        </p:nvSpPr>
        <p:spPr>
          <a:xfrm>
            <a:off x="600074" y="196681"/>
            <a:ext cx="7549627" cy="904150"/>
          </a:xfrm>
        </p:spPr>
        <p:txBody>
          <a:bodyPr>
            <a:normAutofit/>
          </a:bodyPr>
          <a:lstStyle/>
          <a:p>
            <a:r>
              <a:rPr lang="zh-CN" altLang="en-US" sz="3200" spc="100" dirty="0">
                <a:latin typeface="明兰" panose="02010600030101010101" pitchFamily="2" charset="-122"/>
                <a:ea typeface="明兰" panose="02010600030101010101" pitchFamily="2" charset="-122"/>
              </a:rPr>
              <a:t>次要疗效指标</a:t>
            </a:r>
            <a:r>
              <a:rPr lang="en-US" altLang="zh-CN" sz="3200" spc="100" dirty="0">
                <a:latin typeface="明兰" panose="02010600030101010101" pitchFamily="2" charset="-122"/>
                <a:ea typeface="明兰" panose="02010600030101010101" pitchFamily="2" charset="-122"/>
              </a:rPr>
              <a:t>——FPG</a:t>
            </a:r>
            <a:r>
              <a:rPr lang="zh-CN" altLang="en-US" sz="3200" spc="100" dirty="0">
                <a:latin typeface="明兰" panose="02010600030101010101" pitchFamily="2" charset="-122"/>
                <a:ea typeface="明兰" panose="02010600030101010101" pitchFamily="2" charset="-122"/>
              </a:rPr>
              <a:t>描述性统计</a:t>
            </a:r>
          </a:p>
          <a:p>
            <a:endParaRPr lang="zh-CN" altLang="en-US" dirty="0"/>
          </a:p>
        </p:txBody>
      </p:sp>
      <p:pic>
        <p:nvPicPr>
          <p:cNvPr id="10" name="图片 9">
            <a:extLst>
              <a:ext uri="{FF2B5EF4-FFF2-40B4-BE49-F238E27FC236}">
                <a16:creationId xmlns:a16="http://schemas.microsoft.com/office/drawing/2014/main" id="{30E5FD65-667E-4C9C-B36F-31F75799CF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919" y="1991656"/>
            <a:ext cx="6002238" cy="4669663"/>
          </a:xfrm>
          <a:prstGeom prst="rect">
            <a:avLst/>
          </a:prstGeom>
        </p:spPr>
      </p:pic>
      <p:pic>
        <p:nvPicPr>
          <p:cNvPr id="12" name="图片 11">
            <a:extLst>
              <a:ext uri="{FF2B5EF4-FFF2-40B4-BE49-F238E27FC236}">
                <a16:creationId xmlns:a16="http://schemas.microsoft.com/office/drawing/2014/main" id="{E1DDF523-ABEB-409F-BA9C-6FFE63638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5041" y="648756"/>
            <a:ext cx="4810555" cy="2897023"/>
          </a:xfrm>
          <a:prstGeom prst="rect">
            <a:avLst/>
          </a:prstGeom>
        </p:spPr>
      </p:pic>
      <p:sp>
        <p:nvSpPr>
          <p:cNvPr id="13" name="Rectangle: Rounded Corners 43">
            <a:extLst>
              <a:ext uri="{FF2B5EF4-FFF2-40B4-BE49-F238E27FC236}">
                <a16:creationId xmlns:a16="http://schemas.microsoft.com/office/drawing/2014/main" id="{C0754B37-FD6A-4F22-B872-27F7A4035A3F}"/>
              </a:ext>
            </a:extLst>
          </p:cNvPr>
          <p:cNvSpPr/>
          <p:nvPr/>
        </p:nvSpPr>
        <p:spPr>
          <a:xfrm>
            <a:off x="6611552" y="3795358"/>
            <a:ext cx="4714044" cy="1062258"/>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药物组的</a:t>
            </a:r>
            <a:r>
              <a:rPr lang="en-US" altLang="zh-CN" sz="2000" b="1" dirty="0">
                <a:latin typeface="+mn-ea"/>
              </a:rPr>
              <a:t>FPG</a:t>
            </a:r>
            <a:r>
              <a:rPr lang="zh-CN" altLang="en-US" sz="2000" b="1" dirty="0">
                <a:latin typeface="+mn-ea"/>
              </a:rPr>
              <a:t>（空腹血糖）相对基线的降幅在</a:t>
            </a:r>
            <a:r>
              <a:rPr lang="en-US" altLang="zh-CN" sz="2000" b="1" dirty="0">
                <a:latin typeface="+mn-ea"/>
              </a:rPr>
              <a:t>4</a:t>
            </a:r>
            <a:r>
              <a:rPr lang="zh-CN" altLang="en-US" sz="2000" b="1" dirty="0">
                <a:latin typeface="+mn-ea"/>
              </a:rPr>
              <a:t>、</a:t>
            </a:r>
            <a:r>
              <a:rPr lang="en-US" altLang="zh-CN" sz="2000" b="1" dirty="0">
                <a:latin typeface="+mn-ea"/>
              </a:rPr>
              <a:t>8</a:t>
            </a:r>
            <a:r>
              <a:rPr lang="zh-CN" altLang="en-US" sz="2000" b="1" dirty="0">
                <a:latin typeface="+mn-ea"/>
              </a:rPr>
              <a:t>、</a:t>
            </a:r>
            <a:r>
              <a:rPr lang="en-US" altLang="zh-CN" sz="2000" b="1" dirty="0">
                <a:latin typeface="+mn-ea"/>
              </a:rPr>
              <a:t>12</a:t>
            </a:r>
            <a:r>
              <a:rPr lang="zh-CN" altLang="en-US" sz="2000" b="1" dirty="0">
                <a:latin typeface="+mn-ea"/>
              </a:rPr>
              <a:t>周都超过安慰剂组</a:t>
            </a:r>
          </a:p>
        </p:txBody>
      </p:sp>
      <p:sp>
        <p:nvSpPr>
          <p:cNvPr id="14" name="Rectangle: Rounded Corners 43">
            <a:extLst>
              <a:ext uri="{FF2B5EF4-FFF2-40B4-BE49-F238E27FC236}">
                <a16:creationId xmlns:a16="http://schemas.microsoft.com/office/drawing/2014/main" id="{876AAB43-6B55-4129-8377-CCFBDFE361A7}"/>
              </a:ext>
            </a:extLst>
          </p:cNvPr>
          <p:cNvSpPr/>
          <p:nvPr/>
        </p:nvSpPr>
        <p:spPr>
          <a:xfrm>
            <a:off x="724361" y="1100831"/>
            <a:ext cx="4330781" cy="590303"/>
          </a:xfrm>
          <a:prstGeom prst="roundRect">
            <a:avLst/>
          </a:prstGeom>
          <a:solidFill>
            <a:schemeClr val="accent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w="12700">
                  <a:noFill/>
                </a:ln>
                <a:solidFill>
                  <a:schemeClr val="bg1"/>
                </a:solidFill>
              </a:rPr>
              <a:t>三组在</a:t>
            </a:r>
            <a:r>
              <a:rPr lang="en-US" altLang="zh-CN" sz="2000" b="1" dirty="0">
                <a:ln w="12700">
                  <a:noFill/>
                </a:ln>
                <a:solidFill>
                  <a:schemeClr val="bg1"/>
                </a:solidFill>
              </a:rPr>
              <a:t>4</a:t>
            </a:r>
            <a:r>
              <a:rPr lang="zh-CN" altLang="en-US" sz="2000" b="1" dirty="0">
                <a:ln w="12700">
                  <a:noFill/>
                </a:ln>
                <a:solidFill>
                  <a:schemeClr val="bg1"/>
                </a:solidFill>
              </a:rPr>
              <a:t>、</a:t>
            </a:r>
            <a:r>
              <a:rPr lang="en-US" altLang="zh-CN" sz="2000" b="1" dirty="0">
                <a:ln w="12700">
                  <a:noFill/>
                </a:ln>
                <a:solidFill>
                  <a:schemeClr val="bg1"/>
                </a:solidFill>
              </a:rPr>
              <a:t>8</a:t>
            </a:r>
            <a:r>
              <a:rPr lang="zh-CN" altLang="en-US" sz="2000" b="1" dirty="0">
                <a:ln w="12700">
                  <a:noFill/>
                </a:ln>
                <a:solidFill>
                  <a:schemeClr val="bg1"/>
                </a:solidFill>
              </a:rPr>
              <a:t>、</a:t>
            </a:r>
            <a:r>
              <a:rPr lang="en-US" altLang="zh-CN" sz="2000" b="1" dirty="0">
                <a:ln w="12700">
                  <a:noFill/>
                </a:ln>
                <a:solidFill>
                  <a:schemeClr val="bg1"/>
                </a:solidFill>
              </a:rPr>
              <a:t>12</a:t>
            </a:r>
            <a:r>
              <a:rPr lang="zh-CN" altLang="en-US" sz="2000" b="1" dirty="0">
                <a:ln w="12700">
                  <a:noFill/>
                </a:ln>
                <a:solidFill>
                  <a:schemeClr val="bg1"/>
                </a:solidFill>
              </a:rPr>
              <a:t>周</a:t>
            </a:r>
            <a:r>
              <a:rPr lang="en-US" altLang="zh-CN" sz="2000" b="1" dirty="0">
                <a:ln w="12700">
                  <a:noFill/>
                </a:ln>
                <a:solidFill>
                  <a:schemeClr val="bg1"/>
                </a:solidFill>
              </a:rPr>
              <a:t>FPG</a:t>
            </a:r>
            <a:r>
              <a:rPr lang="zh-CN" altLang="en-US" sz="2000" b="1" dirty="0">
                <a:ln w="12700">
                  <a:noFill/>
                </a:ln>
                <a:solidFill>
                  <a:schemeClr val="bg1"/>
                </a:solidFill>
              </a:rPr>
              <a:t>相对基线变化</a:t>
            </a:r>
          </a:p>
        </p:txBody>
      </p:sp>
    </p:spTree>
    <p:extLst>
      <p:ext uri="{BB962C8B-B14F-4D97-AF65-F5344CB8AC3E}">
        <p14:creationId xmlns:p14="http://schemas.microsoft.com/office/powerpoint/2010/main" val="16256000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par>
                          <p:cTn id="17" fill="hold">
                            <p:stCondLst>
                              <p:cond delay="1000"/>
                            </p:stCondLst>
                            <p:childTnLst>
                              <p:par>
                                <p:cTn id="18" presetID="53" presetClass="entr" presetSubtype="0" fill="hold" grpId="0" nodeType="afterEffec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D75101-1B6A-409B-BA6D-82E4C4C8EE8F}"/>
              </a:ext>
            </a:extLst>
          </p:cNvPr>
          <p:cNvSpPr>
            <a:spLocks noGrp="1"/>
          </p:cNvSpPr>
          <p:nvPr>
            <p:ph type="body" sz="quarter" idx="10"/>
          </p:nvPr>
        </p:nvSpPr>
        <p:spPr>
          <a:xfrm>
            <a:off x="600074" y="196681"/>
            <a:ext cx="7549627" cy="904150"/>
          </a:xfrm>
        </p:spPr>
        <p:txBody>
          <a:bodyPr>
            <a:normAutofit/>
          </a:bodyPr>
          <a:lstStyle/>
          <a:p>
            <a:r>
              <a:rPr lang="zh-CN" altLang="en-US" sz="3200" spc="100" dirty="0">
                <a:latin typeface="明兰" panose="02010600030101010101" pitchFamily="2" charset="-122"/>
                <a:ea typeface="明兰" panose="02010600030101010101" pitchFamily="2" charset="-122"/>
              </a:rPr>
              <a:t>次要疗效指标</a:t>
            </a:r>
            <a:r>
              <a:rPr lang="en-US" altLang="zh-CN" sz="3200" spc="100" dirty="0">
                <a:latin typeface="明兰" panose="02010600030101010101" pitchFamily="2" charset="-122"/>
                <a:ea typeface="明兰" panose="02010600030101010101" pitchFamily="2" charset="-122"/>
              </a:rPr>
              <a:t>——2h</a:t>
            </a:r>
            <a:r>
              <a:rPr lang="zh-CN" altLang="en-US" sz="3200" spc="100" dirty="0">
                <a:latin typeface="明兰" panose="02010600030101010101" pitchFamily="2" charset="-122"/>
                <a:ea typeface="明兰" panose="02010600030101010101" pitchFamily="2" charset="-122"/>
              </a:rPr>
              <a:t> </a:t>
            </a:r>
            <a:r>
              <a:rPr lang="en-US" altLang="zh-CN" sz="3200" spc="100" dirty="0">
                <a:latin typeface="明兰" panose="02010600030101010101" pitchFamily="2" charset="-122"/>
                <a:ea typeface="明兰" panose="02010600030101010101" pitchFamily="2" charset="-122"/>
              </a:rPr>
              <a:t>PPG</a:t>
            </a:r>
            <a:r>
              <a:rPr lang="zh-CN" altLang="en-US" sz="3200" spc="100" dirty="0">
                <a:latin typeface="明兰" panose="02010600030101010101" pitchFamily="2" charset="-122"/>
                <a:ea typeface="明兰" panose="02010600030101010101" pitchFamily="2" charset="-122"/>
              </a:rPr>
              <a:t>描述性统计</a:t>
            </a:r>
          </a:p>
          <a:p>
            <a:endParaRPr lang="zh-CN" altLang="en-US" dirty="0"/>
          </a:p>
        </p:txBody>
      </p:sp>
      <p:sp>
        <p:nvSpPr>
          <p:cNvPr id="13" name="Rectangle: Rounded Corners 43">
            <a:extLst>
              <a:ext uri="{FF2B5EF4-FFF2-40B4-BE49-F238E27FC236}">
                <a16:creationId xmlns:a16="http://schemas.microsoft.com/office/drawing/2014/main" id="{C0754B37-FD6A-4F22-B872-27F7A4035A3F}"/>
              </a:ext>
            </a:extLst>
          </p:cNvPr>
          <p:cNvSpPr/>
          <p:nvPr/>
        </p:nvSpPr>
        <p:spPr>
          <a:xfrm>
            <a:off x="6611552" y="3795358"/>
            <a:ext cx="4714044" cy="1062258"/>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mn-ea"/>
              </a:rPr>
              <a:t>药物组的</a:t>
            </a:r>
            <a:r>
              <a:rPr lang="en-US" altLang="zh-CN" sz="2000" b="1" dirty="0">
                <a:latin typeface="+mn-ea"/>
              </a:rPr>
              <a:t>FPG</a:t>
            </a:r>
            <a:r>
              <a:rPr lang="zh-CN" altLang="en-US" sz="2000" b="1" dirty="0">
                <a:latin typeface="+mn-ea"/>
              </a:rPr>
              <a:t>（空腹血糖）相对基线的降幅在</a:t>
            </a:r>
            <a:r>
              <a:rPr lang="en-US" altLang="zh-CN" sz="2000" b="1" dirty="0">
                <a:latin typeface="+mn-ea"/>
              </a:rPr>
              <a:t>4</a:t>
            </a:r>
            <a:r>
              <a:rPr lang="zh-CN" altLang="en-US" sz="2000" b="1" dirty="0">
                <a:latin typeface="+mn-ea"/>
              </a:rPr>
              <a:t>、</a:t>
            </a:r>
            <a:r>
              <a:rPr lang="en-US" altLang="zh-CN" sz="2000" b="1" dirty="0">
                <a:latin typeface="+mn-ea"/>
              </a:rPr>
              <a:t>8</a:t>
            </a:r>
            <a:r>
              <a:rPr lang="zh-CN" altLang="en-US" sz="2000" b="1" dirty="0">
                <a:latin typeface="+mn-ea"/>
              </a:rPr>
              <a:t>、</a:t>
            </a:r>
            <a:r>
              <a:rPr lang="en-US" altLang="zh-CN" sz="2000" b="1" dirty="0">
                <a:latin typeface="+mn-ea"/>
              </a:rPr>
              <a:t>12</a:t>
            </a:r>
            <a:r>
              <a:rPr lang="zh-CN" altLang="en-US" sz="2000" b="1" dirty="0">
                <a:latin typeface="+mn-ea"/>
              </a:rPr>
              <a:t>周都超过安慰剂组</a:t>
            </a:r>
          </a:p>
        </p:txBody>
      </p:sp>
      <p:sp>
        <p:nvSpPr>
          <p:cNvPr id="14" name="Rectangle: Rounded Corners 43">
            <a:extLst>
              <a:ext uri="{FF2B5EF4-FFF2-40B4-BE49-F238E27FC236}">
                <a16:creationId xmlns:a16="http://schemas.microsoft.com/office/drawing/2014/main" id="{876AAB43-6B55-4129-8377-CCFBDFE361A7}"/>
              </a:ext>
            </a:extLst>
          </p:cNvPr>
          <p:cNvSpPr/>
          <p:nvPr/>
        </p:nvSpPr>
        <p:spPr>
          <a:xfrm>
            <a:off x="724361" y="1100831"/>
            <a:ext cx="4566730" cy="590303"/>
          </a:xfrm>
          <a:prstGeom prst="roundRect">
            <a:avLst/>
          </a:prstGeom>
          <a:solidFill>
            <a:schemeClr val="accent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w="12700">
                  <a:noFill/>
                </a:ln>
                <a:solidFill>
                  <a:schemeClr val="bg1"/>
                </a:solidFill>
              </a:rPr>
              <a:t>三组在</a:t>
            </a:r>
            <a:r>
              <a:rPr lang="en-US" altLang="zh-CN" sz="2000" b="1" dirty="0">
                <a:ln w="12700">
                  <a:noFill/>
                </a:ln>
                <a:solidFill>
                  <a:schemeClr val="bg1"/>
                </a:solidFill>
              </a:rPr>
              <a:t>4</a:t>
            </a:r>
            <a:r>
              <a:rPr lang="zh-CN" altLang="en-US" sz="2000" b="1" dirty="0">
                <a:ln w="12700">
                  <a:noFill/>
                </a:ln>
                <a:solidFill>
                  <a:schemeClr val="bg1"/>
                </a:solidFill>
              </a:rPr>
              <a:t>、</a:t>
            </a:r>
            <a:r>
              <a:rPr lang="en-US" altLang="zh-CN" sz="2000" b="1" dirty="0">
                <a:ln w="12700">
                  <a:noFill/>
                </a:ln>
                <a:solidFill>
                  <a:schemeClr val="bg1"/>
                </a:solidFill>
              </a:rPr>
              <a:t>8</a:t>
            </a:r>
            <a:r>
              <a:rPr lang="zh-CN" altLang="en-US" sz="2000" b="1" dirty="0">
                <a:ln w="12700">
                  <a:noFill/>
                </a:ln>
                <a:solidFill>
                  <a:schemeClr val="bg1"/>
                </a:solidFill>
              </a:rPr>
              <a:t>、</a:t>
            </a:r>
            <a:r>
              <a:rPr lang="en-US" altLang="zh-CN" sz="2000" b="1" dirty="0">
                <a:ln w="12700">
                  <a:noFill/>
                </a:ln>
                <a:solidFill>
                  <a:schemeClr val="bg1"/>
                </a:solidFill>
              </a:rPr>
              <a:t>12</a:t>
            </a:r>
            <a:r>
              <a:rPr lang="zh-CN" altLang="en-US" sz="2000" b="1" dirty="0">
                <a:ln w="12700">
                  <a:noFill/>
                </a:ln>
                <a:solidFill>
                  <a:schemeClr val="bg1"/>
                </a:solidFill>
              </a:rPr>
              <a:t>周</a:t>
            </a:r>
            <a:r>
              <a:rPr lang="en-US" altLang="zh-CN" sz="2000" b="1" dirty="0">
                <a:ln w="12700">
                  <a:noFill/>
                </a:ln>
                <a:solidFill>
                  <a:schemeClr val="bg1"/>
                </a:solidFill>
              </a:rPr>
              <a:t>2h PPG</a:t>
            </a:r>
            <a:r>
              <a:rPr lang="zh-CN" altLang="en-US" sz="2000" b="1" dirty="0">
                <a:ln w="12700">
                  <a:noFill/>
                </a:ln>
                <a:solidFill>
                  <a:schemeClr val="bg1"/>
                </a:solidFill>
              </a:rPr>
              <a:t>相对基线变化</a:t>
            </a:r>
          </a:p>
        </p:txBody>
      </p:sp>
      <p:pic>
        <p:nvPicPr>
          <p:cNvPr id="3" name="图片 2">
            <a:extLst>
              <a:ext uri="{FF2B5EF4-FFF2-40B4-BE49-F238E27FC236}">
                <a16:creationId xmlns:a16="http://schemas.microsoft.com/office/drawing/2014/main" id="{E2815839-F85D-46EA-B0C3-E109B511DA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444" y="2004981"/>
            <a:ext cx="5985112" cy="4656338"/>
          </a:xfrm>
          <a:prstGeom prst="rect">
            <a:avLst/>
          </a:prstGeom>
        </p:spPr>
      </p:pic>
      <p:pic>
        <p:nvPicPr>
          <p:cNvPr id="4" name="图片 3">
            <a:extLst>
              <a:ext uri="{FF2B5EF4-FFF2-40B4-BE49-F238E27FC236}">
                <a16:creationId xmlns:a16="http://schemas.microsoft.com/office/drawing/2014/main" id="{937E7D84-C50C-4BFB-9896-2D15995AF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145" y="744173"/>
            <a:ext cx="4860207" cy="2897023"/>
          </a:xfrm>
          <a:prstGeom prst="rect">
            <a:avLst/>
          </a:prstGeom>
        </p:spPr>
      </p:pic>
    </p:spTree>
    <p:extLst>
      <p:ext uri="{BB962C8B-B14F-4D97-AF65-F5344CB8AC3E}">
        <p14:creationId xmlns:p14="http://schemas.microsoft.com/office/powerpoint/2010/main" val="7565112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childTnLst>
                                </p:cTn>
                              </p:par>
                            </p:childTnLst>
                          </p:cTn>
                        </p:par>
                        <p:par>
                          <p:cTn id="17" fill="hold">
                            <p:stCondLst>
                              <p:cond delay="1000"/>
                            </p:stCondLst>
                            <p:childTnLst>
                              <p:par>
                                <p:cTn id="18" presetID="53" presetClass="entr" presetSubtype="0" fill="hold" grpId="0" nodeType="afterEffec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D75101-1B6A-409B-BA6D-82E4C4C8EE8F}"/>
              </a:ext>
            </a:extLst>
          </p:cNvPr>
          <p:cNvSpPr>
            <a:spLocks noGrp="1"/>
          </p:cNvSpPr>
          <p:nvPr>
            <p:ph type="body" sz="quarter" idx="10"/>
          </p:nvPr>
        </p:nvSpPr>
        <p:spPr>
          <a:xfrm>
            <a:off x="600074" y="196681"/>
            <a:ext cx="7549627" cy="904150"/>
          </a:xfrm>
        </p:spPr>
        <p:txBody>
          <a:bodyPr>
            <a:normAutofit/>
          </a:bodyPr>
          <a:lstStyle/>
          <a:p>
            <a:r>
              <a:rPr lang="zh-CN" altLang="en-US" sz="3200" spc="100" dirty="0">
                <a:latin typeface="明兰" panose="02010600030101010101" pitchFamily="2" charset="-122"/>
                <a:ea typeface="明兰" panose="02010600030101010101" pitchFamily="2" charset="-122"/>
              </a:rPr>
              <a:t>次要疗效指标的协方差分析</a:t>
            </a:r>
            <a:endParaRPr lang="zh-CN" altLang="en-US" dirty="0"/>
          </a:p>
        </p:txBody>
      </p:sp>
      <p:sp>
        <p:nvSpPr>
          <p:cNvPr id="13" name="Rectangle: Rounded Corners 43">
            <a:extLst>
              <a:ext uri="{FF2B5EF4-FFF2-40B4-BE49-F238E27FC236}">
                <a16:creationId xmlns:a16="http://schemas.microsoft.com/office/drawing/2014/main" id="{C0754B37-FD6A-4F22-B872-27F7A4035A3F}"/>
              </a:ext>
            </a:extLst>
          </p:cNvPr>
          <p:cNvSpPr/>
          <p:nvPr/>
        </p:nvSpPr>
        <p:spPr>
          <a:xfrm>
            <a:off x="600074" y="2845497"/>
            <a:ext cx="5649806" cy="1327798"/>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latin typeface="+mn-ea"/>
              </a:rPr>
              <a:t>分析结果显示：</a:t>
            </a:r>
            <a:endParaRPr lang="en-US" altLang="zh-CN" sz="2000" b="1" dirty="0">
              <a:latin typeface="+mn-ea"/>
            </a:endParaRPr>
          </a:p>
          <a:p>
            <a:r>
              <a:rPr lang="zh-CN" altLang="en-US" sz="2000" b="1" dirty="0">
                <a:latin typeface="+mn-ea"/>
              </a:rPr>
              <a:t>作为次要疗效指标，</a:t>
            </a:r>
            <a:r>
              <a:rPr lang="en-US" altLang="zh-CN" sz="2000" b="1" dirty="0">
                <a:latin typeface="+mn-ea"/>
              </a:rPr>
              <a:t>FPG</a:t>
            </a:r>
            <a:r>
              <a:rPr lang="zh-CN" altLang="en-US" sz="2000" b="1" dirty="0">
                <a:latin typeface="+mn-ea"/>
              </a:rPr>
              <a:t>和</a:t>
            </a:r>
            <a:r>
              <a:rPr lang="en-US" altLang="zh-CN" sz="2000" b="1" dirty="0">
                <a:latin typeface="+mn-ea"/>
              </a:rPr>
              <a:t>2h PPG</a:t>
            </a:r>
            <a:r>
              <a:rPr lang="zh-CN" altLang="en-US" sz="2000" b="1" dirty="0">
                <a:latin typeface="+mn-ea"/>
              </a:rPr>
              <a:t>总体上可以说明药物组和安慰剂组具有显著差异</a:t>
            </a:r>
          </a:p>
        </p:txBody>
      </p:sp>
      <p:sp>
        <p:nvSpPr>
          <p:cNvPr id="14" name="Rectangle: Rounded Corners 43">
            <a:extLst>
              <a:ext uri="{FF2B5EF4-FFF2-40B4-BE49-F238E27FC236}">
                <a16:creationId xmlns:a16="http://schemas.microsoft.com/office/drawing/2014/main" id="{876AAB43-6B55-4129-8377-CCFBDFE361A7}"/>
              </a:ext>
            </a:extLst>
          </p:cNvPr>
          <p:cNvSpPr/>
          <p:nvPr/>
        </p:nvSpPr>
        <p:spPr>
          <a:xfrm>
            <a:off x="9579059" y="1786911"/>
            <a:ext cx="2272630" cy="815802"/>
          </a:xfrm>
          <a:prstGeom prst="roundRect">
            <a:avLst/>
          </a:prstGeom>
          <a:solidFill>
            <a:schemeClr val="accent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w="12700">
                  <a:noFill/>
                </a:ln>
                <a:solidFill>
                  <a:schemeClr val="bg1"/>
                </a:solidFill>
              </a:rPr>
              <a:t>安慰剂组</a:t>
            </a:r>
            <a:r>
              <a:rPr lang="en-US" altLang="zh-CN" sz="2000" b="1" dirty="0">
                <a:ln w="12700">
                  <a:noFill/>
                </a:ln>
                <a:solidFill>
                  <a:schemeClr val="bg1"/>
                </a:solidFill>
              </a:rPr>
              <a:t>FPG</a:t>
            </a:r>
            <a:r>
              <a:rPr lang="zh-CN" altLang="en-US" sz="2000" b="1" dirty="0">
                <a:ln w="12700">
                  <a:noFill/>
                </a:ln>
                <a:solidFill>
                  <a:schemeClr val="bg1"/>
                </a:solidFill>
              </a:rPr>
              <a:t>相对基线降幅箱线图</a:t>
            </a:r>
          </a:p>
        </p:txBody>
      </p:sp>
      <p:pic>
        <p:nvPicPr>
          <p:cNvPr id="5" name="图片 4">
            <a:extLst>
              <a:ext uri="{FF2B5EF4-FFF2-40B4-BE49-F238E27FC236}">
                <a16:creationId xmlns:a16="http://schemas.microsoft.com/office/drawing/2014/main" id="{8399BFE9-A25B-4EB4-B227-A8BC7E96D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078" y="933429"/>
            <a:ext cx="8716413" cy="1706964"/>
          </a:xfrm>
          <a:prstGeom prst="rect">
            <a:avLst/>
          </a:prstGeom>
        </p:spPr>
      </p:pic>
      <p:pic>
        <p:nvPicPr>
          <p:cNvPr id="6" name="图片 5">
            <a:extLst>
              <a:ext uri="{FF2B5EF4-FFF2-40B4-BE49-F238E27FC236}">
                <a16:creationId xmlns:a16="http://schemas.microsoft.com/office/drawing/2014/main" id="{1CF17CE6-5D1E-4A12-8AEA-66266B35A1F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9650" y="2901262"/>
            <a:ext cx="4833060" cy="3760057"/>
          </a:xfrm>
          <a:prstGeom prst="rect">
            <a:avLst/>
          </a:prstGeom>
        </p:spPr>
      </p:pic>
      <p:sp>
        <p:nvSpPr>
          <p:cNvPr id="8" name="椭圆 7">
            <a:extLst>
              <a:ext uri="{FF2B5EF4-FFF2-40B4-BE49-F238E27FC236}">
                <a16:creationId xmlns:a16="http://schemas.microsoft.com/office/drawing/2014/main" id="{028FC076-2847-456D-88BC-39926A345F93}"/>
              </a:ext>
            </a:extLst>
          </p:cNvPr>
          <p:cNvSpPr/>
          <p:nvPr/>
        </p:nvSpPr>
        <p:spPr>
          <a:xfrm>
            <a:off x="4374556" y="2204258"/>
            <a:ext cx="1075455" cy="480448"/>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15" name="Rectangle: Rounded Corners 43">
            <a:extLst>
              <a:ext uri="{FF2B5EF4-FFF2-40B4-BE49-F238E27FC236}">
                <a16:creationId xmlns:a16="http://schemas.microsoft.com/office/drawing/2014/main" id="{622261F3-C198-4F9D-9000-B491E4F48D6C}"/>
              </a:ext>
            </a:extLst>
          </p:cNvPr>
          <p:cNvSpPr/>
          <p:nvPr/>
        </p:nvSpPr>
        <p:spPr>
          <a:xfrm>
            <a:off x="554078" y="4334086"/>
            <a:ext cx="5649806" cy="2119980"/>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latin typeface="+mn-ea"/>
              </a:rPr>
              <a:t>特殊情况</a:t>
            </a:r>
            <a:r>
              <a:rPr lang="en-US" altLang="zh-CN" sz="2000" b="1" dirty="0">
                <a:latin typeface="+mn-ea"/>
              </a:rPr>
              <a:t>-12</a:t>
            </a:r>
            <a:r>
              <a:rPr lang="zh-CN" altLang="en-US" sz="2000" b="1" dirty="0">
                <a:latin typeface="+mn-ea"/>
              </a:rPr>
              <a:t>周的</a:t>
            </a:r>
            <a:r>
              <a:rPr lang="en-US" altLang="zh-CN" sz="2000" b="1" dirty="0">
                <a:latin typeface="+mn-ea"/>
              </a:rPr>
              <a:t>FPG</a:t>
            </a:r>
            <a:r>
              <a:rPr lang="zh-CN" altLang="en-US" sz="2000" b="1" dirty="0">
                <a:latin typeface="+mn-ea"/>
              </a:rPr>
              <a:t>三组差异不显著？</a:t>
            </a:r>
            <a:endParaRPr lang="en-US" altLang="zh-CN" sz="2000" b="1" dirty="0">
              <a:latin typeface="+mn-ea"/>
            </a:endParaRPr>
          </a:p>
          <a:p>
            <a:endParaRPr lang="en-US" altLang="zh-CN" sz="2000" b="1" dirty="0">
              <a:latin typeface="+mn-ea"/>
            </a:endParaRPr>
          </a:p>
          <a:p>
            <a:r>
              <a:rPr lang="zh-CN" altLang="en-US" sz="2000" b="1" dirty="0">
                <a:latin typeface="+mn-ea"/>
              </a:rPr>
              <a:t>经查明，部分安慰剂组受试者在试验</a:t>
            </a:r>
            <a:r>
              <a:rPr lang="en-US" altLang="zh-CN" sz="2000" b="1" dirty="0">
                <a:latin typeface="+mn-ea"/>
              </a:rPr>
              <a:t>12</a:t>
            </a:r>
            <a:r>
              <a:rPr lang="zh-CN" altLang="en-US" sz="2000" b="1" dirty="0">
                <a:latin typeface="+mn-ea"/>
              </a:rPr>
              <a:t>周后因血糖得不到控制而出现高血糖等不良反应，因此服用二甲双胍等补救用药临时控制血糖，从而出现</a:t>
            </a:r>
            <a:r>
              <a:rPr lang="en-US" altLang="zh-CN" sz="2000" b="1" dirty="0">
                <a:latin typeface="+mn-ea"/>
              </a:rPr>
              <a:t>12</a:t>
            </a:r>
            <a:r>
              <a:rPr lang="zh-CN" altLang="en-US" sz="2000" b="1" dirty="0">
                <a:latin typeface="+mn-ea"/>
              </a:rPr>
              <a:t>周后三个组</a:t>
            </a:r>
            <a:r>
              <a:rPr lang="en-US" altLang="zh-CN" sz="2000" b="1" dirty="0">
                <a:latin typeface="+mn-ea"/>
              </a:rPr>
              <a:t>FPG</a:t>
            </a:r>
            <a:r>
              <a:rPr lang="zh-CN" altLang="en-US" sz="2000" b="1" dirty="0">
                <a:latin typeface="+mn-ea"/>
              </a:rPr>
              <a:t>无显著差异的情况；</a:t>
            </a:r>
          </a:p>
        </p:txBody>
      </p:sp>
    </p:spTree>
    <p:extLst>
      <p:ext uri="{BB962C8B-B14F-4D97-AF65-F5344CB8AC3E}">
        <p14:creationId xmlns:p14="http://schemas.microsoft.com/office/powerpoint/2010/main" val="3056446560"/>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0" fill="hold" grpId="0" nodeType="afterEffec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53"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par>
                                <p:cTn id="30" presetID="53"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8"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Triangle 15"/>
          <p:cNvSpPr/>
          <p:nvPr/>
        </p:nvSpPr>
        <p:spPr>
          <a:xfrm flipH="1">
            <a:off x="0" y="0"/>
            <a:ext cx="12192000" cy="68580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107590" y="4748263"/>
            <a:ext cx="1193800" cy="11938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4368597" y="3479933"/>
            <a:ext cx="1193800" cy="11938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p:cNvGrpSpPr/>
          <p:nvPr/>
        </p:nvGrpSpPr>
        <p:grpSpPr>
          <a:xfrm>
            <a:off x="6629604" y="2109738"/>
            <a:ext cx="1193800" cy="1193800"/>
            <a:chOff x="6896100" y="2909094"/>
            <a:chExt cx="1193800" cy="1193800"/>
          </a:xfrm>
        </p:grpSpPr>
        <p:sp>
          <p:nvSpPr>
            <p:cNvPr id="28" name="Oval 27"/>
            <p:cNvSpPr/>
            <p:nvPr/>
          </p:nvSpPr>
          <p:spPr>
            <a:xfrm>
              <a:off x="6896100" y="2909094"/>
              <a:ext cx="1193800" cy="11938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7239000" y="3162218"/>
              <a:ext cx="508000" cy="687552"/>
              <a:chOff x="4214813" y="6072188"/>
              <a:chExt cx="368300" cy="498476"/>
            </a:xfrm>
            <a:noFill/>
          </p:grpSpPr>
          <p:sp>
            <p:nvSpPr>
              <p:cNvPr id="12" name="Freeform 124"/>
              <p:cNvSpPr/>
              <p:nvPr/>
            </p:nvSpPr>
            <p:spPr bwMode="auto">
              <a:xfrm>
                <a:off x="4295775" y="6072188"/>
                <a:ext cx="176213" cy="193675"/>
              </a:xfrm>
              <a:custGeom>
                <a:avLst/>
                <a:gdLst>
                  <a:gd name="T0" fmla="*/ 39 w 111"/>
                  <a:gd name="T1" fmla="*/ 17 h 122"/>
                  <a:gd name="T2" fmla="*/ 43 w 111"/>
                  <a:gd name="T3" fmla="*/ 26 h 122"/>
                  <a:gd name="T4" fmla="*/ 43 w 111"/>
                  <a:gd name="T5" fmla="*/ 29 h 122"/>
                  <a:gd name="T6" fmla="*/ 39 w 111"/>
                  <a:gd name="T7" fmla="*/ 36 h 122"/>
                  <a:gd name="T8" fmla="*/ 31 w 111"/>
                  <a:gd name="T9" fmla="*/ 41 h 122"/>
                  <a:gd name="T10" fmla="*/ 24 w 111"/>
                  <a:gd name="T11" fmla="*/ 45 h 122"/>
                  <a:gd name="T12" fmla="*/ 18 w 111"/>
                  <a:gd name="T13" fmla="*/ 49 h 122"/>
                  <a:gd name="T14" fmla="*/ 8 w 111"/>
                  <a:gd name="T15" fmla="*/ 62 h 122"/>
                  <a:gd name="T16" fmla="*/ 3 w 111"/>
                  <a:gd name="T17" fmla="*/ 79 h 122"/>
                  <a:gd name="T18" fmla="*/ 1 w 111"/>
                  <a:gd name="T19" fmla="*/ 97 h 122"/>
                  <a:gd name="T20" fmla="*/ 0 w 111"/>
                  <a:gd name="T21" fmla="*/ 97 h 122"/>
                  <a:gd name="T22" fmla="*/ 3 w 111"/>
                  <a:gd name="T23" fmla="*/ 98 h 122"/>
                  <a:gd name="T24" fmla="*/ 12 w 111"/>
                  <a:gd name="T25" fmla="*/ 105 h 122"/>
                  <a:gd name="T26" fmla="*/ 19 w 111"/>
                  <a:gd name="T27" fmla="*/ 120 h 122"/>
                  <a:gd name="T28" fmla="*/ 20 w 111"/>
                  <a:gd name="T29" fmla="*/ 121 h 122"/>
                  <a:gd name="T30" fmla="*/ 21 w 111"/>
                  <a:gd name="T31" fmla="*/ 122 h 122"/>
                  <a:gd name="T32" fmla="*/ 24 w 111"/>
                  <a:gd name="T33" fmla="*/ 121 h 122"/>
                  <a:gd name="T34" fmla="*/ 54 w 111"/>
                  <a:gd name="T35" fmla="*/ 74 h 122"/>
                  <a:gd name="T36" fmla="*/ 56 w 111"/>
                  <a:gd name="T37" fmla="*/ 71 h 122"/>
                  <a:gd name="T38" fmla="*/ 62 w 111"/>
                  <a:gd name="T39" fmla="*/ 68 h 122"/>
                  <a:gd name="T40" fmla="*/ 66 w 111"/>
                  <a:gd name="T41" fmla="*/ 68 h 122"/>
                  <a:gd name="T42" fmla="*/ 73 w 111"/>
                  <a:gd name="T43" fmla="*/ 68 h 122"/>
                  <a:gd name="T44" fmla="*/ 79 w 111"/>
                  <a:gd name="T45" fmla="*/ 71 h 122"/>
                  <a:gd name="T46" fmla="*/ 82 w 111"/>
                  <a:gd name="T47" fmla="*/ 74 h 122"/>
                  <a:gd name="T48" fmla="*/ 87 w 111"/>
                  <a:gd name="T49" fmla="*/ 79 h 122"/>
                  <a:gd name="T50" fmla="*/ 100 w 111"/>
                  <a:gd name="T51" fmla="*/ 84 h 122"/>
                  <a:gd name="T52" fmla="*/ 111 w 111"/>
                  <a:gd name="T53" fmla="*/ 82 h 122"/>
                  <a:gd name="T54" fmla="*/ 109 w 111"/>
                  <a:gd name="T55" fmla="*/ 75 h 122"/>
                  <a:gd name="T56" fmla="*/ 105 w 111"/>
                  <a:gd name="T57" fmla="*/ 62 h 122"/>
                  <a:gd name="T58" fmla="*/ 96 w 111"/>
                  <a:gd name="T59" fmla="*/ 51 h 122"/>
                  <a:gd name="T60" fmla="*/ 87 w 111"/>
                  <a:gd name="T61" fmla="*/ 41 h 122"/>
                  <a:gd name="T62" fmla="*/ 83 w 111"/>
                  <a:gd name="T63" fmla="*/ 11 h 122"/>
                  <a:gd name="T64" fmla="*/ 82 w 111"/>
                  <a:gd name="T65" fmla="*/ 7 h 122"/>
                  <a:gd name="T66" fmla="*/ 77 w 111"/>
                  <a:gd name="T67" fmla="*/ 1 h 122"/>
                  <a:gd name="T68" fmla="*/ 73 w 111"/>
                  <a:gd name="T69" fmla="*/ 0 h 122"/>
                  <a:gd name="T70" fmla="*/ 70 w 111"/>
                  <a:gd name="T71" fmla="*/ 3 h 122"/>
                  <a:gd name="T72" fmla="*/ 67 w 111"/>
                  <a:gd name="T73" fmla="*/ 6 h 122"/>
                  <a:gd name="T74" fmla="*/ 62 w 111"/>
                  <a:gd name="T75" fmla="*/ 29 h 122"/>
                  <a:gd name="T76" fmla="*/ 50 w 111"/>
                  <a:gd name="T77" fmla="*/ 5 h 122"/>
                  <a:gd name="T78" fmla="*/ 50 w 111"/>
                  <a:gd name="T79" fmla="*/ 4 h 122"/>
                  <a:gd name="T80" fmla="*/ 47 w 111"/>
                  <a:gd name="T81" fmla="*/ 0 h 122"/>
                  <a:gd name="T82" fmla="*/ 43 w 111"/>
                  <a:gd name="T83" fmla="*/ 0 h 122"/>
                  <a:gd name="T84" fmla="*/ 41 w 111"/>
                  <a:gd name="T85" fmla="*/ 0 h 122"/>
                  <a:gd name="T86" fmla="*/ 37 w 111"/>
                  <a:gd name="T87" fmla="*/ 4 h 122"/>
                  <a:gd name="T88" fmla="*/ 37 w 111"/>
                  <a:gd name="T89" fmla="*/ 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0" h="122">
                    <a:moveTo>
                      <a:pt x="39" y="17"/>
                    </a:moveTo>
                    <a:lnTo>
                      <a:pt x="39" y="17"/>
                    </a:lnTo>
                    <a:lnTo>
                      <a:pt x="43" y="23"/>
                    </a:lnTo>
                    <a:lnTo>
                      <a:pt x="43" y="26"/>
                    </a:lnTo>
                    <a:lnTo>
                      <a:pt x="43" y="29"/>
                    </a:lnTo>
                    <a:lnTo>
                      <a:pt x="43" y="29"/>
                    </a:lnTo>
                    <a:lnTo>
                      <a:pt x="42" y="33"/>
                    </a:lnTo>
                    <a:lnTo>
                      <a:pt x="39" y="36"/>
                    </a:lnTo>
                    <a:lnTo>
                      <a:pt x="36" y="39"/>
                    </a:lnTo>
                    <a:lnTo>
                      <a:pt x="31" y="41"/>
                    </a:lnTo>
                    <a:lnTo>
                      <a:pt x="31" y="41"/>
                    </a:lnTo>
                    <a:lnTo>
                      <a:pt x="24" y="45"/>
                    </a:lnTo>
                    <a:lnTo>
                      <a:pt x="18" y="49"/>
                    </a:lnTo>
                    <a:lnTo>
                      <a:pt x="18" y="49"/>
                    </a:lnTo>
                    <a:lnTo>
                      <a:pt x="13" y="55"/>
                    </a:lnTo>
                    <a:lnTo>
                      <a:pt x="8" y="62"/>
                    </a:lnTo>
                    <a:lnTo>
                      <a:pt x="4" y="70"/>
                    </a:lnTo>
                    <a:lnTo>
                      <a:pt x="3" y="79"/>
                    </a:lnTo>
                    <a:lnTo>
                      <a:pt x="1" y="97"/>
                    </a:lnTo>
                    <a:lnTo>
                      <a:pt x="1" y="97"/>
                    </a:lnTo>
                    <a:lnTo>
                      <a:pt x="0" y="97"/>
                    </a:lnTo>
                    <a:lnTo>
                      <a:pt x="0" y="97"/>
                    </a:lnTo>
                    <a:lnTo>
                      <a:pt x="3" y="98"/>
                    </a:lnTo>
                    <a:lnTo>
                      <a:pt x="3" y="98"/>
                    </a:lnTo>
                    <a:lnTo>
                      <a:pt x="8" y="102"/>
                    </a:lnTo>
                    <a:lnTo>
                      <a:pt x="12" y="105"/>
                    </a:lnTo>
                    <a:lnTo>
                      <a:pt x="15" y="112"/>
                    </a:lnTo>
                    <a:lnTo>
                      <a:pt x="19" y="120"/>
                    </a:lnTo>
                    <a:lnTo>
                      <a:pt x="19" y="120"/>
                    </a:lnTo>
                    <a:lnTo>
                      <a:pt x="20" y="121"/>
                    </a:lnTo>
                    <a:lnTo>
                      <a:pt x="21" y="122"/>
                    </a:lnTo>
                    <a:lnTo>
                      <a:pt x="21" y="122"/>
                    </a:lnTo>
                    <a:lnTo>
                      <a:pt x="23" y="122"/>
                    </a:lnTo>
                    <a:lnTo>
                      <a:pt x="24" y="121"/>
                    </a:lnTo>
                    <a:lnTo>
                      <a:pt x="45" y="86"/>
                    </a:lnTo>
                    <a:lnTo>
                      <a:pt x="54" y="74"/>
                    </a:lnTo>
                    <a:lnTo>
                      <a:pt x="54" y="74"/>
                    </a:lnTo>
                    <a:lnTo>
                      <a:pt x="56" y="71"/>
                    </a:lnTo>
                    <a:lnTo>
                      <a:pt x="59" y="69"/>
                    </a:lnTo>
                    <a:lnTo>
                      <a:pt x="62" y="68"/>
                    </a:lnTo>
                    <a:lnTo>
                      <a:pt x="66" y="68"/>
                    </a:lnTo>
                    <a:lnTo>
                      <a:pt x="66" y="68"/>
                    </a:lnTo>
                    <a:lnTo>
                      <a:pt x="70" y="67"/>
                    </a:lnTo>
                    <a:lnTo>
                      <a:pt x="73" y="68"/>
                    </a:lnTo>
                    <a:lnTo>
                      <a:pt x="76" y="69"/>
                    </a:lnTo>
                    <a:lnTo>
                      <a:pt x="79" y="71"/>
                    </a:lnTo>
                    <a:lnTo>
                      <a:pt x="79" y="71"/>
                    </a:lnTo>
                    <a:lnTo>
                      <a:pt x="82" y="74"/>
                    </a:lnTo>
                    <a:lnTo>
                      <a:pt x="82" y="74"/>
                    </a:lnTo>
                    <a:lnTo>
                      <a:pt x="87" y="79"/>
                    </a:lnTo>
                    <a:lnTo>
                      <a:pt x="93" y="81"/>
                    </a:lnTo>
                    <a:lnTo>
                      <a:pt x="100" y="84"/>
                    </a:lnTo>
                    <a:lnTo>
                      <a:pt x="107" y="84"/>
                    </a:lnTo>
                    <a:lnTo>
                      <a:pt x="111" y="82"/>
                    </a:lnTo>
                    <a:lnTo>
                      <a:pt x="111" y="82"/>
                    </a:lnTo>
                    <a:lnTo>
                      <a:pt x="109" y="75"/>
                    </a:lnTo>
                    <a:lnTo>
                      <a:pt x="107" y="69"/>
                    </a:lnTo>
                    <a:lnTo>
                      <a:pt x="105" y="62"/>
                    </a:lnTo>
                    <a:lnTo>
                      <a:pt x="101" y="57"/>
                    </a:lnTo>
                    <a:lnTo>
                      <a:pt x="96" y="51"/>
                    </a:lnTo>
                    <a:lnTo>
                      <a:pt x="91" y="46"/>
                    </a:lnTo>
                    <a:lnTo>
                      <a:pt x="87" y="41"/>
                    </a:lnTo>
                    <a:lnTo>
                      <a:pt x="80" y="38"/>
                    </a:lnTo>
                    <a:lnTo>
                      <a:pt x="83" y="11"/>
                    </a:lnTo>
                    <a:lnTo>
                      <a:pt x="83" y="11"/>
                    </a:lnTo>
                    <a:lnTo>
                      <a:pt x="82" y="7"/>
                    </a:lnTo>
                    <a:lnTo>
                      <a:pt x="80" y="4"/>
                    </a:lnTo>
                    <a:lnTo>
                      <a:pt x="77" y="1"/>
                    </a:lnTo>
                    <a:lnTo>
                      <a:pt x="73" y="0"/>
                    </a:lnTo>
                    <a:lnTo>
                      <a:pt x="73" y="0"/>
                    </a:lnTo>
                    <a:lnTo>
                      <a:pt x="71" y="1"/>
                    </a:lnTo>
                    <a:lnTo>
                      <a:pt x="70" y="3"/>
                    </a:lnTo>
                    <a:lnTo>
                      <a:pt x="67" y="4"/>
                    </a:lnTo>
                    <a:lnTo>
                      <a:pt x="67" y="6"/>
                    </a:lnTo>
                    <a:lnTo>
                      <a:pt x="62" y="29"/>
                    </a:lnTo>
                    <a:lnTo>
                      <a:pt x="62" y="29"/>
                    </a:lnTo>
                    <a:lnTo>
                      <a:pt x="55" y="17"/>
                    </a:lnTo>
                    <a:lnTo>
                      <a:pt x="50" y="5"/>
                    </a:lnTo>
                    <a:lnTo>
                      <a:pt x="50" y="4"/>
                    </a:lnTo>
                    <a:lnTo>
                      <a:pt x="50" y="4"/>
                    </a:lnTo>
                    <a:lnTo>
                      <a:pt x="49" y="1"/>
                    </a:lnTo>
                    <a:lnTo>
                      <a:pt x="47" y="0"/>
                    </a:lnTo>
                    <a:lnTo>
                      <a:pt x="44" y="0"/>
                    </a:lnTo>
                    <a:lnTo>
                      <a:pt x="43" y="0"/>
                    </a:lnTo>
                    <a:lnTo>
                      <a:pt x="41" y="0"/>
                    </a:lnTo>
                    <a:lnTo>
                      <a:pt x="41" y="0"/>
                    </a:lnTo>
                    <a:lnTo>
                      <a:pt x="38" y="1"/>
                    </a:lnTo>
                    <a:lnTo>
                      <a:pt x="37" y="4"/>
                    </a:lnTo>
                    <a:lnTo>
                      <a:pt x="36" y="6"/>
                    </a:lnTo>
                    <a:lnTo>
                      <a:pt x="37" y="9"/>
                    </a:lnTo>
                    <a:lnTo>
                      <a:pt x="39" y="17"/>
                    </a:lnTo>
                    <a:close/>
                  </a:path>
                </a:pathLst>
              </a:custGeom>
              <a:grpFill/>
              <a:ln w="25400">
                <a:solidFill>
                  <a:schemeClr val="accent2"/>
                </a:solidFill>
                <a:round/>
              </a:ln>
            </p:spPr>
            <p:txBody>
              <a:bodyPr vert="horz" wrap="square" lIns="91440" tIns="45720" rIns="91440" bIns="45720" numCol="1" anchor="t" anchorCtr="0" compatLnSpc="1"/>
              <a:lstStyle/>
              <a:p>
                <a:endParaRPr lang="en-US"/>
              </a:p>
            </p:txBody>
          </p:sp>
          <p:sp>
            <p:nvSpPr>
              <p:cNvPr id="13" name="Freeform 125"/>
              <p:cNvSpPr/>
              <p:nvPr/>
            </p:nvSpPr>
            <p:spPr bwMode="auto">
              <a:xfrm>
                <a:off x="4214813" y="6188076"/>
                <a:ext cx="368300" cy="382588"/>
              </a:xfrm>
              <a:custGeom>
                <a:avLst/>
                <a:gdLst>
                  <a:gd name="T0" fmla="*/ 230 w 232"/>
                  <a:gd name="T1" fmla="*/ 142 h 241"/>
                  <a:gd name="T2" fmla="*/ 220 w 232"/>
                  <a:gd name="T3" fmla="*/ 102 h 241"/>
                  <a:gd name="T4" fmla="*/ 191 w 232"/>
                  <a:gd name="T5" fmla="*/ 72 h 241"/>
                  <a:gd name="T6" fmla="*/ 157 w 232"/>
                  <a:gd name="T7" fmla="*/ 62 h 241"/>
                  <a:gd name="T8" fmla="*/ 142 w 232"/>
                  <a:gd name="T9" fmla="*/ 62 h 241"/>
                  <a:gd name="T10" fmla="*/ 168 w 232"/>
                  <a:gd name="T11" fmla="*/ 61 h 241"/>
                  <a:gd name="T12" fmla="*/ 187 w 232"/>
                  <a:gd name="T13" fmla="*/ 43 h 241"/>
                  <a:gd name="T14" fmla="*/ 180 w 232"/>
                  <a:gd name="T15" fmla="*/ 39 h 241"/>
                  <a:gd name="T16" fmla="*/ 145 w 232"/>
                  <a:gd name="T17" fmla="*/ 38 h 241"/>
                  <a:gd name="T18" fmla="*/ 128 w 232"/>
                  <a:gd name="T19" fmla="*/ 43 h 241"/>
                  <a:gd name="T20" fmla="*/ 110 w 232"/>
                  <a:gd name="T21" fmla="*/ 68 h 241"/>
                  <a:gd name="T22" fmla="*/ 111 w 232"/>
                  <a:gd name="T23" fmla="*/ 85 h 241"/>
                  <a:gd name="T24" fmla="*/ 133 w 232"/>
                  <a:gd name="T25" fmla="*/ 116 h 241"/>
                  <a:gd name="T26" fmla="*/ 154 w 232"/>
                  <a:gd name="T27" fmla="*/ 128 h 241"/>
                  <a:gd name="T28" fmla="*/ 146 w 232"/>
                  <a:gd name="T29" fmla="*/ 125 h 241"/>
                  <a:gd name="T30" fmla="*/ 113 w 232"/>
                  <a:gd name="T31" fmla="*/ 102 h 241"/>
                  <a:gd name="T32" fmla="*/ 104 w 232"/>
                  <a:gd name="T33" fmla="*/ 79 h 241"/>
                  <a:gd name="T34" fmla="*/ 106 w 232"/>
                  <a:gd name="T35" fmla="*/ 62 h 241"/>
                  <a:gd name="T36" fmla="*/ 125 w 232"/>
                  <a:gd name="T37" fmla="*/ 38 h 241"/>
                  <a:gd name="T38" fmla="*/ 144 w 232"/>
                  <a:gd name="T39" fmla="*/ 32 h 241"/>
                  <a:gd name="T40" fmla="*/ 179 w 232"/>
                  <a:gd name="T41" fmla="*/ 32 h 241"/>
                  <a:gd name="T42" fmla="*/ 185 w 232"/>
                  <a:gd name="T43" fmla="*/ 24 h 241"/>
                  <a:gd name="T44" fmla="*/ 174 w 232"/>
                  <a:gd name="T45" fmla="*/ 13 h 241"/>
                  <a:gd name="T46" fmla="*/ 159 w 232"/>
                  <a:gd name="T47" fmla="*/ 17 h 241"/>
                  <a:gd name="T48" fmla="*/ 151 w 232"/>
                  <a:gd name="T49" fmla="*/ 17 h 241"/>
                  <a:gd name="T50" fmla="*/ 128 w 232"/>
                  <a:gd name="T51" fmla="*/ 4 h 241"/>
                  <a:gd name="T52" fmla="*/ 117 w 232"/>
                  <a:gd name="T53" fmla="*/ 0 h 241"/>
                  <a:gd name="T54" fmla="*/ 101 w 232"/>
                  <a:gd name="T55" fmla="*/ 17 h 241"/>
                  <a:gd name="T56" fmla="*/ 72 w 232"/>
                  <a:gd name="T57" fmla="*/ 54 h 241"/>
                  <a:gd name="T58" fmla="*/ 68 w 232"/>
                  <a:gd name="T59" fmla="*/ 53 h 241"/>
                  <a:gd name="T60" fmla="*/ 58 w 232"/>
                  <a:gd name="T61" fmla="*/ 36 h 241"/>
                  <a:gd name="T62" fmla="*/ 47 w 232"/>
                  <a:gd name="T63" fmla="*/ 29 h 241"/>
                  <a:gd name="T64" fmla="*/ 24 w 232"/>
                  <a:gd name="T65" fmla="*/ 35 h 241"/>
                  <a:gd name="T66" fmla="*/ 5 w 232"/>
                  <a:gd name="T67" fmla="*/ 59 h 241"/>
                  <a:gd name="T68" fmla="*/ 0 w 232"/>
                  <a:gd name="T69" fmla="*/ 89 h 241"/>
                  <a:gd name="T70" fmla="*/ 12 w 232"/>
                  <a:gd name="T71" fmla="*/ 120 h 241"/>
                  <a:gd name="T72" fmla="*/ 34 w 232"/>
                  <a:gd name="T73" fmla="*/ 112 h 241"/>
                  <a:gd name="T74" fmla="*/ 59 w 232"/>
                  <a:gd name="T75" fmla="*/ 93 h 241"/>
                  <a:gd name="T76" fmla="*/ 59 w 232"/>
                  <a:gd name="T77" fmla="*/ 93 h 241"/>
                  <a:gd name="T78" fmla="*/ 35 w 232"/>
                  <a:gd name="T79" fmla="*/ 116 h 241"/>
                  <a:gd name="T80" fmla="*/ 25 w 232"/>
                  <a:gd name="T81" fmla="*/ 142 h 241"/>
                  <a:gd name="T82" fmla="*/ 31 w 232"/>
                  <a:gd name="T83" fmla="*/ 173 h 241"/>
                  <a:gd name="T84" fmla="*/ 55 w 232"/>
                  <a:gd name="T85" fmla="*/ 207 h 241"/>
                  <a:gd name="T86" fmla="*/ 71 w 232"/>
                  <a:gd name="T87" fmla="*/ 218 h 241"/>
                  <a:gd name="T88" fmla="*/ 115 w 232"/>
                  <a:gd name="T89" fmla="*/ 239 h 241"/>
                  <a:gd name="T90" fmla="*/ 145 w 232"/>
                  <a:gd name="T91" fmla="*/ 240 h 241"/>
                  <a:gd name="T92" fmla="*/ 183 w 232"/>
                  <a:gd name="T93" fmla="*/ 224 h 241"/>
                  <a:gd name="T94" fmla="*/ 170 w 232"/>
                  <a:gd name="T95" fmla="*/ 177 h 241"/>
                  <a:gd name="T96" fmla="*/ 168 w 232"/>
                  <a:gd name="T97" fmla="*/ 153 h 241"/>
                  <a:gd name="T98" fmla="*/ 180 w 232"/>
                  <a:gd name="T99" fmla="*/ 198 h 241"/>
                  <a:gd name="T100" fmla="*/ 200 w 232"/>
                  <a:gd name="T101" fmla="*/ 217 h 241"/>
                  <a:gd name="T102" fmla="*/ 223 w 232"/>
                  <a:gd name="T103" fmla="*/ 198 h 241"/>
                  <a:gd name="T104" fmla="*/ 232 w 232"/>
                  <a:gd name="T105" fmla="*/ 16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1" h="241">
                    <a:moveTo>
                      <a:pt x="232" y="147"/>
                    </a:moveTo>
                    <a:lnTo>
                      <a:pt x="232" y="147"/>
                    </a:lnTo>
                    <a:lnTo>
                      <a:pt x="230" y="142"/>
                    </a:lnTo>
                    <a:lnTo>
                      <a:pt x="230" y="142"/>
                    </a:lnTo>
                    <a:lnTo>
                      <a:pt x="229" y="131"/>
                    </a:lnTo>
                    <a:lnTo>
                      <a:pt x="227" y="122"/>
                    </a:lnTo>
                    <a:lnTo>
                      <a:pt x="224" y="112"/>
                    </a:lnTo>
                    <a:lnTo>
                      <a:pt x="220" y="102"/>
                    </a:lnTo>
                    <a:lnTo>
                      <a:pt x="214" y="94"/>
                    </a:lnTo>
                    <a:lnTo>
                      <a:pt x="208" y="85"/>
                    </a:lnTo>
                    <a:lnTo>
                      <a:pt x="199" y="78"/>
                    </a:lnTo>
                    <a:lnTo>
                      <a:pt x="191" y="72"/>
                    </a:lnTo>
                    <a:lnTo>
                      <a:pt x="191" y="72"/>
                    </a:lnTo>
                    <a:lnTo>
                      <a:pt x="182" y="68"/>
                    </a:lnTo>
                    <a:lnTo>
                      <a:pt x="170" y="65"/>
                    </a:lnTo>
                    <a:lnTo>
                      <a:pt x="157" y="62"/>
                    </a:lnTo>
                    <a:lnTo>
                      <a:pt x="150" y="62"/>
                    </a:lnTo>
                    <a:lnTo>
                      <a:pt x="144" y="62"/>
                    </a:lnTo>
                    <a:lnTo>
                      <a:pt x="144" y="62"/>
                    </a:lnTo>
                    <a:lnTo>
                      <a:pt x="142" y="62"/>
                    </a:lnTo>
                    <a:lnTo>
                      <a:pt x="144" y="62"/>
                    </a:lnTo>
                    <a:lnTo>
                      <a:pt x="144" y="62"/>
                    </a:lnTo>
                    <a:lnTo>
                      <a:pt x="156" y="61"/>
                    </a:lnTo>
                    <a:lnTo>
                      <a:pt x="168" y="61"/>
                    </a:lnTo>
                    <a:lnTo>
                      <a:pt x="180" y="62"/>
                    </a:lnTo>
                    <a:lnTo>
                      <a:pt x="189" y="65"/>
                    </a:lnTo>
                    <a:lnTo>
                      <a:pt x="189" y="65"/>
                    </a:lnTo>
                    <a:lnTo>
                      <a:pt x="187" y="43"/>
                    </a:lnTo>
                    <a:lnTo>
                      <a:pt x="187" y="43"/>
                    </a:lnTo>
                    <a:lnTo>
                      <a:pt x="186" y="43"/>
                    </a:lnTo>
                    <a:lnTo>
                      <a:pt x="186" y="43"/>
                    </a:lnTo>
                    <a:lnTo>
                      <a:pt x="180" y="39"/>
                    </a:lnTo>
                    <a:lnTo>
                      <a:pt x="173" y="37"/>
                    </a:lnTo>
                    <a:lnTo>
                      <a:pt x="165" y="36"/>
                    </a:lnTo>
                    <a:lnTo>
                      <a:pt x="157" y="36"/>
                    </a:lnTo>
                    <a:lnTo>
                      <a:pt x="145" y="38"/>
                    </a:lnTo>
                    <a:lnTo>
                      <a:pt x="139" y="38"/>
                    </a:lnTo>
                    <a:lnTo>
                      <a:pt x="139" y="38"/>
                    </a:lnTo>
                    <a:lnTo>
                      <a:pt x="134" y="41"/>
                    </a:lnTo>
                    <a:lnTo>
                      <a:pt x="128" y="43"/>
                    </a:lnTo>
                    <a:lnTo>
                      <a:pt x="123" y="48"/>
                    </a:lnTo>
                    <a:lnTo>
                      <a:pt x="117" y="53"/>
                    </a:lnTo>
                    <a:lnTo>
                      <a:pt x="112" y="60"/>
                    </a:lnTo>
                    <a:lnTo>
                      <a:pt x="110" y="68"/>
                    </a:lnTo>
                    <a:lnTo>
                      <a:pt x="110" y="73"/>
                    </a:lnTo>
                    <a:lnTo>
                      <a:pt x="110" y="79"/>
                    </a:lnTo>
                    <a:lnTo>
                      <a:pt x="110" y="79"/>
                    </a:lnTo>
                    <a:lnTo>
                      <a:pt x="111" y="85"/>
                    </a:lnTo>
                    <a:lnTo>
                      <a:pt x="112" y="90"/>
                    </a:lnTo>
                    <a:lnTo>
                      <a:pt x="118" y="100"/>
                    </a:lnTo>
                    <a:lnTo>
                      <a:pt x="125" y="108"/>
                    </a:lnTo>
                    <a:lnTo>
                      <a:pt x="133" y="116"/>
                    </a:lnTo>
                    <a:lnTo>
                      <a:pt x="141" y="120"/>
                    </a:lnTo>
                    <a:lnTo>
                      <a:pt x="148" y="124"/>
                    </a:lnTo>
                    <a:lnTo>
                      <a:pt x="154" y="128"/>
                    </a:lnTo>
                    <a:lnTo>
                      <a:pt x="154" y="128"/>
                    </a:lnTo>
                    <a:lnTo>
                      <a:pt x="156" y="128"/>
                    </a:lnTo>
                    <a:lnTo>
                      <a:pt x="154" y="128"/>
                    </a:lnTo>
                    <a:lnTo>
                      <a:pt x="154" y="128"/>
                    </a:lnTo>
                    <a:lnTo>
                      <a:pt x="146" y="125"/>
                    </a:lnTo>
                    <a:lnTo>
                      <a:pt x="139" y="122"/>
                    </a:lnTo>
                    <a:lnTo>
                      <a:pt x="130" y="117"/>
                    </a:lnTo>
                    <a:lnTo>
                      <a:pt x="121" y="111"/>
                    </a:lnTo>
                    <a:lnTo>
                      <a:pt x="113" y="102"/>
                    </a:lnTo>
                    <a:lnTo>
                      <a:pt x="110" y="97"/>
                    </a:lnTo>
                    <a:lnTo>
                      <a:pt x="107" y="93"/>
                    </a:lnTo>
                    <a:lnTo>
                      <a:pt x="105" y="87"/>
                    </a:lnTo>
                    <a:lnTo>
                      <a:pt x="104" y="79"/>
                    </a:lnTo>
                    <a:lnTo>
                      <a:pt x="104" y="79"/>
                    </a:lnTo>
                    <a:lnTo>
                      <a:pt x="104" y="73"/>
                    </a:lnTo>
                    <a:lnTo>
                      <a:pt x="104" y="67"/>
                    </a:lnTo>
                    <a:lnTo>
                      <a:pt x="106" y="62"/>
                    </a:lnTo>
                    <a:lnTo>
                      <a:pt x="107" y="58"/>
                    </a:lnTo>
                    <a:lnTo>
                      <a:pt x="112" y="49"/>
                    </a:lnTo>
                    <a:lnTo>
                      <a:pt x="119" y="43"/>
                    </a:lnTo>
                    <a:lnTo>
                      <a:pt x="125" y="38"/>
                    </a:lnTo>
                    <a:lnTo>
                      <a:pt x="131" y="36"/>
                    </a:lnTo>
                    <a:lnTo>
                      <a:pt x="138" y="33"/>
                    </a:lnTo>
                    <a:lnTo>
                      <a:pt x="138" y="33"/>
                    </a:lnTo>
                    <a:lnTo>
                      <a:pt x="144" y="32"/>
                    </a:lnTo>
                    <a:lnTo>
                      <a:pt x="156" y="31"/>
                    </a:lnTo>
                    <a:lnTo>
                      <a:pt x="163" y="31"/>
                    </a:lnTo>
                    <a:lnTo>
                      <a:pt x="171" y="31"/>
                    </a:lnTo>
                    <a:lnTo>
                      <a:pt x="179" y="32"/>
                    </a:lnTo>
                    <a:lnTo>
                      <a:pt x="186" y="36"/>
                    </a:lnTo>
                    <a:lnTo>
                      <a:pt x="186" y="36"/>
                    </a:lnTo>
                    <a:lnTo>
                      <a:pt x="185" y="24"/>
                    </a:lnTo>
                    <a:lnTo>
                      <a:pt x="185" y="24"/>
                    </a:lnTo>
                    <a:lnTo>
                      <a:pt x="183" y="20"/>
                    </a:lnTo>
                    <a:lnTo>
                      <a:pt x="182" y="18"/>
                    </a:lnTo>
                    <a:lnTo>
                      <a:pt x="177" y="14"/>
                    </a:lnTo>
                    <a:lnTo>
                      <a:pt x="174" y="13"/>
                    </a:lnTo>
                    <a:lnTo>
                      <a:pt x="169" y="13"/>
                    </a:lnTo>
                    <a:lnTo>
                      <a:pt x="169" y="13"/>
                    </a:lnTo>
                    <a:lnTo>
                      <a:pt x="169" y="13"/>
                    </a:lnTo>
                    <a:lnTo>
                      <a:pt x="159" y="17"/>
                    </a:lnTo>
                    <a:lnTo>
                      <a:pt x="159" y="17"/>
                    </a:lnTo>
                    <a:lnTo>
                      <a:pt x="159" y="17"/>
                    </a:lnTo>
                    <a:lnTo>
                      <a:pt x="159" y="17"/>
                    </a:lnTo>
                    <a:lnTo>
                      <a:pt x="151" y="17"/>
                    </a:lnTo>
                    <a:lnTo>
                      <a:pt x="142" y="14"/>
                    </a:lnTo>
                    <a:lnTo>
                      <a:pt x="135" y="11"/>
                    </a:lnTo>
                    <a:lnTo>
                      <a:pt x="128" y="4"/>
                    </a:lnTo>
                    <a:lnTo>
                      <a:pt x="128" y="4"/>
                    </a:lnTo>
                    <a:lnTo>
                      <a:pt x="127" y="3"/>
                    </a:lnTo>
                    <a:lnTo>
                      <a:pt x="127" y="3"/>
                    </a:lnTo>
                    <a:lnTo>
                      <a:pt x="122" y="1"/>
                    </a:lnTo>
                    <a:lnTo>
                      <a:pt x="117" y="0"/>
                    </a:lnTo>
                    <a:lnTo>
                      <a:pt x="117" y="0"/>
                    </a:lnTo>
                    <a:lnTo>
                      <a:pt x="113" y="2"/>
                    </a:lnTo>
                    <a:lnTo>
                      <a:pt x="110" y="4"/>
                    </a:lnTo>
                    <a:lnTo>
                      <a:pt x="101" y="17"/>
                    </a:lnTo>
                    <a:lnTo>
                      <a:pt x="80" y="50"/>
                    </a:lnTo>
                    <a:lnTo>
                      <a:pt x="80" y="50"/>
                    </a:lnTo>
                    <a:lnTo>
                      <a:pt x="77" y="54"/>
                    </a:lnTo>
                    <a:lnTo>
                      <a:pt x="72" y="54"/>
                    </a:lnTo>
                    <a:lnTo>
                      <a:pt x="72" y="54"/>
                    </a:lnTo>
                    <a:lnTo>
                      <a:pt x="72" y="54"/>
                    </a:lnTo>
                    <a:lnTo>
                      <a:pt x="72" y="54"/>
                    </a:lnTo>
                    <a:lnTo>
                      <a:pt x="68" y="53"/>
                    </a:lnTo>
                    <a:lnTo>
                      <a:pt x="65" y="49"/>
                    </a:lnTo>
                    <a:lnTo>
                      <a:pt x="65" y="49"/>
                    </a:lnTo>
                    <a:lnTo>
                      <a:pt x="60" y="41"/>
                    </a:lnTo>
                    <a:lnTo>
                      <a:pt x="58" y="36"/>
                    </a:lnTo>
                    <a:lnTo>
                      <a:pt x="54" y="32"/>
                    </a:lnTo>
                    <a:lnTo>
                      <a:pt x="52" y="31"/>
                    </a:lnTo>
                    <a:lnTo>
                      <a:pt x="52" y="31"/>
                    </a:lnTo>
                    <a:lnTo>
                      <a:pt x="47" y="29"/>
                    </a:lnTo>
                    <a:lnTo>
                      <a:pt x="42" y="29"/>
                    </a:lnTo>
                    <a:lnTo>
                      <a:pt x="37" y="30"/>
                    </a:lnTo>
                    <a:lnTo>
                      <a:pt x="33" y="31"/>
                    </a:lnTo>
                    <a:lnTo>
                      <a:pt x="24" y="35"/>
                    </a:lnTo>
                    <a:lnTo>
                      <a:pt x="17" y="38"/>
                    </a:lnTo>
                    <a:lnTo>
                      <a:pt x="17" y="38"/>
                    </a:lnTo>
                    <a:lnTo>
                      <a:pt x="10" y="48"/>
                    </a:lnTo>
                    <a:lnTo>
                      <a:pt x="5" y="59"/>
                    </a:lnTo>
                    <a:lnTo>
                      <a:pt x="1" y="70"/>
                    </a:lnTo>
                    <a:lnTo>
                      <a:pt x="0" y="82"/>
                    </a:lnTo>
                    <a:lnTo>
                      <a:pt x="0" y="82"/>
                    </a:lnTo>
                    <a:lnTo>
                      <a:pt x="0" y="89"/>
                    </a:lnTo>
                    <a:lnTo>
                      <a:pt x="1" y="96"/>
                    </a:lnTo>
                    <a:lnTo>
                      <a:pt x="4" y="102"/>
                    </a:lnTo>
                    <a:lnTo>
                      <a:pt x="6" y="109"/>
                    </a:lnTo>
                    <a:lnTo>
                      <a:pt x="12" y="120"/>
                    </a:lnTo>
                    <a:lnTo>
                      <a:pt x="22" y="130"/>
                    </a:lnTo>
                    <a:lnTo>
                      <a:pt x="22" y="130"/>
                    </a:lnTo>
                    <a:lnTo>
                      <a:pt x="26" y="122"/>
                    </a:lnTo>
                    <a:lnTo>
                      <a:pt x="34" y="112"/>
                    </a:lnTo>
                    <a:lnTo>
                      <a:pt x="39" y="106"/>
                    </a:lnTo>
                    <a:lnTo>
                      <a:pt x="45" y="101"/>
                    </a:lnTo>
                    <a:lnTo>
                      <a:pt x="51" y="96"/>
                    </a:lnTo>
                    <a:lnTo>
                      <a:pt x="59" y="93"/>
                    </a:lnTo>
                    <a:lnTo>
                      <a:pt x="59" y="93"/>
                    </a:lnTo>
                    <a:lnTo>
                      <a:pt x="59" y="93"/>
                    </a:lnTo>
                    <a:lnTo>
                      <a:pt x="59" y="93"/>
                    </a:lnTo>
                    <a:lnTo>
                      <a:pt x="59" y="93"/>
                    </a:lnTo>
                    <a:lnTo>
                      <a:pt x="51" y="97"/>
                    </a:lnTo>
                    <a:lnTo>
                      <a:pt x="45" y="102"/>
                    </a:lnTo>
                    <a:lnTo>
                      <a:pt x="39" y="109"/>
                    </a:lnTo>
                    <a:lnTo>
                      <a:pt x="35" y="116"/>
                    </a:lnTo>
                    <a:lnTo>
                      <a:pt x="29" y="128"/>
                    </a:lnTo>
                    <a:lnTo>
                      <a:pt x="25" y="136"/>
                    </a:lnTo>
                    <a:lnTo>
                      <a:pt x="25" y="136"/>
                    </a:lnTo>
                    <a:lnTo>
                      <a:pt x="25" y="142"/>
                    </a:lnTo>
                    <a:lnTo>
                      <a:pt x="25" y="142"/>
                    </a:lnTo>
                    <a:lnTo>
                      <a:pt x="25" y="153"/>
                    </a:lnTo>
                    <a:lnTo>
                      <a:pt x="28" y="164"/>
                    </a:lnTo>
                    <a:lnTo>
                      <a:pt x="31" y="173"/>
                    </a:lnTo>
                    <a:lnTo>
                      <a:pt x="36" y="182"/>
                    </a:lnTo>
                    <a:lnTo>
                      <a:pt x="41" y="192"/>
                    </a:lnTo>
                    <a:lnTo>
                      <a:pt x="48" y="199"/>
                    </a:lnTo>
                    <a:lnTo>
                      <a:pt x="55" y="207"/>
                    </a:lnTo>
                    <a:lnTo>
                      <a:pt x="64" y="213"/>
                    </a:lnTo>
                    <a:lnTo>
                      <a:pt x="64" y="213"/>
                    </a:lnTo>
                    <a:lnTo>
                      <a:pt x="64" y="213"/>
                    </a:lnTo>
                    <a:lnTo>
                      <a:pt x="71" y="218"/>
                    </a:lnTo>
                    <a:lnTo>
                      <a:pt x="78" y="224"/>
                    </a:lnTo>
                    <a:lnTo>
                      <a:pt x="89" y="229"/>
                    </a:lnTo>
                    <a:lnTo>
                      <a:pt x="101" y="235"/>
                    </a:lnTo>
                    <a:lnTo>
                      <a:pt x="115" y="239"/>
                    </a:lnTo>
                    <a:lnTo>
                      <a:pt x="129" y="241"/>
                    </a:lnTo>
                    <a:lnTo>
                      <a:pt x="138" y="240"/>
                    </a:lnTo>
                    <a:lnTo>
                      <a:pt x="145" y="240"/>
                    </a:lnTo>
                    <a:lnTo>
                      <a:pt x="145" y="240"/>
                    </a:lnTo>
                    <a:lnTo>
                      <a:pt x="162" y="235"/>
                    </a:lnTo>
                    <a:lnTo>
                      <a:pt x="174" y="231"/>
                    </a:lnTo>
                    <a:lnTo>
                      <a:pt x="180" y="228"/>
                    </a:lnTo>
                    <a:lnTo>
                      <a:pt x="183" y="224"/>
                    </a:lnTo>
                    <a:lnTo>
                      <a:pt x="183" y="224"/>
                    </a:lnTo>
                    <a:lnTo>
                      <a:pt x="179" y="212"/>
                    </a:lnTo>
                    <a:lnTo>
                      <a:pt x="175" y="200"/>
                    </a:lnTo>
                    <a:lnTo>
                      <a:pt x="170" y="177"/>
                    </a:lnTo>
                    <a:lnTo>
                      <a:pt x="168" y="161"/>
                    </a:lnTo>
                    <a:lnTo>
                      <a:pt x="168" y="154"/>
                    </a:lnTo>
                    <a:lnTo>
                      <a:pt x="168" y="154"/>
                    </a:lnTo>
                    <a:lnTo>
                      <a:pt x="168" y="153"/>
                    </a:lnTo>
                    <a:lnTo>
                      <a:pt x="168" y="154"/>
                    </a:lnTo>
                    <a:lnTo>
                      <a:pt x="168" y="154"/>
                    </a:lnTo>
                    <a:lnTo>
                      <a:pt x="173" y="176"/>
                    </a:lnTo>
                    <a:lnTo>
                      <a:pt x="180" y="198"/>
                    </a:lnTo>
                    <a:lnTo>
                      <a:pt x="188" y="220"/>
                    </a:lnTo>
                    <a:lnTo>
                      <a:pt x="188" y="220"/>
                    </a:lnTo>
                    <a:lnTo>
                      <a:pt x="194" y="219"/>
                    </a:lnTo>
                    <a:lnTo>
                      <a:pt x="200" y="217"/>
                    </a:lnTo>
                    <a:lnTo>
                      <a:pt x="209" y="213"/>
                    </a:lnTo>
                    <a:lnTo>
                      <a:pt x="216" y="207"/>
                    </a:lnTo>
                    <a:lnTo>
                      <a:pt x="220" y="202"/>
                    </a:lnTo>
                    <a:lnTo>
                      <a:pt x="223" y="198"/>
                    </a:lnTo>
                    <a:lnTo>
                      <a:pt x="226" y="192"/>
                    </a:lnTo>
                    <a:lnTo>
                      <a:pt x="228" y="185"/>
                    </a:lnTo>
                    <a:lnTo>
                      <a:pt x="230" y="177"/>
                    </a:lnTo>
                    <a:lnTo>
                      <a:pt x="232" y="169"/>
                    </a:lnTo>
                    <a:lnTo>
                      <a:pt x="232" y="158"/>
                    </a:lnTo>
                    <a:lnTo>
                      <a:pt x="232" y="147"/>
                    </a:lnTo>
                    <a:lnTo>
                      <a:pt x="232" y="147"/>
                    </a:lnTo>
                    <a:close/>
                  </a:path>
                </a:pathLst>
              </a:custGeom>
              <a:grpFill/>
              <a:ln w="25400">
                <a:solidFill>
                  <a:schemeClr val="accent2"/>
                </a:solidFill>
                <a:round/>
              </a:ln>
            </p:spPr>
            <p:txBody>
              <a:bodyPr vert="horz" wrap="square" lIns="91440" tIns="45720" rIns="91440" bIns="45720" numCol="1" anchor="t" anchorCtr="0" compatLnSpc="1"/>
              <a:lstStyle/>
              <a:p>
                <a:endParaRPr lang="en-US"/>
              </a:p>
            </p:txBody>
          </p:sp>
          <p:sp>
            <p:nvSpPr>
              <p:cNvPr id="14" name="Freeform 126"/>
              <p:cNvSpPr/>
              <p:nvPr/>
            </p:nvSpPr>
            <p:spPr bwMode="auto">
              <a:xfrm>
                <a:off x="4222750" y="6086476"/>
                <a:ext cx="131763" cy="150813"/>
              </a:xfrm>
              <a:custGeom>
                <a:avLst/>
                <a:gdLst>
                  <a:gd name="T0" fmla="*/ 19 w 83"/>
                  <a:gd name="T1" fmla="*/ 38 h 95"/>
                  <a:gd name="T2" fmla="*/ 19 w 83"/>
                  <a:gd name="T3" fmla="*/ 38 h 95"/>
                  <a:gd name="T4" fmla="*/ 15 w 83"/>
                  <a:gd name="T5" fmla="*/ 46 h 95"/>
                  <a:gd name="T6" fmla="*/ 12 w 83"/>
                  <a:gd name="T7" fmla="*/ 54 h 95"/>
                  <a:gd name="T8" fmla="*/ 9 w 83"/>
                  <a:gd name="T9" fmla="*/ 64 h 95"/>
                  <a:gd name="T10" fmla="*/ 9 w 83"/>
                  <a:gd name="T11" fmla="*/ 73 h 95"/>
                  <a:gd name="T12" fmla="*/ 9 w 83"/>
                  <a:gd name="T13" fmla="*/ 73 h 95"/>
                  <a:gd name="T14" fmla="*/ 11 w 83"/>
                  <a:gd name="T15" fmla="*/ 84 h 95"/>
                  <a:gd name="T16" fmla="*/ 13 w 83"/>
                  <a:gd name="T17" fmla="*/ 95 h 95"/>
                  <a:gd name="T18" fmla="*/ 13 w 83"/>
                  <a:gd name="T19" fmla="*/ 95 h 95"/>
                  <a:gd name="T20" fmla="*/ 19 w 83"/>
                  <a:gd name="T21" fmla="*/ 93 h 95"/>
                  <a:gd name="T22" fmla="*/ 26 w 83"/>
                  <a:gd name="T23" fmla="*/ 89 h 95"/>
                  <a:gd name="T24" fmla="*/ 34 w 83"/>
                  <a:gd name="T25" fmla="*/ 88 h 95"/>
                  <a:gd name="T26" fmla="*/ 41 w 83"/>
                  <a:gd name="T27" fmla="*/ 87 h 95"/>
                  <a:gd name="T28" fmla="*/ 41 w 83"/>
                  <a:gd name="T29" fmla="*/ 87 h 95"/>
                  <a:gd name="T30" fmla="*/ 41 w 83"/>
                  <a:gd name="T31" fmla="*/ 87 h 95"/>
                  <a:gd name="T32" fmla="*/ 43 w 83"/>
                  <a:gd name="T33" fmla="*/ 68 h 95"/>
                  <a:gd name="T34" fmla="*/ 43 w 83"/>
                  <a:gd name="T35" fmla="*/ 68 h 95"/>
                  <a:gd name="T36" fmla="*/ 46 w 83"/>
                  <a:gd name="T37" fmla="*/ 59 h 95"/>
                  <a:gd name="T38" fmla="*/ 49 w 83"/>
                  <a:gd name="T39" fmla="*/ 50 h 95"/>
                  <a:gd name="T40" fmla="*/ 54 w 83"/>
                  <a:gd name="T41" fmla="*/ 42 h 95"/>
                  <a:gd name="T42" fmla="*/ 60 w 83"/>
                  <a:gd name="T43" fmla="*/ 36 h 95"/>
                  <a:gd name="T44" fmla="*/ 60 w 83"/>
                  <a:gd name="T45" fmla="*/ 36 h 95"/>
                  <a:gd name="T46" fmla="*/ 67 w 83"/>
                  <a:gd name="T47" fmla="*/ 31 h 95"/>
                  <a:gd name="T48" fmla="*/ 75 w 83"/>
                  <a:gd name="T49" fmla="*/ 27 h 95"/>
                  <a:gd name="T50" fmla="*/ 75 w 83"/>
                  <a:gd name="T51" fmla="*/ 27 h 95"/>
                  <a:gd name="T52" fmla="*/ 81 w 83"/>
                  <a:gd name="T53" fmla="*/ 24 h 95"/>
                  <a:gd name="T54" fmla="*/ 83 w 83"/>
                  <a:gd name="T55" fmla="*/ 21 h 95"/>
                  <a:gd name="T56" fmla="*/ 83 w 83"/>
                  <a:gd name="T57" fmla="*/ 19 h 95"/>
                  <a:gd name="T58" fmla="*/ 83 w 83"/>
                  <a:gd name="T59" fmla="*/ 19 h 95"/>
                  <a:gd name="T60" fmla="*/ 83 w 83"/>
                  <a:gd name="T61" fmla="*/ 17 h 95"/>
                  <a:gd name="T62" fmla="*/ 82 w 83"/>
                  <a:gd name="T63" fmla="*/ 13 h 95"/>
                  <a:gd name="T64" fmla="*/ 78 w 83"/>
                  <a:gd name="T65" fmla="*/ 8 h 95"/>
                  <a:gd name="T66" fmla="*/ 78 w 83"/>
                  <a:gd name="T67" fmla="*/ 8 h 95"/>
                  <a:gd name="T68" fmla="*/ 73 w 83"/>
                  <a:gd name="T69" fmla="*/ 8 h 95"/>
                  <a:gd name="T70" fmla="*/ 73 w 83"/>
                  <a:gd name="T71" fmla="*/ 8 h 95"/>
                  <a:gd name="T72" fmla="*/ 61 w 83"/>
                  <a:gd name="T73" fmla="*/ 9 h 95"/>
                  <a:gd name="T74" fmla="*/ 50 w 83"/>
                  <a:gd name="T75" fmla="*/ 13 h 95"/>
                  <a:gd name="T76" fmla="*/ 41 w 83"/>
                  <a:gd name="T77" fmla="*/ 18 h 95"/>
                  <a:gd name="T78" fmla="*/ 32 w 83"/>
                  <a:gd name="T79" fmla="*/ 24 h 95"/>
                  <a:gd name="T80" fmla="*/ 12 w 83"/>
                  <a:gd name="T81" fmla="*/ 2 h 95"/>
                  <a:gd name="T82" fmla="*/ 12 w 83"/>
                  <a:gd name="T83" fmla="*/ 2 h 95"/>
                  <a:gd name="T84" fmla="*/ 11 w 83"/>
                  <a:gd name="T85" fmla="*/ 0 h 95"/>
                  <a:gd name="T86" fmla="*/ 8 w 83"/>
                  <a:gd name="T87" fmla="*/ 0 h 95"/>
                  <a:gd name="T88" fmla="*/ 6 w 83"/>
                  <a:gd name="T89" fmla="*/ 1 h 95"/>
                  <a:gd name="T90" fmla="*/ 5 w 83"/>
                  <a:gd name="T91" fmla="*/ 2 h 95"/>
                  <a:gd name="T92" fmla="*/ 1 w 83"/>
                  <a:gd name="T93" fmla="*/ 12 h 95"/>
                  <a:gd name="T94" fmla="*/ 1 w 83"/>
                  <a:gd name="T95" fmla="*/ 12 h 95"/>
                  <a:gd name="T96" fmla="*/ 0 w 83"/>
                  <a:gd name="T97" fmla="*/ 14 h 95"/>
                  <a:gd name="T98" fmla="*/ 1 w 83"/>
                  <a:gd name="T99" fmla="*/ 17 h 95"/>
                  <a:gd name="T100" fmla="*/ 19 w 83"/>
                  <a:gd name="T101" fmla="*/ 3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 h="95">
                    <a:moveTo>
                      <a:pt x="19" y="38"/>
                    </a:moveTo>
                    <a:lnTo>
                      <a:pt x="19" y="38"/>
                    </a:lnTo>
                    <a:lnTo>
                      <a:pt x="15" y="46"/>
                    </a:lnTo>
                    <a:lnTo>
                      <a:pt x="12" y="54"/>
                    </a:lnTo>
                    <a:lnTo>
                      <a:pt x="9" y="64"/>
                    </a:lnTo>
                    <a:lnTo>
                      <a:pt x="9" y="73"/>
                    </a:lnTo>
                    <a:lnTo>
                      <a:pt x="9" y="73"/>
                    </a:lnTo>
                    <a:lnTo>
                      <a:pt x="11" y="84"/>
                    </a:lnTo>
                    <a:lnTo>
                      <a:pt x="13" y="95"/>
                    </a:lnTo>
                    <a:lnTo>
                      <a:pt x="13" y="95"/>
                    </a:lnTo>
                    <a:lnTo>
                      <a:pt x="19" y="93"/>
                    </a:lnTo>
                    <a:lnTo>
                      <a:pt x="26" y="89"/>
                    </a:lnTo>
                    <a:lnTo>
                      <a:pt x="34" y="88"/>
                    </a:lnTo>
                    <a:lnTo>
                      <a:pt x="41" y="87"/>
                    </a:lnTo>
                    <a:lnTo>
                      <a:pt x="41" y="87"/>
                    </a:lnTo>
                    <a:lnTo>
                      <a:pt x="41" y="87"/>
                    </a:lnTo>
                    <a:lnTo>
                      <a:pt x="43" y="68"/>
                    </a:lnTo>
                    <a:lnTo>
                      <a:pt x="43" y="68"/>
                    </a:lnTo>
                    <a:lnTo>
                      <a:pt x="46" y="59"/>
                    </a:lnTo>
                    <a:lnTo>
                      <a:pt x="49" y="50"/>
                    </a:lnTo>
                    <a:lnTo>
                      <a:pt x="54" y="42"/>
                    </a:lnTo>
                    <a:lnTo>
                      <a:pt x="60" y="36"/>
                    </a:lnTo>
                    <a:lnTo>
                      <a:pt x="60" y="36"/>
                    </a:lnTo>
                    <a:lnTo>
                      <a:pt x="67" y="31"/>
                    </a:lnTo>
                    <a:lnTo>
                      <a:pt x="75" y="27"/>
                    </a:lnTo>
                    <a:lnTo>
                      <a:pt x="75" y="27"/>
                    </a:lnTo>
                    <a:lnTo>
                      <a:pt x="81" y="24"/>
                    </a:lnTo>
                    <a:lnTo>
                      <a:pt x="83" y="21"/>
                    </a:lnTo>
                    <a:lnTo>
                      <a:pt x="83" y="19"/>
                    </a:lnTo>
                    <a:lnTo>
                      <a:pt x="83" y="19"/>
                    </a:lnTo>
                    <a:lnTo>
                      <a:pt x="83" y="17"/>
                    </a:lnTo>
                    <a:lnTo>
                      <a:pt x="82" y="13"/>
                    </a:lnTo>
                    <a:lnTo>
                      <a:pt x="78" y="8"/>
                    </a:lnTo>
                    <a:lnTo>
                      <a:pt x="78" y="8"/>
                    </a:lnTo>
                    <a:lnTo>
                      <a:pt x="73" y="8"/>
                    </a:lnTo>
                    <a:lnTo>
                      <a:pt x="73" y="8"/>
                    </a:lnTo>
                    <a:lnTo>
                      <a:pt x="61" y="9"/>
                    </a:lnTo>
                    <a:lnTo>
                      <a:pt x="50" y="13"/>
                    </a:lnTo>
                    <a:lnTo>
                      <a:pt x="41" y="18"/>
                    </a:lnTo>
                    <a:lnTo>
                      <a:pt x="32" y="24"/>
                    </a:lnTo>
                    <a:lnTo>
                      <a:pt x="12" y="2"/>
                    </a:lnTo>
                    <a:lnTo>
                      <a:pt x="12" y="2"/>
                    </a:lnTo>
                    <a:lnTo>
                      <a:pt x="11" y="0"/>
                    </a:lnTo>
                    <a:lnTo>
                      <a:pt x="8" y="0"/>
                    </a:lnTo>
                    <a:lnTo>
                      <a:pt x="6" y="1"/>
                    </a:lnTo>
                    <a:lnTo>
                      <a:pt x="5" y="2"/>
                    </a:lnTo>
                    <a:lnTo>
                      <a:pt x="1" y="12"/>
                    </a:lnTo>
                    <a:lnTo>
                      <a:pt x="1" y="12"/>
                    </a:lnTo>
                    <a:lnTo>
                      <a:pt x="0" y="14"/>
                    </a:lnTo>
                    <a:lnTo>
                      <a:pt x="1" y="17"/>
                    </a:lnTo>
                    <a:lnTo>
                      <a:pt x="19" y="38"/>
                    </a:lnTo>
                    <a:close/>
                  </a:path>
                </a:pathLst>
              </a:custGeom>
              <a:grpFill/>
              <a:ln w="25400">
                <a:solidFill>
                  <a:schemeClr val="accent2"/>
                </a:solidFill>
                <a:round/>
              </a:ln>
            </p:spPr>
            <p:txBody>
              <a:bodyPr vert="horz" wrap="square" lIns="91440" tIns="45720" rIns="91440" bIns="45720" numCol="1" anchor="t" anchorCtr="0" compatLnSpc="1"/>
              <a:lstStyle/>
              <a:p>
                <a:endParaRPr lang="en-US"/>
              </a:p>
            </p:txBody>
          </p:sp>
        </p:grpSp>
      </p:grpSp>
      <p:grpSp>
        <p:nvGrpSpPr>
          <p:cNvPr id="32" name="Group 31"/>
          <p:cNvGrpSpPr/>
          <p:nvPr/>
        </p:nvGrpSpPr>
        <p:grpSpPr>
          <a:xfrm>
            <a:off x="2324823" y="915938"/>
            <a:ext cx="7759588" cy="4637260"/>
            <a:chOff x="2381362" y="1905794"/>
            <a:chExt cx="7759588" cy="4637260"/>
          </a:xfrm>
        </p:grpSpPr>
        <p:sp>
          <p:nvSpPr>
            <p:cNvPr id="30" name="Oval 29"/>
            <p:cNvSpPr/>
            <p:nvPr/>
          </p:nvSpPr>
          <p:spPr>
            <a:xfrm>
              <a:off x="8947150" y="1905794"/>
              <a:ext cx="1193800" cy="119380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2381362" y="6160468"/>
              <a:ext cx="734612" cy="382586"/>
              <a:chOff x="-896184" y="9350336"/>
              <a:chExt cx="1030288" cy="536576"/>
            </a:xfrm>
            <a:solidFill>
              <a:schemeClr val="bg1"/>
            </a:solidFill>
          </p:grpSpPr>
          <p:sp>
            <p:nvSpPr>
              <p:cNvPr id="5" name="Freeform 115"/>
              <p:cNvSpPr>
                <a:spLocks noEditPoints="1"/>
              </p:cNvSpPr>
              <p:nvPr/>
            </p:nvSpPr>
            <p:spPr bwMode="auto">
              <a:xfrm>
                <a:off x="-896184" y="9350336"/>
                <a:ext cx="1030288" cy="536576"/>
              </a:xfrm>
              <a:custGeom>
                <a:avLst/>
                <a:gdLst>
                  <a:gd name="T0" fmla="*/ 307 w 649"/>
                  <a:gd name="T1" fmla="*/ 0 h 338"/>
                  <a:gd name="T2" fmla="*/ 255 w 649"/>
                  <a:gd name="T3" fmla="*/ 7 h 338"/>
                  <a:gd name="T4" fmla="*/ 192 w 649"/>
                  <a:gd name="T5" fmla="*/ 25 h 338"/>
                  <a:gd name="T6" fmla="*/ 112 w 649"/>
                  <a:gd name="T7" fmla="*/ 68 h 338"/>
                  <a:gd name="T8" fmla="*/ 52 w 649"/>
                  <a:gd name="T9" fmla="*/ 115 h 338"/>
                  <a:gd name="T10" fmla="*/ 6 w 649"/>
                  <a:gd name="T11" fmla="*/ 162 h 338"/>
                  <a:gd name="T12" fmla="*/ 6 w 649"/>
                  <a:gd name="T13" fmla="*/ 176 h 338"/>
                  <a:gd name="T14" fmla="*/ 52 w 649"/>
                  <a:gd name="T15" fmla="*/ 222 h 338"/>
                  <a:gd name="T16" fmla="*/ 112 w 649"/>
                  <a:gd name="T17" fmla="*/ 269 h 338"/>
                  <a:gd name="T18" fmla="*/ 192 w 649"/>
                  <a:gd name="T19" fmla="*/ 311 h 338"/>
                  <a:gd name="T20" fmla="*/ 255 w 649"/>
                  <a:gd name="T21" fmla="*/ 331 h 338"/>
                  <a:gd name="T22" fmla="*/ 307 w 649"/>
                  <a:gd name="T23" fmla="*/ 337 h 338"/>
                  <a:gd name="T24" fmla="*/ 343 w 649"/>
                  <a:gd name="T25" fmla="*/ 337 h 338"/>
                  <a:gd name="T26" fmla="*/ 395 w 649"/>
                  <a:gd name="T27" fmla="*/ 331 h 338"/>
                  <a:gd name="T28" fmla="*/ 457 w 649"/>
                  <a:gd name="T29" fmla="*/ 311 h 338"/>
                  <a:gd name="T30" fmla="*/ 538 w 649"/>
                  <a:gd name="T31" fmla="*/ 269 h 338"/>
                  <a:gd name="T32" fmla="*/ 599 w 649"/>
                  <a:gd name="T33" fmla="*/ 222 h 338"/>
                  <a:gd name="T34" fmla="*/ 645 w 649"/>
                  <a:gd name="T35" fmla="*/ 176 h 338"/>
                  <a:gd name="T36" fmla="*/ 645 w 649"/>
                  <a:gd name="T37" fmla="*/ 162 h 338"/>
                  <a:gd name="T38" fmla="*/ 599 w 649"/>
                  <a:gd name="T39" fmla="*/ 115 h 338"/>
                  <a:gd name="T40" fmla="*/ 538 w 649"/>
                  <a:gd name="T41" fmla="*/ 68 h 338"/>
                  <a:gd name="T42" fmla="*/ 457 w 649"/>
                  <a:gd name="T43" fmla="*/ 25 h 338"/>
                  <a:gd name="T44" fmla="*/ 395 w 649"/>
                  <a:gd name="T45" fmla="*/ 7 h 338"/>
                  <a:gd name="T46" fmla="*/ 343 w 649"/>
                  <a:gd name="T47" fmla="*/ 0 h 338"/>
                  <a:gd name="T48" fmla="*/ 325 w 649"/>
                  <a:gd name="T49" fmla="*/ 298 h 338"/>
                  <a:gd name="T50" fmla="*/ 299 w 649"/>
                  <a:gd name="T51" fmla="*/ 296 h 338"/>
                  <a:gd name="T52" fmla="*/ 263 w 649"/>
                  <a:gd name="T53" fmla="*/ 282 h 338"/>
                  <a:gd name="T54" fmla="*/ 233 w 649"/>
                  <a:gd name="T55" fmla="*/ 261 h 338"/>
                  <a:gd name="T56" fmla="*/ 211 w 649"/>
                  <a:gd name="T57" fmla="*/ 231 h 338"/>
                  <a:gd name="T58" fmla="*/ 198 w 649"/>
                  <a:gd name="T59" fmla="*/ 194 h 338"/>
                  <a:gd name="T60" fmla="*/ 196 w 649"/>
                  <a:gd name="T61" fmla="*/ 169 h 338"/>
                  <a:gd name="T62" fmla="*/ 200 w 649"/>
                  <a:gd name="T63" fmla="*/ 130 h 338"/>
                  <a:gd name="T64" fmla="*/ 217 w 649"/>
                  <a:gd name="T65" fmla="*/ 95 h 338"/>
                  <a:gd name="T66" fmla="*/ 243 w 649"/>
                  <a:gd name="T67" fmla="*/ 68 h 338"/>
                  <a:gd name="T68" fmla="*/ 274 w 649"/>
                  <a:gd name="T69" fmla="*/ 48 h 338"/>
                  <a:gd name="T70" fmla="*/ 311 w 649"/>
                  <a:gd name="T71" fmla="*/ 39 h 338"/>
                  <a:gd name="T72" fmla="*/ 338 w 649"/>
                  <a:gd name="T73" fmla="*/ 39 h 338"/>
                  <a:gd name="T74" fmla="*/ 375 w 649"/>
                  <a:gd name="T75" fmla="*/ 48 h 338"/>
                  <a:gd name="T76" fmla="*/ 408 w 649"/>
                  <a:gd name="T77" fmla="*/ 68 h 338"/>
                  <a:gd name="T78" fmla="*/ 433 w 649"/>
                  <a:gd name="T79" fmla="*/ 95 h 338"/>
                  <a:gd name="T80" fmla="*/ 449 w 649"/>
                  <a:gd name="T81" fmla="*/ 130 h 338"/>
                  <a:gd name="T82" fmla="*/ 455 w 649"/>
                  <a:gd name="T83" fmla="*/ 169 h 338"/>
                  <a:gd name="T84" fmla="*/ 453 w 649"/>
                  <a:gd name="T85" fmla="*/ 194 h 338"/>
                  <a:gd name="T86" fmla="*/ 439 w 649"/>
                  <a:gd name="T87" fmla="*/ 231 h 338"/>
                  <a:gd name="T88" fmla="*/ 416 w 649"/>
                  <a:gd name="T89" fmla="*/ 261 h 338"/>
                  <a:gd name="T90" fmla="*/ 387 w 649"/>
                  <a:gd name="T91" fmla="*/ 282 h 338"/>
                  <a:gd name="T92" fmla="*/ 351 w 649"/>
                  <a:gd name="T93" fmla="*/ 296 h 338"/>
                  <a:gd name="T94" fmla="*/ 325 w 649"/>
                  <a:gd name="T95" fmla="*/ 29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9" h="338">
                    <a:moveTo>
                      <a:pt x="325" y="0"/>
                    </a:moveTo>
                    <a:lnTo>
                      <a:pt x="325" y="0"/>
                    </a:lnTo>
                    <a:lnTo>
                      <a:pt x="307" y="0"/>
                    </a:lnTo>
                    <a:lnTo>
                      <a:pt x="290" y="1"/>
                    </a:lnTo>
                    <a:lnTo>
                      <a:pt x="272" y="4"/>
                    </a:lnTo>
                    <a:lnTo>
                      <a:pt x="255" y="7"/>
                    </a:lnTo>
                    <a:lnTo>
                      <a:pt x="239" y="11"/>
                    </a:lnTo>
                    <a:lnTo>
                      <a:pt x="223" y="15"/>
                    </a:lnTo>
                    <a:lnTo>
                      <a:pt x="192" y="25"/>
                    </a:lnTo>
                    <a:lnTo>
                      <a:pt x="163" y="39"/>
                    </a:lnTo>
                    <a:lnTo>
                      <a:pt x="136" y="53"/>
                    </a:lnTo>
                    <a:lnTo>
                      <a:pt x="112" y="68"/>
                    </a:lnTo>
                    <a:lnTo>
                      <a:pt x="89" y="85"/>
                    </a:lnTo>
                    <a:lnTo>
                      <a:pt x="69" y="100"/>
                    </a:lnTo>
                    <a:lnTo>
                      <a:pt x="52" y="115"/>
                    </a:lnTo>
                    <a:lnTo>
                      <a:pt x="36" y="129"/>
                    </a:lnTo>
                    <a:lnTo>
                      <a:pt x="23" y="142"/>
                    </a:lnTo>
                    <a:lnTo>
                      <a:pt x="6" y="162"/>
                    </a:lnTo>
                    <a:lnTo>
                      <a:pt x="0" y="169"/>
                    </a:lnTo>
                    <a:lnTo>
                      <a:pt x="0" y="169"/>
                    </a:lnTo>
                    <a:lnTo>
                      <a:pt x="6" y="176"/>
                    </a:lnTo>
                    <a:lnTo>
                      <a:pt x="23" y="194"/>
                    </a:lnTo>
                    <a:lnTo>
                      <a:pt x="36" y="208"/>
                    </a:lnTo>
                    <a:lnTo>
                      <a:pt x="52" y="222"/>
                    </a:lnTo>
                    <a:lnTo>
                      <a:pt x="69" y="237"/>
                    </a:lnTo>
                    <a:lnTo>
                      <a:pt x="89" y="253"/>
                    </a:lnTo>
                    <a:lnTo>
                      <a:pt x="112" y="269"/>
                    </a:lnTo>
                    <a:lnTo>
                      <a:pt x="136" y="284"/>
                    </a:lnTo>
                    <a:lnTo>
                      <a:pt x="163" y="298"/>
                    </a:lnTo>
                    <a:lnTo>
                      <a:pt x="192" y="311"/>
                    </a:lnTo>
                    <a:lnTo>
                      <a:pt x="223" y="322"/>
                    </a:lnTo>
                    <a:lnTo>
                      <a:pt x="239" y="326"/>
                    </a:lnTo>
                    <a:lnTo>
                      <a:pt x="255" y="331"/>
                    </a:lnTo>
                    <a:lnTo>
                      <a:pt x="272" y="333"/>
                    </a:lnTo>
                    <a:lnTo>
                      <a:pt x="290" y="336"/>
                    </a:lnTo>
                    <a:lnTo>
                      <a:pt x="307" y="337"/>
                    </a:lnTo>
                    <a:lnTo>
                      <a:pt x="325" y="338"/>
                    </a:lnTo>
                    <a:lnTo>
                      <a:pt x="325" y="338"/>
                    </a:lnTo>
                    <a:lnTo>
                      <a:pt x="343" y="337"/>
                    </a:lnTo>
                    <a:lnTo>
                      <a:pt x="361" y="336"/>
                    </a:lnTo>
                    <a:lnTo>
                      <a:pt x="378" y="333"/>
                    </a:lnTo>
                    <a:lnTo>
                      <a:pt x="395" y="331"/>
                    </a:lnTo>
                    <a:lnTo>
                      <a:pt x="412" y="326"/>
                    </a:lnTo>
                    <a:lnTo>
                      <a:pt x="427" y="322"/>
                    </a:lnTo>
                    <a:lnTo>
                      <a:pt x="457" y="311"/>
                    </a:lnTo>
                    <a:lnTo>
                      <a:pt x="486" y="298"/>
                    </a:lnTo>
                    <a:lnTo>
                      <a:pt x="513" y="284"/>
                    </a:lnTo>
                    <a:lnTo>
                      <a:pt x="538" y="269"/>
                    </a:lnTo>
                    <a:lnTo>
                      <a:pt x="560" y="253"/>
                    </a:lnTo>
                    <a:lnTo>
                      <a:pt x="581" y="237"/>
                    </a:lnTo>
                    <a:lnTo>
                      <a:pt x="599" y="222"/>
                    </a:lnTo>
                    <a:lnTo>
                      <a:pt x="614" y="208"/>
                    </a:lnTo>
                    <a:lnTo>
                      <a:pt x="626" y="194"/>
                    </a:lnTo>
                    <a:lnTo>
                      <a:pt x="645" y="176"/>
                    </a:lnTo>
                    <a:lnTo>
                      <a:pt x="649" y="169"/>
                    </a:lnTo>
                    <a:lnTo>
                      <a:pt x="649" y="169"/>
                    </a:lnTo>
                    <a:lnTo>
                      <a:pt x="645" y="162"/>
                    </a:lnTo>
                    <a:lnTo>
                      <a:pt x="626" y="142"/>
                    </a:lnTo>
                    <a:lnTo>
                      <a:pt x="614" y="129"/>
                    </a:lnTo>
                    <a:lnTo>
                      <a:pt x="599" y="115"/>
                    </a:lnTo>
                    <a:lnTo>
                      <a:pt x="581" y="100"/>
                    </a:lnTo>
                    <a:lnTo>
                      <a:pt x="560" y="85"/>
                    </a:lnTo>
                    <a:lnTo>
                      <a:pt x="538" y="68"/>
                    </a:lnTo>
                    <a:lnTo>
                      <a:pt x="513" y="53"/>
                    </a:lnTo>
                    <a:lnTo>
                      <a:pt x="486" y="39"/>
                    </a:lnTo>
                    <a:lnTo>
                      <a:pt x="457" y="25"/>
                    </a:lnTo>
                    <a:lnTo>
                      <a:pt x="427" y="15"/>
                    </a:lnTo>
                    <a:lnTo>
                      <a:pt x="412" y="11"/>
                    </a:lnTo>
                    <a:lnTo>
                      <a:pt x="395" y="7"/>
                    </a:lnTo>
                    <a:lnTo>
                      <a:pt x="378" y="4"/>
                    </a:lnTo>
                    <a:lnTo>
                      <a:pt x="361" y="1"/>
                    </a:lnTo>
                    <a:lnTo>
                      <a:pt x="343" y="0"/>
                    </a:lnTo>
                    <a:lnTo>
                      <a:pt x="325" y="0"/>
                    </a:lnTo>
                    <a:lnTo>
                      <a:pt x="325" y="0"/>
                    </a:lnTo>
                    <a:close/>
                    <a:moveTo>
                      <a:pt x="325" y="298"/>
                    </a:moveTo>
                    <a:lnTo>
                      <a:pt x="325" y="298"/>
                    </a:lnTo>
                    <a:lnTo>
                      <a:pt x="311" y="298"/>
                    </a:lnTo>
                    <a:lnTo>
                      <a:pt x="299" y="296"/>
                    </a:lnTo>
                    <a:lnTo>
                      <a:pt x="286" y="292"/>
                    </a:lnTo>
                    <a:lnTo>
                      <a:pt x="274" y="288"/>
                    </a:lnTo>
                    <a:lnTo>
                      <a:pt x="263" y="282"/>
                    </a:lnTo>
                    <a:lnTo>
                      <a:pt x="252" y="276"/>
                    </a:lnTo>
                    <a:lnTo>
                      <a:pt x="243" y="269"/>
                    </a:lnTo>
                    <a:lnTo>
                      <a:pt x="233" y="261"/>
                    </a:lnTo>
                    <a:lnTo>
                      <a:pt x="225" y="251"/>
                    </a:lnTo>
                    <a:lnTo>
                      <a:pt x="217" y="241"/>
                    </a:lnTo>
                    <a:lnTo>
                      <a:pt x="211" y="231"/>
                    </a:lnTo>
                    <a:lnTo>
                      <a:pt x="205" y="218"/>
                    </a:lnTo>
                    <a:lnTo>
                      <a:pt x="200" y="208"/>
                    </a:lnTo>
                    <a:lnTo>
                      <a:pt x="198" y="194"/>
                    </a:lnTo>
                    <a:lnTo>
                      <a:pt x="196" y="182"/>
                    </a:lnTo>
                    <a:lnTo>
                      <a:pt x="196" y="169"/>
                    </a:lnTo>
                    <a:lnTo>
                      <a:pt x="196" y="169"/>
                    </a:lnTo>
                    <a:lnTo>
                      <a:pt x="196" y="156"/>
                    </a:lnTo>
                    <a:lnTo>
                      <a:pt x="198" y="142"/>
                    </a:lnTo>
                    <a:lnTo>
                      <a:pt x="200" y="130"/>
                    </a:lnTo>
                    <a:lnTo>
                      <a:pt x="205" y="118"/>
                    </a:lnTo>
                    <a:lnTo>
                      <a:pt x="211" y="106"/>
                    </a:lnTo>
                    <a:lnTo>
                      <a:pt x="217" y="95"/>
                    </a:lnTo>
                    <a:lnTo>
                      <a:pt x="225" y="86"/>
                    </a:lnTo>
                    <a:lnTo>
                      <a:pt x="233" y="76"/>
                    </a:lnTo>
                    <a:lnTo>
                      <a:pt x="243" y="68"/>
                    </a:lnTo>
                    <a:lnTo>
                      <a:pt x="252" y="60"/>
                    </a:lnTo>
                    <a:lnTo>
                      <a:pt x="263" y="54"/>
                    </a:lnTo>
                    <a:lnTo>
                      <a:pt x="274" y="48"/>
                    </a:lnTo>
                    <a:lnTo>
                      <a:pt x="286" y="45"/>
                    </a:lnTo>
                    <a:lnTo>
                      <a:pt x="299" y="41"/>
                    </a:lnTo>
                    <a:lnTo>
                      <a:pt x="311" y="39"/>
                    </a:lnTo>
                    <a:lnTo>
                      <a:pt x="325" y="39"/>
                    </a:lnTo>
                    <a:lnTo>
                      <a:pt x="325" y="39"/>
                    </a:lnTo>
                    <a:lnTo>
                      <a:pt x="338" y="39"/>
                    </a:lnTo>
                    <a:lnTo>
                      <a:pt x="351" y="41"/>
                    </a:lnTo>
                    <a:lnTo>
                      <a:pt x="363" y="45"/>
                    </a:lnTo>
                    <a:lnTo>
                      <a:pt x="375" y="48"/>
                    </a:lnTo>
                    <a:lnTo>
                      <a:pt x="387" y="54"/>
                    </a:lnTo>
                    <a:lnTo>
                      <a:pt x="397" y="60"/>
                    </a:lnTo>
                    <a:lnTo>
                      <a:pt x="408" y="68"/>
                    </a:lnTo>
                    <a:lnTo>
                      <a:pt x="416" y="76"/>
                    </a:lnTo>
                    <a:lnTo>
                      <a:pt x="425" y="86"/>
                    </a:lnTo>
                    <a:lnTo>
                      <a:pt x="433" y="95"/>
                    </a:lnTo>
                    <a:lnTo>
                      <a:pt x="439" y="106"/>
                    </a:lnTo>
                    <a:lnTo>
                      <a:pt x="444" y="118"/>
                    </a:lnTo>
                    <a:lnTo>
                      <a:pt x="449" y="130"/>
                    </a:lnTo>
                    <a:lnTo>
                      <a:pt x="453" y="142"/>
                    </a:lnTo>
                    <a:lnTo>
                      <a:pt x="454" y="156"/>
                    </a:lnTo>
                    <a:lnTo>
                      <a:pt x="455" y="169"/>
                    </a:lnTo>
                    <a:lnTo>
                      <a:pt x="455" y="169"/>
                    </a:lnTo>
                    <a:lnTo>
                      <a:pt x="454" y="182"/>
                    </a:lnTo>
                    <a:lnTo>
                      <a:pt x="453" y="194"/>
                    </a:lnTo>
                    <a:lnTo>
                      <a:pt x="449" y="208"/>
                    </a:lnTo>
                    <a:lnTo>
                      <a:pt x="444" y="218"/>
                    </a:lnTo>
                    <a:lnTo>
                      <a:pt x="439" y="231"/>
                    </a:lnTo>
                    <a:lnTo>
                      <a:pt x="433" y="241"/>
                    </a:lnTo>
                    <a:lnTo>
                      <a:pt x="425" y="251"/>
                    </a:lnTo>
                    <a:lnTo>
                      <a:pt x="416" y="261"/>
                    </a:lnTo>
                    <a:lnTo>
                      <a:pt x="408" y="269"/>
                    </a:lnTo>
                    <a:lnTo>
                      <a:pt x="397" y="276"/>
                    </a:lnTo>
                    <a:lnTo>
                      <a:pt x="387" y="282"/>
                    </a:lnTo>
                    <a:lnTo>
                      <a:pt x="375" y="288"/>
                    </a:lnTo>
                    <a:lnTo>
                      <a:pt x="363" y="292"/>
                    </a:lnTo>
                    <a:lnTo>
                      <a:pt x="351" y="296"/>
                    </a:lnTo>
                    <a:lnTo>
                      <a:pt x="338" y="298"/>
                    </a:lnTo>
                    <a:lnTo>
                      <a:pt x="325" y="298"/>
                    </a:lnTo>
                    <a:lnTo>
                      <a:pt x="325" y="298"/>
                    </a:lnTo>
                    <a:close/>
                  </a:path>
                </a:pathLst>
              </a:custGeom>
              <a:noFill/>
              <a:ln w="38100">
                <a:solidFill>
                  <a:schemeClr val="accent2"/>
                </a:solidFill>
                <a:round/>
              </a:ln>
            </p:spPr>
            <p:txBody>
              <a:bodyPr vert="horz" wrap="square" lIns="91440" tIns="45720" rIns="91440" bIns="45720" numCol="1" anchor="t" anchorCtr="0" compatLnSpc="1"/>
              <a:lstStyle/>
              <a:p>
                <a:endParaRPr lang="en-US"/>
              </a:p>
            </p:txBody>
          </p:sp>
          <p:sp>
            <p:nvSpPr>
              <p:cNvPr id="6" name="Freeform 116"/>
              <p:cNvSpPr/>
              <p:nvPr/>
            </p:nvSpPr>
            <p:spPr bwMode="auto">
              <a:xfrm>
                <a:off x="-502485" y="9494789"/>
                <a:ext cx="246063" cy="246064"/>
              </a:xfrm>
              <a:custGeom>
                <a:avLst/>
                <a:gdLst>
                  <a:gd name="T0" fmla="*/ 107 w 155"/>
                  <a:gd name="T1" fmla="*/ 12 h 155"/>
                  <a:gd name="T2" fmla="*/ 107 w 155"/>
                  <a:gd name="T3" fmla="*/ 9 h 155"/>
                  <a:gd name="T4" fmla="*/ 106 w 155"/>
                  <a:gd name="T5" fmla="*/ 6 h 155"/>
                  <a:gd name="T6" fmla="*/ 103 w 155"/>
                  <a:gd name="T7" fmla="*/ 4 h 155"/>
                  <a:gd name="T8" fmla="*/ 88 w 155"/>
                  <a:gd name="T9" fmla="*/ 1 h 155"/>
                  <a:gd name="T10" fmla="*/ 71 w 155"/>
                  <a:gd name="T11" fmla="*/ 0 h 155"/>
                  <a:gd name="T12" fmla="*/ 56 w 155"/>
                  <a:gd name="T13" fmla="*/ 2 h 155"/>
                  <a:gd name="T14" fmla="*/ 31 w 155"/>
                  <a:gd name="T15" fmla="*/ 14 h 155"/>
                  <a:gd name="T16" fmla="*/ 12 w 155"/>
                  <a:gd name="T17" fmla="*/ 35 h 155"/>
                  <a:gd name="T18" fmla="*/ 1 w 155"/>
                  <a:gd name="T19" fmla="*/ 61 h 155"/>
                  <a:gd name="T20" fmla="*/ 0 w 155"/>
                  <a:gd name="T21" fmla="*/ 76 h 155"/>
                  <a:gd name="T22" fmla="*/ 1 w 155"/>
                  <a:gd name="T23" fmla="*/ 92 h 155"/>
                  <a:gd name="T24" fmla="*/ 6 w 155"/>
                  <a:gd name="T25" fmla="*/ 107 h 155"/>
                  <a:gd name="T26" fmla="*/ 13 w 155"/>
                  <a:gd name="T27" fmla="*/ 121 h 155"/>
                  <a:gd name="T28" fmla="*/ 22 w 155"/>
                  <a:gd name="T29" fmla="*/ 132 h 155"/>
                  <a:gd name="T30" fmla="*/ 35 w 155"/>
                  <a:gd name="T31" fmla="*/ 143 h 155"/>
                  <a:gd name="T32" fmla="*/ 48 w 155"/>
                  <a:gd name="T33" fmla="*/ 150 h 155"/>
                  <a:gd name="T34" fmla="*/ 63 w 155"/>
                  <a:gd name="T35" fmla="*/ 154 h 155"/>
                  <a:gd name="T36" fmla="*/ 79 w 155"/>
                  <a:gd name="T37" fmla="*/ 155 h 155"/>
                  <a:gd name="T38" fmla="*/ 91 w 155"/>
                  <a:gd name="T39" fmla="*/ 154 h 155"/>
                  <a:gd name="T40" fmla="*/ 113 w 155"/>
                  <a:gd name="T41" fmla="*/ 147 h 155"/>
                  <a:gd name="T42" fmla="*/ 131 w 155"/>
                  <a:gd name="T43" fmla="*/ 134 h 155"/>
                  <a:gd name="T44" fmla="*/ 144 w 155"/>
                  <a:gd name="T45" fmla="*/ 115 h 155"/>
                  <a:gd name="T46" fmla="*/ 149 w 155"/>
                  <a:gd name="T47" fmla="*/ 105 h 155"/>
                  <a:gd name="T48" fmla="*/ 155 w 155"/>
                  <a:gd name="T49" fmla="*/ 84 h 155"/>
                  <a:gd name="T50" fmla="*/ 154 w 155"/>
                  <a:gd name="T51" fmla="*/ 66 h 155"/>
                  <a:gd name="T52" fmla="*/ 153 w 155"/>
                  <a:gd name="T53" fmla="*/ 64 h 155"/>
                  <a:gd name="T54" fmla="*/ 150 w 155"/>
                  <a:gd name="T55" fmla="*/ 61 h 155"/>
                  <a:gd name="T56" fmla="*/ 88 w 155"/>
                  <a:gd name="T57" fmla="*/ 76 h 155"/>
                  <a:gd name="T58" fmla="*/ 84 w 155"/>
                  <a:gd name="T59" fmla="*/ 74 h 155"/>
                  <a:gd name="T60" fmla="*/ 80 w 155"/>
                  <a:gd name="T61" fmla="*/ 71 h 155"/>
                  <a:gd name="T62" fmla="*/ 82 w 155"/>
                  <a:gd name="T63" fmla="*/ 6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5" h="155">
                    <a:moveTo>
                      <a:pt x="82" y="68"/>
                    </a:moveTo>
                    <a:lnTo>
                      <a:pt x="107" y="12"/>
                    </a:lnTo>
                    <a:lnTo>
                      <a:pt x="107" y="12"/>
                    </a:lnTo>
                    <a:lnTo>
                      <a:pt x="107" y="9"/>
                    </a:lnTo>
                    <a:lnTo>
                      <a:pt x="107" y="7"/>
                    </a:lnTo>
                    <a:lnTo>
                      <a:pt x="106" y="6"/>
                    </a:lnTo>
                    <a:lnTo>
                      <a:pt x="103" y="4"/>
                    </a:lnTo>
                    <a:lnTo>
                      <a:pt x="103" y="4"/>
                    </a:lnTo>
                    <a:lnTo>
                      <a:pt x="96" y="2"/>
                    </a:lnTo>
                    <a:lnTo>
                      <a:pt x="88" y="1"/>
                    </a:lnTo>
                    <a:lnTo>
                      <a:pt x="79" y="0"/>
                    </a:lnTo>
                    <a:lnTo>
                      <a:pt x="71" y="0"/>
                    </a:lnTo>
                    <a:lnTo>
                      <a:pt x="71" y="0"/>
                    </a:lnTo>
                    <a:lnTo>
                      <a:pt x="56" y="2"/>
                    </a:lnTo>
                    <a:lnTo>
                      <a:pt x="43" y="7"/>
                    </a:lnTo>
                    <a:lnTo>
                      <a:pt x="31" y="14"/>
                    </a:lnTo>
                    <a:lnTo>
                      <a:pt x="20" y="24"/>
                    </a:lnTo>
                    <a:lnTo>
                      <a:pt x="12" y="35"/>
                    </a:lnTo>
                    <a:lnTo>
                      <a:pt x="6" y="48"/>
                    </a:lnTo>
                    <a:lnTo>
                      <a:pt x="1" y="61"/>
                    </a:lnTo>
                    <a:lnTo>
                      <a:pt x="0" y="76"/>
                    </a:lnTo>
                    <a:lnTo>
                      <a:pt x="0" y="76"/>
                    </a:lnTo>
                    <a:lnTo>
                      <a:pt x="0" y="84"/>
                    </a:lnTo>
                    <a:lnTo>
                      <a:pt x="1" y="92"/>
                    </a:lnTo>
                    <a:lnTo>
                      <a:pt x="2" y="100"/>
                    </a:lnTo>
                    <a:lnTo>
                      <a:pt x="6" y="107"/>
                    </a:lnTo>
                    <a:lnTo>
                      <a:pt x="8" y="114"/>
                    </a:lnTo>
                    <a:lnTo>
                      <a:pt x="13" y="121"/>
                    </a:lnTo>
                    <a:lnTo>
                      <a:pt x="18" y="127"/>
                    </a:lnTo>
                    <a:lnTo>
                      <a:pt x="22" y="132"/>
                    </a:lnTo>
                    <a:lnTo>
                      <a:pt x="28" y="138"/>
                    </a:lnTo>
                    <a:lnTo>
                      <a:pt x="35" y="143"/>
                    </a:lnTo>
                    <a:lnTo>
                      <a:pt x="41" y="147"/>
                    </a:lnTo>
                    <a:lnTo>
                      <a:pt x="48" y="150"/>
                    </a:lnTo>
                    <a:lnTo>
                      <a:pt x="55" y="153"/>
                    </a:lnTo>
                    <a:lnTo>
                      <a:pt x="63" y="154"/>
                    </a:lnTo>
                    <a:lnTo>
                      <a:pt x="71" y="155"/>
                    </a:lnTo>
                    <a:lnTo>
                      <a:pt x="79" y="155"/>
                    </a:lnTo>
                    <a:lnTo>
                      <a:pt x="79" y="155"/>
                    </a:lnTo>
                    <a:lnTo>
                      <a:pt x="91" y="154"/>
                    </a:lnTo>
                    <a:lnTo>
                      <a:pt x="102" y="152"/>
                    </a:lnTo>
                    <a:lnTo>
                      <a:pt x="113" y="147"/>
                    </a:lnTo>
                    <a:lnTo>
                      <a:pt x="123" y="141"/>
                    </a:lnTo>
                    <a:lnTo>
                      <a:pt x="131" y="134"/>
                    </a:lnTo>
                    <a:lnTo>
                      <a:pt x="138" y="125"/>
                    </a:lnTo>
                    <a:lnTo>
                      <a:pt x="144" y="115"/>
                    </a:lnTo>
                    <a:lnTo>
                      <a:pt x="149" y="105"/>
                    </a:lnTo>
                    <a:lnTo>
                      <a:pt x="149" y="105"/>
                    </a:lnTo>
                    <a:lnTo>
                      <a:pt x="153" y="95"/>
                    </a:lnTo>
                    <a:lnTo>
                      <a:pt x="155" y="84"/>
                    </a:lnTo>
                    <a:lnTo>
                      <a:pt x="155" y="74"/>
                    </a:lnTo>
                    <a:lnTo>
                      <a:pt x="154" y="66"/>
                    </a:lnTo>
                    <a:lnTo>
                      <a:pt x="154" y="66"/>
                    </a:lnTo>
                    <a:lnTo>
                      <a:pt x="153" y="64"/>
                    </a:lnTo>
                    <a:lnTo>
                      <a:pt x="152" y="62"/>
                    </a:lnTo>
                    <a:lnTo>
                      <a:pt x="150" y="61"/>
                    </a:lnTo>
                    <a:lnTo>
                      <a:pt x="148" y="61"/>
                    </a:lnTo>
                    <a:lnTo>
                      <a:pt x="88" y="76"/>
                    </a:lnTo>
                    <a:lnTo>
                      <a:pt x="88" y="76"/>
                    </a:lnTo>
                    <a:lnTo>
                      <a:pt x="84" y="74"/>
                    </a:lnTo>
                    <a:lnTo>
                      <a:pt x="82" y="73"/>
                    </a:lnTo>
                    <a:lnTo>
                      <a:pt x="80" y="71"/>
                    </a:lnTo>
                    <a:lnTo>
                      <a:pt x="82" y="68"/>
                    </a:lnTo>
                    <a:lnTo>
                      <a:pt x="82" y="68"/>
                    </a:lnTo>
                    <a:close/>
                  </a:path>
                </a:pathLst>
              </a:custGeom>
              <a:solidFill>
                <a:schemeClr val="accent2"/>
              </a:solidFill>
              <a:ln w="38100">
                <a:noFill/>
                <a:round/>
              </a:ln>
            </p:spPr>
            <p:txBody>
              <a:bodyPr vert="horz" wrap="square" lIns="91440" tIns="45720" rIns="91440" bIns="45720" numCol="1" anchor="t" anchorCtr="0" compatLnSpc="1"/>
              <a:lstStyle/>
              <a:p>
                <a:endParaRPr lang="en-US"/>
              </a:p>
            </p:txBody>
          </p:sp>
        </p:grpSp>
      </p:grpSp>
      <p:sp>
        <p:nvSpPr>
          <p:cNvPr id="35" name="TextBox 34"/>
          <p:cNvSpPr txBox="1"/>
          <p:nvPr/>
        </p:nvSpPr>
        <p:spPr>
          <a:xfrm>
            <a:off x="9877090" y="1943170"/>
            <a:ext cx="2031325" cy="461665"/>
          </a:xfrm>
          <a:prstGeom prst="rect">
            <a:avLst/>
          </a:prstGeom>
          <a:noFill/>
        </p:spPr>
        <p:txBody>
          <a:bodyPr wrap="none" rtlCol="0">
            <a:spAutoFit/>
          </a:bodyPr>
          <a:lstStyle/>
          <a:p>
            <a:r>
              <a:rPr lang="zh-CN" altLang="en-US" sz="2400" b="1" dirty="0">
                <a:solidFill>
                  <a:schemeClr val="bg1"/>
                </a:solidFill>
              </a:rPr>
              <a:t>各项生化指标</a:t>
            </a:r>
            <a:endParaRPr lang="en-US" sz="2100" dirty="0">
              <a:solidFill>
                <a:schemeClr val="bg1"/>
              </a:solidFill>
            </a:endParaRPr>
          </a:p>
        </p:txBody>
      </p:sp>
      <p:sp>
        <p:nvSpPr>
          <p:cNvPr id="49" name="TextBox 48"/>
          <p:cNvSpPr txBox="1"/>
          <p:nvPr/>
        </p:nvSpPr>
        <p:spPr>
          <a:xfrm>
            <a:off x="7575976" y="3163317"/>
            <a:ext cx="2339102" cy="461665"/>
          </a:xfrm>
          <a:prstGeom prst="rect">
            <a:avLst/>
          </a:prstGeom>
          <a:noFill/>
        </p:spPr>
        <p:txBody>
          <a:bodyPr wrap="none" rtlCol="0">
            <a:spAutoFit/>
          </a:bodyPr>
          <a:lstStyle/>
          <a:p>
            <a:r>
              <a:rPr lang="zh-CN" altLang="en-US" sz="2400" b="1" dirty="0">
                <a:solidFill>
                  <a:schemeClr val="bg1"/>
                </a:solidFill>
              </a:rPr>
              <a:t>十二导联心电图</a:t>
            </a:r>
            <a:endParaRPr lang="en-US" altLang="zh-CN" sz="2100" dirty="0">
              <a:solidFill>
                <a:schemeClr val="bg1"/>
              </a:solidFill>
            </a:endParaRPr>
          </a:p>
        </p:txBody>
      </p:sp>
      <p:sp>
        <p:nvSpPr>
          <p:cNvPr id="52" name="TextBox 51"/>
          <p:cNvSpPr txBox="1"/>
          <p:nvPr/>
        </p:nvSpPr>
        <p:spPr>
          <a:xfrm>
            <a:off x="5320442" y="4533512"/>
            <a:ext cx="1415772" cy="461665"/>
          </a:xfrm>
          <a:prstGeom prst="rect">
            <a:avLst/>
          </a:prstGeom>
          <a:noFill/>
        </p:spPr>
        <p:txBody>
          <a:bodyPr wrap="none" rtlCol="0">
            <a:spAutoFit/>
          </a:bodyPr>
          <a:lstStyle/>
          <a:p>
            <a:r>
              <a:rPr lang="zh-CN" altLang="en-US" sz="2400" b="1" dirty="0">
                <a:solidFill>
                  <a:schemeClr val="bg1"/>
                </a:solidFill>
              </a:rPr>
              <a:t>不良事件</a:t>
            </a:r>
            <a:endParaRPr lang="en-US" altLang="zh-CN" sz="2100" dirty="0">
              <a:solidFill>
                <a:schemeClr val="bg1"/>
              </a:solidFill>
            </a:endParaRPr>
          </a:p>
        </p:txBody>
      </p:sp>
      <p:sp>
        <p:nvSpPr>
          <p:cNvPr id="53" name="TextBox 52"/>
          <p:cNvSpPr txBox="1"/>
          <p:nvPr/>
        </p:nvSpPr>
        <p:spPr>
          <a:xfrm>
            <a:off x="3059435" y="5766024"/>
            <a:ext cx="1415772" cy="461665"/>
          </a:xfrm>
          <a:prstGeom prst="rect">
            <a:avLst/>
          </a:prstGeom>
          <a:noFill/>
        </p:spPr>
        <p:txBody>
          <a:bodyPr wrap="none" rtlCol="0">
            <a:spAutoFit/>
          </a:bodyPr>
          <a:lstStyle/>
          <a:p>
            <a:r>
              <a:rPr lang="zh-CN" altLang="en-US" sz="2400" b="1" dirty="0">
                <a:solidFill>
                  <a:schemeClr val="bg1"/>
                </a:solidFill>
              </a:rPr>
              <a:t>体征数据</a:t>
            </a:r>
            <a:endParaRPr lang="en-US" altLang="zh-CN" sz="2100" dirty="0">
              <a:solidFill>
                <a:schemeClr val="bg1"/>
              </a:solidFill>
            </a:endParaRPr>
          </a:p>
        </p:txBody>
      </p:sp>
      <p:sp>
        <p:nvSpPr>
          <p:cNvPr id="56" name="Text Placeholder 55"/>
          <p:cNvSpPr>
            <a:spLocks noGrp="1"/>
          </p:cNvSpPr>
          <p:nvPr>
            <p:ph type="body" sz="quarter" idx="10"/>
          </p:nvPr>
        </p:nvSpPr>
        <p:spPr>
          <a:xfrm>
            <a:off x="616272" y="227287"/>
            <a:ext cx="4886326" cy="674743"/>
          </a:xfrm>
        </p:spPr>
        <p:txBody>
          <a:bodyPr>
            <a:normAutofit/>
          </a:bodyPr>
          <a:lstStyle/>
          <a:p>
            <a:r>
              <a:rPr lang="zh-CN" altLang="en-US" sz="3200" dirty="0"/>
              <a:t>安全性分析</a:t>
            </a:r>
            <a:endParaRPr lang="en-US" altLang="zh-CN" sz="3200" dirty="0"/>
          </a:p>
        </p:txBody>
      </p:sp>
      <p:sp>
        <p:nvSpPr>
          <p:cNvPr id="33" name="TextBox 49"/>
          <p:cNvSpPr txBox="1"/>
          <p:nvPr/>
        </p:nvSpPr>
        <p:spPr>
          <a:xfrm>
            <a:off x="254426" y="1129316"/>
            <a:ext cx="6224170" cy="1960092"/>
          </a:xfrm>
          <a:prstGeom prst="rect">
            <a:avLst/>
          </a:prstGeom>
          <a:noFill/>
        </p:spPr>
        <p:txBody>
          <a:bodyPr wrap="square" rtlCol="0">
            <a:noAutofit/>
          </a:bodyPr>
          <a:lstStyle/>
          <a:p>
            <a:r>
              <a:rPr lang="zh-CN" altLang="en-US" b="1" dirty="0"/>
              <a:t>体征数据包括体温、收缩压、舒张压等</a:t>
            </a:r>
            <a:endParaRPr lang="en-US" altLang="zh-CN" b="1" dirty="0"/>
          </a:p>
          <a:p>
            <a:endParaRPr lang="zh-CN" altLang="en-US" b="1" dirty="0"/>
          </a:p>
          <a:p>
            <a:r>
              <a:rPr lang="zh-CN" altLang="en-US" b="1" dirty="0"/>
              <a:t>不良事件包括低血糖事件、尿路感染、体重下降等</a:t>
            </a:r>
            <a:endParaRPr lang="en-US" altLang="zh-CN" b="1" dirty="0"/>
          </a:p>
          <a:p>
            <a:endParaRPr lang="zh-CN" altLang="en-US" b="1" dirty="0"/>
          </a:p>
          <a:p>
            <a:r>
              <a:rPr lang="zh-CN" altLang="en-US" b="1" dirty="0"/>
              <a:t>十二导联心电图数据包括心电图心率异常等</a:t>
            </a:r>
            <a:endParaRPr lang="en-US" altLang="zh-CN" b="1" dirty="0"/>
          </a:p>
          <a:p>
            <a:endParaRPr lang="zh-CN" altLang="en-US" b="1" dirty="0"/>
          </a:p>
          <a:p>
            <a:r>
              <a:rPr lang="zh-CN" altLang="en-US" b="1" dirty="0"/>
              <a:t>各项生化指标包括血常规、尿常规、肝、肾功能等</a:t>
            </a:r>
          </a:p>
          <a:p>
            <a:pPr>
              <a:lnSpc>
                <a:spcPct val="150000"/>
              </a:lnSpc>
            </a:pPr>
            <a:endParaRPr lang="en-US" b="1" dirty="0">
              <a:solidFill>
                <a:schemeClr val="accent1">
                  <a:lumMod val="50000"/>
                </a:schemeClr>
              </a:solidFill>
            </a:endParaRPr>
          </a:p>
        </p:txBody>
      </p:sp>
      <p:grpSp>
        <p:nvGrpSpPr>
          <p:cNvPr id="34" name="Group 144">
            <a:extLst>
              <a:ext uri="{FF2B5EF4-FFF2-40B4-BE49-F238E27FC236}">
                <a16:creationId xmlns:a16="http://schemas.microsoft.com/office/drawing/2014/main" id="{38C4A106-C732-4C48-93DC-5BEE3CA22BCF}"/>
              </a:ext>
            </a:extLst>
          </p:cNvPr>
          <p:cNvGrpSpPr/>
          <p:nvPr/>
        </p:nvGrpSpPr>
        <p:grpSpPr>
          <a:xfrm>
            <a:off x="4640059" y="3795030"/>
            <a:ext cx="650875" cy="534988"/>
            <a:chOff x="5759450" y="1071563"/>
            <a:chExt cx="650875" cy="534988"/>
          </a:xfrm>
          <a:solidFill>
            <a:schemeClr val="accent2"/>
          </a:solidFill>
        </p:grpSpPr>
        <p:sp>
          <p:nvSpPr>
            <p:cNvPr id="36" name="Freeform 87">
              <a:extLst>
                <a:ext uri="{FF2B5EF4-FFF2-40B4-BE49-F238E27FC236}">
                  <a16:creationId xmlns:a16="http://schemas.microsoft.com/office/drawing/2014/main" id="{2664767D-3996-43E5-86BB-EC14A7AE750C}"/>
                </a:ext>
              </a:extLst>
            </p:cNvPr>
            <p:cNvSpPr/>
            <p:nvPr/>
          </p:nvSpPr>
          <p:spPr bwMode="auto">
            <a:xfrm>
              <a:off x="6034088" y="1117601"/>
              <a:ext cx="100013" cy="98425"/>
            </a:xfrm>
            <a:custGeom>
              <a:avLst/>
              <a:gdLst>
                <a:gd name="T0" fmla="*/ 8 w 63"/>
                <a:gd name="T1" fmla="*/ 38 h 62"/>
                <a:gd name="T2" fmla="*/ 25 w 63"/>
                <a:gd name="T3" fmla="*/ 38 h 62"/>
                <a:gd name="T4" fmla="*/ 25 w 63"/>
                <a:gd name="T5" fmla="*/ 55 h 62"/>
                <a:gd name="T6" fmla="*/ 25 w 63"/>
                <a:gd name="T7" fmla="*/ 55 h 62"/>
                <a:gd name="T8" fmla="*/ 25 w 63"/>
                <a:gd name="T9" fmla="*/ 59 h 62"/>
                <a:gd name="T10" fmla="*/ 26 w 63"/>
                <a:gd name="T11" fmla="*/ 61 h 62"/>
                <a:gd name="T12" fmla="*/ 28 w 63"/>
                <a:gd name="T13" fmla="*/ 62 h 62"/>
                <a:gd name="T14" fmla="*/ 32 w 63"/>
                <a:gd name="T15" fmla="*/ 62 h 62"/>
                <a:gd name="T16" fmla="*/ 32 w 63"/>
                <a:gd name="T17" fmla="*/ 62 h 62"/>
                <a:gd name="T18" fmla="*/ 34 w 63"/>
                <a:gd name="T19" fmla="*/ 62 h 62"/>
                <a:gd name="T20" fmla="*/ 37 w 63"/>
                <a:gd name="T21" fmla="*/ 61 h 62"/>
                <a:gd name="T22" fmla="*/ 38 w 63"/>
                <a:gd name="T23" fmla="*/ 59 h 62"/>
                <a:gd name="T24" fmla="*/ 39 w 63"/>
                <a:gd name="T25" fmla="*/ 55 h 62"/>
                <a:gd name="T26" fmla="*/ 39 w 63"/>
                <a:gd name="T27" fmla="*/ 38 h 62"/>
                <a:gd name="T28" fmla="*/ 56 w 63"/>
                <a:gd name="T29" fmla="*/ 38 h 62"/>
                <a:gd name="T30" fmla="*/ 56 w 63"/>
                <a:gd name="T31" fmla="*/ 38 h 62"/>
                <a:gd name="T32" fmla="*/ 58 w 63"/>
                <a:gd name="T33" fmla="*/ 38 h 62"/>
                <a:gd name="T34" fmla="*/ 61 w 63"/>
                <a:gd name="T35" fmla="*/ 37 h 62"/>
                <a:gd name="T36" fmla="*/ 62 w 63"/>
                <a:gd name="T37" fmla="*/ 34 h 62"/>
                <a:gd name="T38" fmla="*/ 63 w 63"/>
                <a:gd name="T39" fmla="*/ 31 h 62"/>
                <a:gd name="T40" fmla="*/ 63 w 63"/>
                <a:gd name="T41" fmla="*/ 31 h 62"/>
                <a:gd name="T42" fmla="*/ 62 w 63"/>
                <a:gd name="T43" fmla="*/ 28 h 62"/>
                <a:gd name="T44" fmla="*/ 61 w 63"/>
                <a:gd name="T45" fmla="*/ 26 h 62"/>
                <a:gd name="T46" fmla="*/ 58 w 63"/>
                <a:gd name="T47" fmla="*/ 25 h 62"/>
                <a:gd name="T48" fmla="*/ 56 w 63"/>
                <a:gd name="T49" fmla="*/ 24 h 62"/>
                <a:gd name="T50" fmla="*/ 39 w 63"/>
                <a:gd name="T51" fmla="*/ 24 h 62"/>
                <a:gd name="T52" fmla="*/ 39 w 63"/>
                <a:gd name="T53" fmla="*/ 7 h 62"/>
                <a:gd name="T54" fmla="*/ 39 w 63"/>
                <a:gd name="T55" fmla="*/ 7 h 62"/>
                <a:gd name="T56" fmla="*/ 38 w 63"/>
                <a:gd name="T57" fmla="*/ 4 h 62"/>
                <a:gd name="T58" fmla="*/ 37 w 63"/>
                <a:gd name="T59" fmla="*/ 2 h 62"/>
                <a:gd name="T60" fmla="*/ 34 w 63"/>
                <a:gd name="T61" fmla="*/ 1 h 62"/>
                <a:gd name="T62" fmla="*/ 32 w 63"/>
                <a:gd name="T63" fmla="*/ 0 h 62"/>
                <a:gd name="T64" fmla="*/ 32 w 63"/>
                <a:gd name="T65" fmla="*/ 0 h 62"/>
                <a:gd name="T66" fmla="*/ 28 w 63"/>
                <a:gd name="T67" fmla="*/ 1 h 62"/>
                <a:gd name="T68" fmla="*/ 26 w 63"/>
                <a:gd name="T69" fmla="*/ 2 h 62"/>
                <a:gd name="T70" fmla="*/ 25 w 63"/>
                <a:gd name="T71" fmla="*/ 4 h 62"/>
                <a:gd name="T72" fmla="*/ 25 w 63"/>
                <a:gd name="T73" fmla="*/ 7 h 62"/>
                <a:gd name="T74" fmla="*/ 25 w 63"/>
                <a:gd name="T75" fmla="*/ 24 h 62"/>
                <a:gd name="T76" fmla="*/ 8 w 63"/>
                <a:gd name="T77" fmla="*/ 24 h 62"/>
                <a:gd name="T78" fmla="*/ 8 w 63"/>
                <a:gd name="T79" fmla="*/ 24 h 62"/>
                <a:gd name="T80" fmla="*/ 4 w 63"/>
                <a:gd name="T81" fmla="*/ 25 h 62"/>
                <a:gd name="T82" fmla="*/ 2 w 63"/>
                <a:gd name="T83" fmla="*/ 26 h 62"/>
                <a:gd name="T84" fmla="*/ 0 w 63"/>
                <a:gd name="T85" fmla="*/ 28 h 62"/>
                <a:gd name="T86" fmla="*/ 0 w 63"/>
                <a:gd name="T87" fmla="*/ 31 h 62"/>
                <a:gd name="T88" fmla="*/ 0 w 63"/>
                <a:gd name="T89" fmla="*/ 31 h 62"/>
                <a:gd name="T90" fmla="*/ 0 w 63"/>
                <a:gd name="T91" fmla="*/ 34 h 62"/>
                <a:gd name="T92" fmla="*/ 2 w 63"/>
                <a:gd name="T93" fmla="*/ 37 h 62"/>
                <a:gd name="T94" fmla="*/ 4 w 63"/>
                <a:gd name="T95" fmla="*/ 38 h 62"/>
                <a:gd name="T96" fmla="*/ 8 w 63"/>
                <a:gd name="T97" fmla="*/ 38 h 62"/>
                <a:gd name="T98" fmla="*/ 8 w 63"/>
                <a:gd name="T99" fmla="*/ 3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62">
                  <a:moveTo>
                    <a:pt x="8" y="38"/>
                  </a:moveTo>
                  <a:lnTo>
                    <a:pt x="25" y="38"/>
                  </a:lnTo>
                  <a:lnTo>
                    <a:pt x="25" y="55"/>
                  </a:lnTo>
                  <a:lnTo>
                    <a:pt x="25" y="55"/>
                  </a:lnTo>
                  <a:lnTo>
                    <a:pt x="25" y="59"/>
                  </a:lnTo>
                  <a:lnTo>
                    <a:pt x="26" y="61"/>
                  </a:lnTo>
                  <a:lnTo>
                    <a:pt x="28" y="62"/>
                  </a:lnTo>
                  <a:lnTo>
                    <a:pt x="32" y="62"/>
                  </a:lnTo>
                  <a:lnTo>
                    <a:pt x="32" y="62"/>
                  </a:lnTo>
                  <a:lnTo>
                    <a:pt x="34" y="62"/>
                  </a:lnTo>
                  <a:lnTo>
                    <a:pt x="37" y="61"/>
                  </a:lnTo>
                  <a:lnTo>
                    <a:pt x="38" y="59"/>
                  </a:lnTo>
                  <a:lnTo>
                    <a:pt x="39" y="55"/>
                  </a:lnTo>
                  <a:lnTo>
                    <a:pt x="39" y="38"/>
                  </a:lnTo>
                  <a:lnTo>
                    <a:pt x="56" y="38"/>
                  </a:lnTo>
                  <a:lnTo>
                    <a:pt x="56" y="38"/>
                  </a:lnTo>
                  <a:lnTo>
                    <a:pt x="58" y="38"/>
                  </a:lnTo>
                  <a:lnTo>
                    <a:pt x="61" y="37"/>
                  </a:lnTo>
                  <a:lnTo>
                    <a:pt x="62" y="34"/>
                  </a:lnTo>
                  <a:lnTo>
                    <a:pt x="63" y="31"/>
                  </a:lnTo>
                  <a:lnTo>
                    <a:pt x="63" y="31"/>
                  </a:lnTo>
                  <a:lnTo>
                    <a:pt x="62" y="28"/>
                  </a:lnTo>
                  <a:lnTo>
                    <a:pt x="61" y="26"/>
                  </a:lnTo>
                  <a:lnTo>
                    <a:pt x="58" y="25"/>
                  </a:lnTo>
                  <a:lnTo>
                    <a:pt x="56" y="24"/>
                  </a:lnTo>
                  <a:lnTo>
                    <a:pt x="39" y="24"/>
                  </a:lnTo>
                  <a:lnTo>
                    <a:pt x="39" y="7"/>
                  </a:lnTo>
                  <a:lnTo>
                    <a:pt x="39" y="7"/>
                  </a:lnTo>
                  <a:lnTo>
                    <a:pt x="38" y="4"/>
                  </a:lnTo>
                  <a:lnTo>
                    <a:pt x="37" y="2"/>
                  </a:lnTo>
                  <a:lnTo>
                    <a:pt x="34" y="1"/>
                  </a:lnTo>
                  <a:lnTo>
                    <a:pt x="32" y="0"/>
                  </a:lnTo>
                  <a:lnTo>
                    <a:pt x="32" y="0"/>
                  </a:lnTo>
                  <a:lnTo>
                    <a:pt x="28" y="1"/>
                  </a:lnTo>
                  <a:lnTo>
                    <a:pt x="26" y="2"/>
                  </a:lnTo>
                  <a:lnTo>
                    <a:pt x="25" y="4"/>
                  </a:lnTo>
                  <a:lnTo>
                    <a:pt x="25" y="7"/>
                  </a:lnTo>
                  <a:lnTo>
                    <a:pt x="25" y="24"/>
                  </a:lnTo>
                  <a:lnTo>
                    <a:pt x="8" y="24"/>
                  </a:lnTo>
                  <a:lnTo>
                    <a:pt x="8" y="24"/>
                  </a:lnTo>
                  <a:lnTo>
                    <a:pt x="4" y="25"/>
                  </a:lnTo>
                  <a:lnTo>
                    <a:pt x="2" y="26"/>
                  </a:lnTo>
                  <a:lnTo>
                    <a:pt x="0" y="28"/>
                  </a:lnTo>
                  <a:lnTo>
                    <a:pt x="0" y="31"/>
                  </a:lnTo>
                  <a:lnTo>
                    <a:pt x="0" y="31"/>
                  </a:lnTo>
                  <a:lnTo>
                    <a:pt x="0" y="34"/>
                  </a:lnTo>
                  <a:lnTo>
                    <a:pt x="2" y="37"/>
                  </a:lnTo>
                  <a:lnTo>
                    <a:pt x="4" y="38"/>
                  </a:lnTo>
                  <a:lnTo>
                    <a:pt x="8" y="38"/>
                  </a:lnTo>
                  <a:lnTo>
                    <a:pt x="8"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Rectangle 88">
              <a:extLst>
                <a:ext uri="{FF2B5EF4-FFF2-40B4-BE49-F238E27FC236}">
                  <a16:creationId xmlns:a16="http://schemas.microsoft.com/office/drawing/2014/main" id="{3173EE76-157A-4669-B0B6-F87AF0A8BDA0}"/>
                </a:ext>
              </a:extLst>
            </p:cNvPr>
            <p:cNvSpPr>
              <a:spLocks noChangeArrowheads="1"/>
            </p:cNvSpPr>
            <p:nvPr/>
          </p:nvSpPr>
          <p:spPr bwMode="auto">
            <a:xfrm>
              <a:off x="5900738" y="1465263"/>
              <a:ext cx="38100"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8" name="Rectangle 89">
              <a:extLst>
                <a:ext uri="{FF2B5EF4-FFF2-40B4-BE49-F238E27FC236}">
                  <a16:creationId xmlns:a16="http://schemas.microsoft.com/office/drawing/2014/main" id="{3EFEC358-FCE3-4CA7-96F7-8ECBDF08BF91}"/>
                </a:ext>
              </a:extLst>
            </p:cNvPr>
            <p:cNvSpPr>
              <a:spLocks noChangeArrowheads="1"/>
            </p:cNvSpPr>
            <p:nvPr/>
          </p:nvSpPr>
          <p:spPr bwMode="auto">
            <a:xfrm>
              <a:off x="5846763" y="1465263"/>
              <a:ext cx="38100"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9" name="Rectangle 90">
              <a:extLst>
                <a:ext uri="{FF2B5EF4-FFF2-40B4-BE49-F238E27FC236}">
                  <a16:creationId xmlns:a16="http://schemas.microsoft.com/office/drawing/2014/main" id="{5374772A-EB49-4805-9565-5784C6281E6A}"/>
                </a:ext>
              </a:extLst>
            </p:cNvPr>
            <p:cNvSpPr>
              <a:spLocks noChangeArrowheads="1"/>
            </p:cNvSpPr>
            <p:nvPr/>
          </p:nvSpPr>
          <p:spPr bwMode="auto">
            <a:xfrm>
              <a:off x="5900738" y="1389063"/>
              <a:ext cx="381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0" name="Rectangle 91">
              <a:extLst>
                <a:ext uri="{FF2B5EF4-FFF2-40B4-BE49-F238E27FC236}">
                  <a16:creationId xmlns:a16="http://schemas.microsoft.com/office/drawing/2014/main" id="{A2BEC659-B201-4891-97EE-316AD4D5015C}"/>
                </a:ext>
              </a:extLst>
            </p:cNvPr>
            <p:cNvSpPr>
              <a:spLocks noChangeArrowheads="1"/>
            </p:cNvSpPr>
            <p:nvPr/>
          </p:nvSpPr>
          <p:spPr bwMode="auto">
            <a:xfrm>
              <a:off x="5846763" y="1389063"/>
              <a:ext cx="381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1" name="Rectangle 92">
              <a:extLst>
                <a:ext uri="{FF2B5EF4-FFF2-40B4-BE49-F238E27FC236}">
                  <a16:creationId xmlns:a16="http://schemas.microsoft.com/office/drawing/2014/main" id="{AE0267E8-DDBE-4EE9-BFD3-A54D61660194}"/>
                </a:ext>
              </a:extLst>
            </p:cNvPr>
            <p:cNvSpPr>
              <a:spLocks noChangeArrowheads="1"/>
            </p:cNvSpPr>
            <p:nvPr/>
          </p:nvSpPr>
          <p:spPr bwMode="auto">
            <a:xfrm>
              <a:off x="5900738" y="1312863"/>
              <a:ext cx="381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2" name="Rectangle 93">
              <a:extLst>
                <a:ext uri="{FF2B5EF4-FFF2-40B4-BE49-F238E27FC236}">
                  <a16:creationId xmlns:a16="http://schemas.microsoft.com/office/drawing/2014/main" id="{409B001D-6A5F-4C57-9400-E16885038EDA}"/>
                </a:ext>
              </a:extLst>
            </p:cNvPr>
            <p:cNvSpPr>
              <a:spLocks noChangeArrowheads="1"/>
            </p:cNvSpPr>
            <p:nvPr/>
          </p:nvSpPr>
          <p:spPr bwMode="auto">
            <a:xfrm>
              <a:off x="5846763" y="1312863"/>
              <a:ext cx="381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3" name="Rectangle 94">
              <a:extLst>
                <a:ext uri="{FF2B5EF4-FFF2-40B4-BE49-F238E27FC236}">
                  <a16:creationId xmlns:a16="http://schemas.microsoft.com/office/drawing/2014/main" id="{F90DCE6C-E039-44F2-BD2C-2C2917E64CD5}"/>
                </a:ext>
              </a:extLst>
            </p:cNvPr>
            <p:cNvSpPr>
              <a:spLocks noChangeArrowheads="1"/>
            </p:cNvSpPr>
            <p:nvPr/>
          </p:nvSpPr>
          <p:spPr bwMode="auto">
            <a:xfrm>
              <a:off x="6116638" y="1389063"/>
              <a:ext cx="381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4" name="Rectangle 95">
              <a:extLst>
                <a:ext uri="{FF2B5EF4-FFF2-40B4-BE49-F238E27FC236}">
                  <a16:creationId xmlns:a16="http://schemas.microsoft.com/office/drawing/2014/main" id="{E87DBA43-4207-4CF1-9DFD-332025AE5747}"/>
                </a:ext>
              </a:extLst>
            </p:cNvPr>
            <p:cNvSpPr>
              <a:spLocks noChangeArrowheads="1"/>
            </p:cNvSpPr>
            <p:nvPr/>
          </p:nvSpPr>
          <p:spPr bwMode="auto">
            <a:xfrm>
              <a:off x="6062663" y="1389063"/>
              <a:ext cx="39688"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5" name="Rectangle 96">
              <a:extLst>
                <a:ext uri="{FF2B5EF4-FFF2-40B4-BE49-F238E27FC236}">
                  <a16:creationId xmlns:a16="http://schemas.microsoft.com/office/drawing/2014/main" id="{CDF14694-C9EC-4C81-9A2E-2B9F420252F6}"/>
                </a:ext>
              </a:extLst>
            </p:cNvPr>
            <p:cNvSpPr>
              <a:spLocks noChangeArrowheads="1"/>
            </p:cNvSpPr>
            <p:nvPr/>
          </p:nvSpPr>
          <p:spPr bwMode="auto">
            <a:xfrm>
              <a:off x="6010275" y="1389063"/>
              <a:ext cx="381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6" name="Rectangle 97">
              <a:extLst>
                <a:ext uri="{FF2B5EF4-FFF2-40B4-BE49-F238E27FC236}">
                  <a16:creationId xmlns:a16="http://schemas.microsoft.com/office/drawing/2014/main" id="{E9323A71-5A51-40C6-8464-7232629D9530}"/>
                </a:ext>
              </a:extLst>
            </p:cNvPr>
            <p:cNvSpPr>
              <a:spLocks noChangeArrowheads="1"/>
            </p:cNvSpPr>
            <p:nvPr/>
          </p:nvSpPr>
          <p:spPr bwMode="auto">
            <a:xfrm>
              <a:off x="6116638" y="1312863"/>
              <a:ext cx="381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8" name="Rectangle 98">
              <a:extLst>
                <a:ext uri="{FF2B5EF4-FFF2-40B4-BE49-F238E27FC236}">
                  <a16:creationId xmlns:a16="http://schemas.microsoft.com/office/drawing/2014/main" id="{2737DF99-4F9C-464F-834D-202C7A6CEA13}"/>
                </a:ext>
              </a:extLst>
            </p:cNvPr>
            <p:cNvSpPr>
              <a:spLocks noChangeArrowheads="1"/>
            </p:cNvSpPr>
            <p:nvPr/>
          </p:nvSpPr>
          <p:spPr bwMode="auto">
            <a:xfrm>
              <a:off x="6062663" y="1312863"/>
              <a:ext cx="39688"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0" name="Rectangle 99">
              <a:extLst>
                <a:ext uri="{FF2B5EF4-FFF2-40B4-BE49-F238E27FC236}">
                  <a16:creationId xmlns:a16="http://schemas.microsoft.com/office/drawing/2014/main" id="{09C20870-906B-4777-9FB6-837C49A12BBF}"/>
                </a:ext>
              </a:extLst>
            </p:cNvPr>
            <p:cNvSpPr>
              <a:spLocks noChangeArrowheads="1"/>
            </p:cNvSpPr>
            <p:nvPr/>
          </p:nvSpPr>
          <p:spPr bwMode="auto">
            <a:xfrm>
              <a:off x="6010275" y="1312863"/>
              <a:ext cx="381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1" name="Rectangle 100">
              <a:extLst>
                <a:ext uri="{FF2B5EF4-FFF2-40B4-BE49-F238E27FC236}">
                  <a16:creationId xmlns:a16="http://schemas.microsoft.com/office/drawing/2014/main" id="{385DC0DE-8C16-44E0-ABA9-3EDAAB1EF1C7}"/>
                </a:ext>
              </a:extLst>
            </p:cNvPr>
            <p:cNvSpPr>
              <a:spLocks noChangeArrowheads="1"/>
            </p:cNvSpPr>
            <p:nvPr/>
          </p:nvSpPr>
          <p:spPr bwMode="auto">
            <a:xfrm>
              <a:off x="6116638" y="1235076"/>
              <a:ext cx="38100"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4" name="Rectangle 101">
              <a:extLst>
                <a:ext uri="{FF2B5EF4-FFF2-40B4-BE49-F238E27FC236}">
                  <a16:creationId xmlns:a16="http://schemas.microsoft.com/office/drawing/2014/main" id="{744367C8-324B-4BFB-8F6E-6F9A9C094F20}"/>
                </a:ext>
              </a:extLst>
            </p:cNvPr>
            <p:cNvSpPr>
              <a:spLocks noChangeArrowheads="1"/>
            </p:cNvSpPr>
            <p:nvPr/>
          </p:nvSpPr>
          <p:spPr bwMode="auto">
            <a:xfrm>
              <a:off x="6062663" y="1235076"/>
              <a:ext cx="39688"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 name="Rectangle 102">
              <a:extLst>
                <a:ext uri="{FF2B5EF4-FFF2-40B4-BE49-F238E27FC236}">
                  <a16:creationId xmlns:a16="http://schemas.microsoft.com/office/drawing/2014/main" id="{4C9F1DF7-F635-4AAA-99B1-20DF6F88A4B5}"/>
                </a:ext>
              </a:extLst>
            </p:cNvPr>
            <p:cNvSpPr>
              <a:spLocks noChangeArrowheads="1"/>
            </p:cNvSpPr>
            <p:nvPr/>
          </p:nvSpPr>
          <p:spPr bwMode="auto">
            <a:xfrm>
              <a:off x="6010275" y="1235076"/>
              <a:ext cx="38100"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7" name="Rectangle 103">
              <a:extLst>
                <a:ext uri="{FF2B5EF4-FFF2-40B4-BE49-F238E27FC236}">
                  <a16:creationId xmlns:a16="http://schemas.microsoft.com/office/drawing/2014/main" id="{ED76F897-8F1C-4801-802B-9FF89063D2D6}"/>
                </a:ext>
              </a:extLst>
            </p:cNvPr>
            <p:cNvSpPr>
              <a:spLocks noChangeArrowheads="1"/>
            </p:cNvSpPr>
            <p:nvPr/>
          </p:nvSpPr>
          <p:spPr bwMode="auto">
            <a:xfrm>
              <a:off x="6229350" y="1465263"/>
              <a:ext cx="39688"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8" name="Rectangle 104">
              <a:extLst>
                <a:ext uri="{FF2B5EF4-FFF2-40B4-BE49-F238E27FC236}">
                  <a16:creationId xmlns:a16="http://schemas.microsoft.com/office/drawing/2014/main" id="{8FDFA8ED-571B-49C2-B533-CBFB6F606957}"/>
                </a:ext>
              </a:extLst>
            </p:cNvPr>
            <p:cNvSpPr>
              <a:spLocks noChangeArrowheads="1"/>
            </p:cNvSpPr>
            <p:nvPr/>
          </p:nvSpPr>
          <p:spPr bwMode="auto">
            <a:xfrm>
              <a:off x="6283325" y="1465263"/>
              <a:ext cx="38100" cy="619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9" name="Rectangle 105">
              <a:extLst>
                <a:ext uri="{FF2B5EF4-FFF2-40B4-BE49-F238E27FC236}">
                  <a16:creationId xmlns:a16="http://schemas.microsoft.com/office/drawing/2014/main" id="{5DAAC296-7397-40A7-8436-81FE2E2FBF3F}"/>
                </a:ext>
              </a:extLst>
            </p:cNvPr>
            <p:cNvSpPr>
              <a:spLocks noChangeArrowheads="1"/>
            </p:cNvSpPr>
            <p:nvPr/>
          </p:nvSpPr>
          <p:spPr bwMode="auto">
            <a:xfrm>
              <a:off x="6229350" y="1389063"/>
              <a:ext cx="39688"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60" name="Rectangle 106">
              <a:extLst>
                <a:ext uri="{FF2B5EF4-FFF2-40B4-BE49-F238E27FC236}">
                  <a16:creationId xmlns:a16="http://schemas.microsoft.com/office/drawing/2014/main" id="{8A622D52-0DCF-4813-88C0-15728909635C}"/>
                </a:ext>
              </a:extLst>
            </p:cNvPr>
            <p:cNvSpPr>
              <a:spLocks noChangeArrowheads="1"/>
            </p:cNvSpPr>
            <p:nvPr/>
          </p:nvSpPr>
          <p:spPr bwMode="auto">
            <a:xfrm>
              <a:off x="6283325" y="1389063"/>
              <a:ext cx="381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61" name="Rectangle 107">
              <a:extLst>
                <a:ext uri="{FF2B5EF4-FFF2-40B4-BE49-F238E27FC236}">
                  <a16:creationId xmlns:a16="http://schemas.microsoft.com/office/drawing/2014/main" id="{84458065-392C-431B-8C67-9E9387050142}"/>
                </a:ext>
              </a:extLst>
            </p:cNvPr>
            <p:cNvSpPr>
              <a:spLocks noChangeArrowheads="1"/>
            </p:cNvSpPr>
            <p:nvPr/>
          </p:nvSpPr>
          <p:spPr bwMode="auto">
            <a:xfrm>
              <a:off x="6229350" y="1312863"/>
              <a:ext cx="39688"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62" name="Rectangle 108">
              <a:extLst>
                <a:ext uri="{FF2B5EF4-FFF2-40B4-BE49-F238E27FC236}">
                  <a16:creationId xmlns:a16="http://schemas.microsoft.com/office/drawing/2014/main" id="{F4ED63CB-9853-4877-B2DA-DF232FF2C310}"/>
                </a:ext>
              </a:extLst>
            </p:cNvPr>
            <p:cNvSpPr>
              <a:spLocks noChangeArrowheads="1"/>
            </p:cNvSpPr>
            <p:nvPr/>
          </p:nvSpPr>
          <p:spPr bwMode="auto">
            <a:xfrm>
              <a:off x="6283325" y="1312863"/>
              <a:ext cx="38100" cy="60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63" name="Freeform 109">
              <a:extLst>
                <a:ext uri="{FF2B5EF4-FFF2-40B4-BE49-F238E27FC236}">
                  <a16:creationId xmlns:a16="http://schemas.microsoft.com/office/drawing/2014/main" id="{5DFFAC47-9DBB-4C56-8857-29EFB46A38A6}"/>
                </a:ext>
              </a:extLst>
            </p:cNvPr>
            <p:cNvSpPr>
              <a:spLocks noEditPoints="1"/>
            </p:cNvSpPr>
            <p:nvPr/>
          </p:nvSpPr>
          <p:spPr bwMode="auto">
            <a:xfrm>
              <a:off x="5759450" y="1071563"/>
              <a:ext cx="650875" cy="534988"/>
            </a:xfrm>
            <a:custGeom>
              <a:avLst/>
              <a:gdLst>
                <a:gd name="T0" fmla="*/ 386 w 410"/>
                <a:gd name="T1" fmla="*/ 313 h 337"/>
                <a:gd name="T2" fmla="*/ 386 w 410"/>
                <a:gd name="T3" fmla="*/ 156 h 337"/>
                <a:gd name="T4" fmla="*/ 382 w 410"/>
                <a:gd name="T5" fmla="*/ 143 h 337"/>
                <a:gd name="T6" fmla="*/ 375 w 410"/>
                <a:gd name="T7" fmla="*/ 131 h 337"/>
                <a:gd name="T8" fmla="*/ 363 w 410"/>
                <a:gd name="T9" fmla="*/ 124 h 337"/>
                <a:gd name="T10" fmla="*/ 350 w 410"/>
                <a:gd name="T11" fmla="*/ 120 h 337"/>
                <a:gd name="T12" fmla="*/ 289 w 410"/>
                <a:gd name="T13" fmla="*/ 36 h 337"/>
                <a:gd name="T14" fmla="*/ 288 w 410"/>
                <a:gd name="T15" fmla="*/ 29 h 337"/>
                <a:gd name="T16" fmla="*/ 283 w 410"/>
                <a:gd name="T17" fmla="*/ 16 h 337"/>
                <a:gd name="T18" fmla="*/ 272 w 410"/>
                <a:gd name="T19" fmla="*/ 6 h 337"/>
                <a:gd name="T20" fmla="*/ 260 w 410"/>
                <a:gd name="T21" fmla="*/ 1 h 337"/>
                <a:gd name="T22" fmla="*/ 156 w 410"/>
                <a:gd name="T23" fmla="*/ 0 h 337"/>
                <a:gd name="T24" fmla="*/ 149 w 410"/>
                <a:gd name="T25" fmla="*/ 1 h 337"/>
                <a:gd name="T26" fmla="*/ 136 w 410"/>
                <a:gd name="T27" fmla="*/ 6 h 337"/>
                <a:gd name="T28" fmla="*/ 126 w 410"/>
                <a:gd name="T29" fmla="*/ 16 h 337"/>
                <a:gd name="T30" fmla="*/ 120 w 410"/>
                <a:gd name="T31" fmla="*/ 29 h 337"/>
                <a:gd name="T32" fmla="*/ 120 w 410"/>
                <a:gd name="T33" fmla="*/ 120 h 337"/>
                <a:gd name="T34" fmla="*/ 60 w 410"/>
                <a:gd name="T35" fmla="*/ 120 h 337"/>
                <a:gd name="T36" fmla="*/ 45 w 410"/>
                <a:gd name="T37" fmla="*/ 124 h 337"/>
                <a:gd name="T38" fmla="*/ 33 w 410"/>
                <a:gd name="T39" fmla="*/ 131 h 337"/>
                <a:gd name="T40" fmla="*/ 26 w 410"/>
                <a:gd name="T41" fmla="*/ 143 h 337"/>
                <a:gd name="T42" fmla="*/ 24 w 410"/>
                <a:gd name="T43" fmla="*/ 156 h 337"/>
                <a:gd name="T44" fmla="*/ 12 w 410"/>
                <a:gd name="T45" fmla="*/ 313 h 337"/>
                <a:gd name="T46" fmla="*/ 7 w 410"/>
                <a:gd name="T47" fmla="*/ 314 h 337"/>
                <a:gd name="T48" fmla="*/ 0 w 410"/>
                <a:gd name="T49" fmla="*/ 321 h 337"/>
                <a:gd name="T50" fmla="*/ 0 w 410"/>
                <a:gd name="T51" fmla="*/ 325 h 337"/>
                <a:gd name="T52" fmla="*/ 3 w 410"/>
                <a:gd name="T53" fmla="*/ 334 h 337"/>
                <a:gd name="T54" fmla="*/ 12 w 410"/>
                <a:gd name="T55" fmla="*/ 337 h 337"/>
                <a:gd name="T56" fmla="*/ 120 w 410"/>
                <a:gd name="T57" fmla="*/ 337 h 337"/>
                <a:gd name="T58" fmla="*/ 265 w 410"/>
                <a:gd name="T59" fmla="*/ 337 h 337"/>
                <a:gd name="T60" fmla="*/ 386 w 410"/>
                <a:gd name="T61" fmla="*/ 337 h 337"/>
                <a:gd name="T62" fmla="*/ 398 w 410"/>
                <a:gd name="T63" fmla="*/ 337 h 337"/>
                <a:gd name="T64" fmla="*/ 406 w 410"/>
                <a:gd name="T65" fmla="*/ 334 h 337"/>
                <a:gd name="T66" fmla="*/ 410 w 410"/>
                <a:gd name="T67" fmla="*/ 325 h 337"/>
                <a:gd name="T68" fmla="*/ 409 w 410"/>
                <a:gd name="T69" fmla="*/ 321 h 337"/>
                <a:gd name="T70" fmla="*/ 403 w 410"/>
                <a:gd name="T71" fmla="*/ 314 h 337"/>
                <a:gd name="T72" fmla="*/ 398 w 410"/>
                <a:gd name="T73" fmla="*/ 313 h 337"/>
                <a:gd name="T74" fmla="*/ 48 w 410"/>
                <a:gd name="T75" fmla="*/ 156 h 337"/>
                <a:gd name="T76" fmla="*/ 48 w 410"/>
                <a:gd name="T77" fmla="*/ 152 h 337"/>
                <a:gd name="T78" fmla="*/ 55 w 410"/>
                <a:gd name="T79" fmla="*/ 146 h 337"/>
                <a:gd name="T80" fmla="*/ 120 w 410"/>
                <a:gd name="T81" fmla="*/ 144 h 337"/>
                <a:gd name="T82" fmla="*/ 48 w 410"/>
                <a:gd name="T83" fmla="*/ 313 h 337"/>
                <a:gd name="T84" fmla="*/ 229 w 410"/>
                <a:gd name="T85" fmla="*/ 267 h 337"/>
                <a:gd name="T86" fmla="*/ 181 w 410"/>
                <a:gd name="T87" fmla="*/ 313 h 337"/>
                <a:gd name="T88" fmla="*/ 144 w 410"/>
                <a:gd name="T89" fmla="*/ 120 h 337"/>
                <a:gd name="T90" fmla="*/ 144 w 410"/>
                <a:gd name="T91" fmla="*/ 36 h 337"/>
                <a:gd name="T92" fmla="*/ 148 w 410"/>
                <a:gd name="T93" fmla="*/ 27 h 337"/>
                <a:gd name="T94" fmla="*/ 156 w 410"/>
                <a:gd name="T95" fmla="*/ 24 h 337"/>
                <a:gd name="T96" fmla="*/ 253 w 410"/>
                <a:gd name="T97" fmla="*/ 24 h 337"/>
                <a:gd name="T98" fmla="*/ 261 w 410"/>
                <a:gd name="T99" fmla="*/ 27 h 337"/>
                <a:gd name="T100" fmla="*/ 265 w 410"/>
                <a:gd name="T101" fmla="*/ 36 h 337"/>
                <a:gd name="T102" fmla="*/ 265 w 410"/>
                <a:gd name="T103" fmla="*/ 313 h 337"/>
                <a:gd name="T104" fmla="*/ 289 w 410"/>
                <a:gd name="T105" fmla="*/ 313 h 337"/>
                <a:gd name="T106" fmla="*/ 350 w 410"/>
                <a:gd name="T107" fmla="*/ 144 h 337"/>
                <a:gd name="T108" fmla="*/ 354 w 410"/>
                <a:gd name="T109" fmla="*/ 146 h 337"/>
                <a:gd name="T110" fmla="*/ 360 w 410"/>
                <a:gd name="T111" fmla="*/ 152 h 337"/>
                <a:gd name="T112" fmla="*/ 362 w 410"/>
                <a:gd name="T113" fmla="*/ 31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0" h="337">
                  <a:moveTo>
                    <a:pt x="398" y="313"/>
                  </a:moveTo>
                  <a:lnTo>
                    <a:pt x="386" y="313"/>
                  </a:lnTo>
                  <a:lnTo>
                    <a:pt x="386" y="156"/>
                  </a:lnTo>
                  <a:lnTo>
                    <a:pt x="386" y="156"/>
                  </a:lnTo>
                  <a:lnTo>
                    <a:pt x="385" y="149"/>
                  </a:lnTo>
                  <a:lnTo>
                    <a:pt x="382" y="143"/>
                  </a:lnTo>
                  <a:lnTo>
                    <a:pt x="380" y="137"/>
                  </a:lnTo>
                  <a:lnTo>
                    <a:pt x="375" y="131"/>
                  </a:lnTo>
                  <a:lnTo>
                    <a:pt x="369" y="126"/>
                  </a:lnTo>
                  <a:lnTo>
                    <a:pt x="363" y="124"/>
                  </a:lnTo>
                  <a:lnTo>
                    <a:pt x="357" y="121"/>
                  </a:lnTo>
                  <a:lnTo>
                    <a:pt x="350" y="120"/>
                  </a:lnTo>
                  <a:lnTo>
                    <a:pt x="289" y="120"/>
                  </a:lnTo>
                  <a:lnTo>
                    <a:pt x="289" y="36"/>
                  </a:lnTo>
                  <a:lnTo>
                    <a:pt x="289" y="36"/>
                  </a:lnTo>
                  <a:lnTo>
                    <a:pt x="288" y="29"/>
                  </a:lnTo>
                  <a:lnTo>
                    <a:pt x="286" y="22"/>
                  </a:lnTo>
                  <a:lnTo>
                    <a:pt x="283" y="16"/>
                  </a:lnTo>
                  <a:lnTo>
                    <a:pt x="278" y="10"/>
                  </a:lnTo>
                  <a:lnTo>
                    <a:pt x="272" y="6"/>
                  </a:lnTo>
                  <a:lnTo>
                    <a:pt x="266" y="3"/>
                  </a:lnTo>
                  <a:lnTo>
                    <a:pt x="260" y="1"/>
                  </a:lnTo>
                  <a:lnTo>
                    <a:pt x="253" y="0"/>
                  </a:lnTo>
                  <a:lnTo>
                    <a:pt x="156" y="0"/>
                  </a:lnTo>
                  <a:lnTo>
                    <a:pt x="156" y="0"/>
                  </a:lnTo>
                  <a:lnTo>
                    <a:pt x="149" y="1"/>
                  </a:lnTo>
                  <a:lnTo>
                    <a:pt x="142" y="3"/>
                  </a:lnTo>
                  <a:lnTo>
                    <a:pt x="136" y="6"/>
                  </a:lnTo>
                  <a:lnTo>
                    <a:pt x="130" y="10"/>
                  </a:lnTo>
                  <a:lnTo>
                    <a:pt x="126" y="16"/>
                  </a:lnTo>
                  <a:lnTo>
                    <a:pt x="123" y="22"/>
                  </a:lnTo>
                  <a:lnTo>
                    <a:pt x="120" y="29"/>
                  </a:lnTo>
                  <a:lnTo>
                    <a:pt x="120" y="36"/>
                  </a:lnTo>
                  <a:lnTo>
                    <a:pt x="120" y="120"/>
                  </a:lnTo>
                  <a:lnTo>
                    <a:pt x="60" y="120"/>
                  </a:lnTo>
                  <a:lnTo>
                    <a:pt x="60" y="120"/>
                  </a:lnTo>
                  <a:lnTo>
                    <a:pt x="53" y="121"/>
                  </a:lnTo>
                  <a:lnTo>
                    <a:pt x="45" y="124"/>
                  </a:lnTo>
                  <a:lnTo>
                    <a:pt x="39" y="126"/>
                  </a:lnTo>
                  <a:lnTo>
                    <a:pt x="33" y="131"/>
                  </a:lnTo>
                  <a:lnTo>
                    <a:pt x="30" y="137"/>
                  </a:lnTo>
                  <a:lnTo>
                    <a:pt x="26" y="143"/>
                  </a:lnTo>
                  <a:lnTo>
                    <a:pt x="24" y="149"/>
                  </a:lnTo>
                  <a:lnTo>
                    <a:pt x="24" y="156"/>
                  </a:lnTo>
                  <a:lnTo>
                    <a:pt x="24" y="313"/>
                  </a:lnTo>
                  <a:lnTo>
                    <a:pt x="12" y="313"/>
                  </a:lnTo>
                  <a:lnTo>
                    <a:pt x="12" y="313"/>
                  </a:lnTo>
                  <a:lnTo>
                    <a:pt x="7" y="314"/>
                  </a:lnTo>
                  <a:lnTo>
                    <a:pt x="3" y="317"/>
                  </a:lnTo>
                  <a:lnTo>
                    <a:pt x="0" y="321"/>
                  </a:lnTo>
                  <a:lnTo>
                    <a:pt x="0" y="325"/>
                  </a:lnTo>
                  <a:lnTo>
                    <a:pt x="0" y="325"/>
                  </a:lnTo>
                  <a:lnTo>
                    <a:pt x="0" y="330"/>
                  </a:lnTo>
                  <a:lnTo>
                    <a:pt x="3" y="334"/>
                  </a:lnTo>
                  <a:lnTo>
                    <a:pt x="7" y="337"/>
                  </a:lnTo>
                  <a:lnTo>
                    <a:pt x="12" y="337"/>
                  </a:lnTo>
                  <a:lnTo>
                    <a:pt x="24" y="337"/>
                  </a:lnTo>
                  <a:lnTo>
                    <a:pt x="120" y="337"/>
                  </a:lnTo>
                  <a:lnTo>
                    <a:pt x="144" y="337"/>
                  </a:lnTo>
                  <a:lnTo>
                    <a:pt x="265" y="337"/>
                  </a:lnTo>
                  <a:lnTo>
                    <a:pt x="289" y="337"/>
                  </a:lnTo>
                  <a:lnTo>
                    <a:pt x="386" y="337"/>
                  </a:lnTo>
                  <a:lnTo>
                    <a:pt x="398" y="337"/>
                  </a:lnTo>
                  <a:lnTo>
                    <a:pt x="398" y="337"/>
                  </a:lnTo>
                  <a:lnTo>
                    <a:pt x="403" y="337"/>
                  </a:lnTo>
                  <a:lnTo>
                    <a:pt x="406" y="334"/>
                  </a:lnTo>
                  <a:lnTo>
                    <a:pt x="409" y="330"/>
                  </a:lnTo>
                  <a:lnTo>
                    <a:pt x="410" y="325"/>
                  </a:lnTo>
                  <a:lnTo>
                    <a:pt x="410" y="325"/>
                  </a:lnTo>
                  <a:lnTo>
                    <a:pt x="409" y="321"/>
                  </a:lnTo>
                  <a:lnTo>
                    <a:pt x="406" y="317"/>
                  </a:lnTo>
                  <a:lnTo>
                    <a:pt x="403" y="314"/>
                  </a:lnTo>
                  <a:lnTo>
                    <a:pt x="398" y="313"/>
                  </a:lnTo>
                  <a:lnTo>
                    <a:pt x="398" y="313"/>
                  </a:lnTo>
                  <a:close/>
                  <a:moveTo>
                    <a:pt x="48" y="313"/>
                  </a:moveTo>
                  <a:lnTo>
                    <a:pt x="48" y="156"/>
                  </a:lnTo>
                  <a:lnTo>
                    <a:pt x="48" y="156"/>
                  </a:lnTo>
                  <a:lnTo>
                    <a:pt x="48" y="152"/>
                  </a:lnTo>
                  <a:lnTo>
                    <a:pt x="51" y="148"/>
                  </a:lnTo>
                  <a:lnTo>
                    <a:pt x="55" y="146"/>
                  </a:lnTo>
                  <a:lnTo>
                    <a:pt x="60" y="144"/>
                  </a:lnTo>
                  <a:lnTo>
                    <a:pt x="120" y="144"/>
                  </a:lnTo>
                  <a:lnTo>
                    <a:pt x="120" y="313"/>
                  </a:lnTo>
                  <a:lnTo>
                    <a:pt x="48" y="313"/>
                  </a:lnTo>
                  <a:close/>
                  <a:moveTo>
                    <a:pt x="229" y="313"/>
                  </a:moveTo>
                  <a:lnTo>
                    <a:pt x="229" y="267"/>
                  </a:lnTo>
                  <a:lnTo>
                    <a:pt x="181" y="267"/>
                  </a:lnTo>
                  <a:lnTo>
                    <a:pt x="181" y="313"/>
                  </a:lnTo>
                  <a:lnTo>
                    <a:pt x="144" y="313"/>
                  </a:lnTo>
                  <a:lnTo>
                    <a:pt x="144" y="120"/>
                  </a:lnTo>
                  <a:lnTo>
                    <a:pt x="144" y="36"/>
                  </a:lnTo>
                  <a:lnTo>
                    <a:pt x="144" y="36"/>
                  </a:lnTo>
                  <a:lnTo>
                    <a:pt x="144" y="31"/>
                  </a:lnTo>
                  <a:lnTo>
                    <a:pt x="148" y="27"/>
                  </a:lnTo>
                  <a:lnTo>
                    <a:pt x="152" y="25"/>
                  </a:lnTo>
                  <a:lnTo>
                    <a:pt x="156" y="24"/>
                  </a:lnTo>
                  <a:lnTo>
                    <a:pt x="253" y="24"/>
                  </a:lnTo>
                  <a:lnTo>
                    <a:pt x="253" y="24"/>
                  </a:lnTo>
                  <a:lnTo>
                    <a:pt x="258" y="25"/>
                  </a:lnTo>
                  <a:lnTo>
                    <a:pt x="261" y="27"/>
                  </a:lnTo>
                  <a:lnTo>
                    <a:pt x="264" y="31"/>
                  </a:lnTo>
                  <a:lnTo>
                    <a:pt x="265" y="36"/>
                  </a:lnTo>
                  <a:lnTo>
                    <a:pt x="265" y="120"/>
                  </a:lnTo>
                  <a:lnTo>
                    <a:pt x="265" y="313"/>
                  </a:lnTo>
                  <a:lnTo>
                    <a:pt x="229" y="313"/>
                  </a:lnTo>
                  <a:close/>
                  <a:moveTo>
                    <a:pt x="289" y="313"/>
                  </a:moveTo>
                  <a:lnTo>
                    <a:pt x="289" y="144"/>
                  </a:lnTo>
                  <a:lnTo>
                    <a:pt x="350" y="144"/>
                  </a:lnTo>
                  <a:lnTo>
                    <a:pt x="350" y="144"/>
                  </a:lnTo>
                  <a:lnTo>
                    <a:pt x="354" y="146"/>
                  </a:lnTo>
                  <a:lnTo>
                    <a:pt x="358" y="148"/>
                  </a:lnTo>
                  <a:lnTo>
                    <a:pt x="360" y="152"/>
                  </a:lnTo>
                  <a:lnTo>
                    <a:pt x="362" y="156"/>
                  </a:lnTo>
                  <a:lnTo>
                    <a:pt x="362" y="313"/>
                  </a:lnTo>
                  <a:lnTo>
                    <a:pt x="289" y="3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3" name="Freeform 22">
            <a:extLst>
              <a:ext uri="{FF2B5EF4-FFF2-40B4-BE49-F238E27FC236}">
                <a16:creationId xmlns:a16="http://schemas.microsoft.com/office/drawing/2014/main" id="{1E5FAED3-3E42-4AC7-B3D7-5599F3F31161}"/>
              </a:ext>
            </a:extLst>
          </p:cNvPr>
          <p:cNvSpPr>
            <a:spLocks noEditPoints="1"/>
          </p:cNvSpPr>
          <p:nvPr/>
        </p:nvSpPr>
        <p:spPr bwMode="auto">
          <a:xfrm>
            <a:off x="9372417" y="1245344"/>
            <a:ext cx="230188" cy="534988"/>
          </a:xfrm>
          <a:custGeom>
            <a:avLst/>
            <a:gdLst>
              <a:gd name="T0" fmla="*/ 12 w 145"/>
              <a:gd name="T1" fmla="*/ 0 h 337"/>
              <a:gd name="T2" fmla="*/ 1 w 145"/>
              <a:gd name="T3" fmla="*/ 7 h 337"/>
              <a:gd name="T4" fmla="*/ 1 w 145"/>
              <a:gd name="T5" fmla="*/ 17 h 337"/>
              <a:gd name="T6" fmla="*/ 12 w 145"/>
              <a:gd name="T7" fmla="*/ 24 h 337"/>
              <a:gd name="T8" fmla="*/ 13 w 145"/>
              <a:gd name="T9" fmla="*/ 289 h 337"/>
              <a:gd name="T10" fmla="*/ 30 w 145"/>
              <a:gd name="T11" fmla="*/ 319 h 337"/>
              <a:gd name="T12" fmla="*/ 60 w 145"/>
              <a:gd name="T13" fmla="*/ 336 h 337"/>
              <a:gd name="T14" fmla="*/ 85 w 145"/>
              <a:gd name="T15" fmla="*/ 336 h 337"/>
              <a:gd name="T16" fmla="*/ 116 w 145"/>
              <a:gd name="T17" fmla="*/ 319 h 337"/>
              <a:gd name="T18" fmla="*/ 132 w 145"/>
              <a:gd name="T19" fmla="*/ 289 h 337"/>
              <a:gd name="T20" fmla="*/ 133 w 145"/>
              <a:gd name="T21" fmla="*/ 24 h 337"/>
              <a:gd name="T22" fmla="*/ 145 w 145"/>
              <a:gd name="T23" fmla="*/ 17 h 337"/>
              <a:gd name="T24" fmla="*/ 145 w 145"/>
              <a:gd name="T25" fmla="*/ 7 h 337"/>
              <a:gd name="T26" fmla="*/ 133 w 145"/>
              <a:gd name="T27" fmla="*/ 0 h 337"/>
              <a:gd name="T28" fmla="*/ 69 w 145"/>
              <a:gd name="T29" fmla="*/ 76 h 337"/>
              <a:gd name="T30" fmla="*/ 64 w 145"/>
              <a:gd name="T31" fmla="*/ 78 h 337"/>
              <a:gd name="T32" fmla="*/ 62 w 145"/>
              <a:gd name="T33" fmla="*/ 83 h 337"/>
              <a:gd name="T34" fmla="*/ 66 w 145"/>
              <a:gd name="T35" fmla="*/ 89 h 337"/>
              <a:gd name="T36" fmla="*/ 109 w 145"/>
              <a:gd name="T37" fmla="*/ 105 h 337"/>
              <a:gd name="T38" fmla="*/ 81 w 145"/>
              <a:gd name="T39" fmla="*/ 105 h 337"/>
              <a:gd name="T40" fmla="*/ 76 w 145"/>
              <a:gd name="T41" fmla="*/ 112 h 337"/>
              <a:gd name="T42" fmla="*/ 78 w 145"/>
              <a:gd name="T43" fmla="*/ 117 h 337"/>
              <a:gd name="T44" fmla="*/ 109 w 145"/>
              <a:gd name="T45" fmla="*/ 119 h 337"/>
              <a:gd name="T46" fmla="*/ 69 w 145"/>
              <a:gd name="T47" fmla="*/ 134 h 337"/>
              <a:gd name="T48" fmla="*/ 63 w 145"/>
              <a:gd name="T49" fmla="*/ 138 h 337"/>
              <a:gd name="T50" fmla="*/ 63 w 145"/>
              <a:gd name="T51" fmla="*/ 143 h 337"/>
              <a:gd name="T52" fmla="*/ 69 w 145"/>
              <a:gd name="T53" fmla="*/ 148 h 337"/>
              <a:gd name="T54" fmla="*/ 83 w 145"/>
              <a:gd name="T55" fmla="*/ 163 h 337"/>
              <a:gd name="T56" fmla="*/ 78 w 145"/>
              <a:gd name="T57" fmla="*/ 165 h 337"/>
              <a:gd name="T58" fmla="*/ 76 w 145"/>
              <a:gd name="T59" fmla="*/ 170 h 337"/>
              <a:gd name="T60" fmla="*/ 81 w 145"/>
              <a:gd name="T61" fmla="*/ 176 h 337"/>
              <a:gd name="T62" fmla="*/ 109 w 145"/>
              <a:gd name="T63" fmla="*/ 191 h 337"/>
              <a:gd name="T64" fmla="*/ 66 w 145"/>
              <a:gd name="T65" fmla="*/ 191 h 337"/>
              <a:gd name="T66" fmla="*/ 62 w 145"/>
              <a:gd name="T67" fmla="*/ 199 h 337"/>
              <a:gd name="T68" fmla="*/ 64 w 145"/>
              <a:gd name="T69" fmla="*/ 204 h 337"/>
              <a:gd name="T70" fmla="*/ 109 w 145"/>
              <a:gd name="T71" fmla="*/ 206 h 337"/>
              <a:gd name="T72" fmla="*/ 83 w 145"/>
              <a:gd name="T73" fmla="*/ 220 h 337"/>
              <a:gd name="T74" fmla="*/ 77 w 145"/>
              <a:gd name="T75" fmla="*/ 225 h 337"/>
              <a:gd name="T76" fmla="*/ 77 w 145"/>
              <a:gd name="T77" fmla="*/ 230 h 337"/>
              <a:gd name="T78" fmla="*/ 83 w 145"/>
              <a:gd name="T79" fmla="*/ 235 h 337"/>
              <a:gd name="T80" fmla="*/ 109 w 145"/>
              <a:gd name="T81" fmla="*/ 277 h 337"/>
              <a:gd name="T82" fmla="*/ 103 w 145"/>
              <a:gd name="T83" fmla="*/ 296 h 337"/>
              <a:gd name="T84" fmla="*/ 87 w 145"/>
              <a:gd name="T85" fmla="*/ 310 h 337"/>
              <a:gd name="T86" fmla="*/ 72 w 145"/>
              <a:gd name="T87" fmla="*/ 313 h 337"/>
              <a:gd name="T88" fmla="*/ 53 w 145"/>
              <a:gd name="T89" fmla="*/ 307 h 337"/>
              <a:gd name="T90" fmla="*/ 40 w 145"/>
              <a:gd name="T91" fmla="*/ 290 h 337"/>
              <a:gd name="T92" fmla="*/ 36 w 145"/>
              <a:gd name="T93" fmla="*/ 24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5" h="337">
                <a:moveTo>
                  <a:pt x="133" y="0"/>
                </a:moveTo>
                <a:lnTo>
                  <a:pt x="12" y="0"/>
                </a:lnTo>
                <a:lnTo>
                  <a:pt x="12" y="0"/>
                </a:lnTo>
                <a:lnTo>
                  <a:pt x="8" y="0"/>
                </a:lnTo>
                <a:lnTo>
                  <a:pt x="4" y="3"/>
                </a:lnTo>
                <a:lnTo>
                  <a:pt x="1" y="7"/>
                </a:lnTo>
                <a:lnTo>
                  <a:pt x="0" y="12"/>
                </a:lnTo>
                <a:lnTo>
                  <a:pt x="0" y="12"/>
                </a:lnTo>
                <a:lnTo>
                  <a:pt x="1" y="17"/>
                </a:lnTo>
                <a:lnTo>
                  <a:pt x="4" y="20"/>
                </a:lnTo>
                <a:lnTo>
                  <a:pt x="8" y="23"/>
                </a:lnTo>
                <a:lnTo>
                  <a:pt x="12" y="24"/>
                </a:lnTo>
                <a:lnTo>
                  <a:pt x="12" y="277"/>
                </a:lnTo>
                <a:lnTo>
                  <a:pt x="12" y="277"/>
                </a:lnTo>
                <a:lnTo>
                  <a:pt x="13" y="289"/>
                </a:lnTo>
                <a:lnTo>
                  <a:pt x="17" y="300"/>
                </a:lnTo>
                <a:lnTo>
                  <a:pt x="23" y="311"/>
                </a:lnTo>
                <a:lnTo>
                  <a:pt x="30" y="319"/>
                </a:lnTo>
                <a:lnTo>
                  <a:pt x="39" y="327"/>
                </a:lnTo>
                <a:lnTo>
                  <a:pt x="50" y="333"/>
                </a:lnTo>
                <a:lnTo>
                  <a:pt x="60" y="336"/>
                </a:lnTo>
                <a:lnTo>
                  <a:pt x="72" y="337"/>
                </a:lnTo>
                <a:lnTo>
                  <a:pt x="72" y="337"/>
                </a:lnTo>
                <a:lnTo>
                  <a:pt x="85" y="336"/>
                </a:lnTo>
                <a:lnTo>
                  <a:pt x="97" y="333"/>
                </a:lnTo>
                <a:lnTo>
                  <a:pt x="106" y="327"/>
                </a:lnTo>
                <a:lnTo>
                  <a:pt x="116" y="319"/>
                </a:lnTo>
                <a:lnTo>
                  <a:pt x="123" y="311"/>
                </a:lnTo>
                <a:lnTo>
                  <a:pt x="128" y="300"/>
                </a:lnTo>
                <a:lnTo>
                  <a:pt x="132" y="289"/>
                </a:lnTo>
                <a:lnTo>
                  <a:pt x="133" y="277"/>
                </a:lnTo>
                <a:lnTo>
                  <a:pt x="133" y="24"/>
                </a:lnTo>
                <a:lnTo>
                  <a:pt x="133" y="24"/>
                </a:lnTo>
                <a:lnTo>
                  <a:pt x="138" y="23"/>
                </a:lnTo>
                <a:lnTo>
                  <a:pt x="142" y="20"/>
                </a:lnTo>
                <a:lnTo>
                  <a:pt x="145" y="17"/>
                </a:lnTo>
                <a:lnTo>
                  <a:pt x="145" y="12"/>
                </a:lnTo>
                <a:lnTo>
                  <a:pt x="145" y="12"/>
                </a:lnTo>
                <a:lnTo>
                  <a:pt x="145" y="7"/>
                </a:lnTo>
                <a:lnTo>
                  <a:pt x="142" y="3"/>
                </a:lnTo>
                <a:lnTo>
                  <a:pt x="138" y="0"/>
                </a:lnTo>
                <a:lnTo>
                  <a:pt x="133" y="0"/>
                </a:lnTo>
                <a:lnTo>
                  <a:pt x="133" y="0"/>
                </a:lnTo>
                <a:close/>
                <a:moveTo>
                  <a:pt x="109" y="76"/>
                </a:moveTo>
                <a:lnTo>
                  <a:pt x="69" y="76"/>
                </a:lnTo>
                <a:lnTo>
                  <a:pt x="69" y="76"/>
                </a:lnTo>
                <a:lnTo>
                  <a:pt x="66" y="76"/>
                </a:lnTo>
                <a:lnTo>
                  <a:pt x="64" y="78"/>
                </a:lnTo>
                <a:lnTo>
                  <a:pt x="63" y="80"/>
                </a:lnTo>
                <a:lnTo>
                  <a:pt x="62" y="83"/>
                </a:lnTo>
                <a:lnTo>
                  <a:pt x="62" y="83"/>
                </a:lnTo>
                <a:lnTo>
                  <a:pt x="63" y="85"/>
                </a:lnTo>
                <a:lnTo>
                  <a:pt x="64" y="88"/>
                </a:lnTo>
                <a:lnTo>
                  <a:pt x="66" y="89"/>
                </a:lnTo>
                <a:lnTo>
                  <a:pt x="69" y="90"/>
                </a:lnTo>
                <a:lnTo>
                  <a:pt x="109" y="90"/>
                </a:lnTo>
                <a:lnTo>
                  <a:pt x="109" y="105"/>
                </a:lnTo>
                <a:lnTo>
                  <a:pt x="83" y="105"/>
                </a:lnTo>
                <a:lnTo>
                  <a:pt x="83" y="105"/>
                </a:lnTo>
                <a:lnTo>
                  <a:pt x="81" y="105"/>
                </a:lnTo>
                <a:lnTo>
                  <a:pt x="78" y="107"/>
                </a:lnTo>
                <a:lnTo>
                  <a:pt x="77" y="109"/>
                </a:lnTo>
                <a:lnTo>
                  <a:pt x="76" y="112"/>
                </a:lnTo>
                <a:lnTo>
                  <a:pt x="76" y="112"/>
                </a:lnTo>
                <a:lnTo>
                  <a:pt x="77" y="114"/>
                </a:lnTo>
                <a:lnTo>
                  <a:pt x="78" y="117"/>
                </a:lnTo>
                <a:lnTo>
                  <a:pt x="81" y="118"/>
                </a:lnTo>
                <a:lnTo>
                  <a:pt x="83" y="119"/>
                </a:lnTo>
                <a:lnTo>
                  <a:pt x="109" y="119"/>
                </a:lnTo>
                <a:lnTo>
                  <a:pt x="109" y="134"/>
                </a:lnTo>
                <a:lnTo>
                  <a:pt x="69" y="134"/>
                </a:lnTo>
                <a:lnTo>
                  <a:pt x="69" y="134"/>
                </a:lnTo>
                <a:lnTo>
                  <a:pt x="66" y="134"/>
                </a:lnTo>
                <a:lnTo>
                  <a:pt x="64" y="136"/>
                </a:lnTo>
                <a:lnTo>
                  <a:pt x="63" y="138"/>
                </a:lnTo>
                <a:lnTo>
                  <a:pt x="62" y="141"/>
                </a:lnTo>
                <a:lnTo>
                  <a:pt x="62" y="141"/>
                </a:lnTo>
                <a:lnTo>
                  <a:pt x="63" y="143"/>
                </a:lnTo>
                <a:lnTo>
                  <a:pt x="64" y="146"/>
                </a:lnTo>
                <a:lnTo>
                  <a:pt x="66" y="147"/>
                </a:lnTo>
                <a:lnTo>
                  <a:pt x="69" y="148"/>
                </a:lnTo>
                <a:lnTo>
                  <a:pt x="109" y="148"/>
                </a:lnTo>
                <a:lnTo>
                  <a:pt x="109" y="163"/>
                </a:lnTo>
                <a:lnTo>
                  <a:pt x="83" y="163"/>
                </a:lnTo>
                <a:lnTo>
                  <a:pt x="83" y="163"/>
                </a:lnTo>
                <a:lnTo>
                  <a:pt x="81" y="163"/>
                </a:lnTo>
                <a:lnTo>
                  <a:pt x="78" y="165"/>
                </a:lnTo>
                <a:lnTo>
                  <a:pt x="77" y="167"/>
                </a:lnTo>
                <a:lnTo>
                  <a:pt x="76" y="170"/>
                </a:lnTo>
                <a:lnTo>
                  <a:pt x="76" y="170"/>
                </a:lnTo>
                <a:lnTo>
                  <a:pt x="77" y="172"/>
                </a:lnTo>
                <a:lnTo>
                  <a:pt x="78" y="175"/>
                </a:lnTo>
                <a:lnTo>
                  <a:pt x="81" y="176"/>
                </a:lnTo>
                <a:lnTo>
                  <a:pt x="83" y="177"/>
                </a:lnTo>
                <a:lnTo>
                  <a:pt x="109" y="177"/>
                </a:lnTo>
                <a:lnTo>
                  <a:pt x="109" y="191"/>
                </a:lnTo>
                <a:lnTo>
                  <a:pt x="69" y="191"/>
                </a:lnTo>
                <a:lnTo>
                  <a:pt x="69" y="191"/>
                </a:lnTo>
                <a:lnTo>
                  <a:pt x="66" y="191"/>
                </a:lnTo>
                <a:lnTo>
                  <a:pt x="64" y="194"/>
                </a:lnTo>
                <a:lnTo>
                  <a:pt x="63" y="196"/>
                </a:lnTo>
                <a:lnTo>
                  <a:pt x="62" y="199"/>
                </a:lnTo>
                <a:lnTo>
                  <a:pt x="62" y="199"/>
                </a:lnTo>
                <a:lnTo>
                  <a:pt x="63" y="201"/>
                </a:lnTo>
                <a:lnTo>
                  <a:pt x="64" y="204"/>
                </a:lnTo>
                <a:lnTo>
                  <a:pt x="66" y="205"/>
                </a:lnTo>
                <a:lnTo>
                  <a:pt x="69" y="206"/>
                </a:lnTo>
                <a:lnTo>
                  <a:pt x="109" y="206"/>
                </a:lnTo>
                <a:lnTo>
                  <a:pt x="109" y="220"/>
                </a:lnTo>
                <a:lnTo>
                  <a:pt x="83" y="220"/>
                </a:lnTo>
                <a:lnTo>
                  <a:pt x="83" y="220"/>
                </a:lnTo>
                <a:lnTo>
                  <a:pt x="81" y="220"/>
                </a:lnTo>
                <a:lnTo>
                  <a:pt x="78" y="223"/>
                </a:lnTo>
                <a:lnTo>
                  <a:pt x="77" y="225"/>
                </a:lnTo>
                <a:lnTo>
                  <a:pt x="76" y="228"/>
                </a:lnTo>
                <a:lnTo>
                  <a:pt x="76" y="228"/>
                </a:lnTo>
                <a:lnTo>
                  <a:pt x="77" y="230"/>
                </a:lnTo>
                <a:lnTo>
                  <a:pt x="78" y="233"/>
                </a:lnTo>
                <a:lnTo>
                  <a:pt x="81" y="234"/>
                </a:lnTo>
                <a:lnTo>
                  <a:pt x="83" y="235"/>
                </a:lnTo>
                <a:lnTo>
                  <a:pt x="109" y="235"/>
                </a:lnTo>
                <a:lnTo>
                  <a:pt x="109" y="277"/>
                </a:lnTo>
                <a:lnTo>
                  <a:pt x="109" y="277"/>
                </a:lnTo>
                <a:lnTo>
                  <a:pt x="109" y="284"/>
                </a:lnTo>
                <a:lnTo>
                  <a:pt x="106" y="290"/>
                </a:lnTo>
                <a:lnTo>
                  <a:pt x="103" y="296"/>
                </a:lnTo>
                <a:lnTo>
                  <a:pt x="99" y="303"/>
                </a:lnTo>
                <a:lnTo>
                  <a:pt x="93" y="307"/>
                </a:lnTo>
                <a:lnTo>
                  <a:pt x="87" y="310"/>
                </a:lnTo>
                <a:lnTo>
                  <a:pt x="80" y="312"/>
                </a:lnTo>
                <a:lnTo>
                  <a:pt x="72" y="313"/>
                </a:lnTo>
                <a:lnTo>
                  <a:pt x="72" y="313"/>
                </a:lnTo>
                <a:lnTo>
                  <a:pt x="65" y="312"/>
                </a:lnTo>
                <a:lnTo>
                  <a:pt x="59" y="310"/>
                </a:lnTo>
                <a:lnTo>
                  <a:pt x="53" y="307"/>
                </a:lnTo>
                <a:lnTo>
                  <a:pt x="47" y="303"/>
                </a:lnTo>
                <a:lnTo>
                  <a:pt x="43" y="296"/>
                </a:lnTo>
                <a:lnTo>
                  <a:pt x="40" y="290"/>
                </a:lnTo>
                <a:lnTo>
                  <a:pt x="37" y="284"/>
                </a:lnTo>
                <a:lnTo>
                  <a:pt x="36" y="277"/>
                </a:lnTo>
                <a:lnTo>
                  <a:pt x="36" y="24"/>
                </a:lnTo>
                <a:lnTo>
                  <a:pt x="109" y="24"/>
                </a:lnTo>
                <a:lnTo>
                  <a:pt x="109" y="76"/>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68" name="Rectangle: Rounded Corners 43">
            <a:extLst>
              <a:ext uri="{FF2B5EF4-FFF2-40B4-BE49-F238E27FC236}">
                <a16:creationId xmlns:a16="http://schemas.microsoft.com/office/drawing/2014/main" id="{EBFD86A2-BD5C-4D3E-A262-127A78273131}"/>
              </a:ext>
            </a:extLst>
          </p:cNvPr>
          <p:cNvSpPr/>
          <p:nvPr/>
        </p:nvSpPr>
        <p:spPr>
          <a:xfrm>
            <a:off x="7428032" y="4638089"/>
            <a:ext cx="4589755" cy="1338271"/>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2000" b="1" dirty="0">
                <a:ln w="12700">
                  <a:noFill/>
                </a:ln>
                <a:solidFill>
                  <a:schemeClr val="accent3"/>
                </a:solidFill>
              </a:rPr>
              <a:t>分析方法：</a:t>
            </a:r>
            <a:endParaRPr lang="en-US" altLang="zh-CN" sz="2000" b="1" dirty="0">
              <a:ln w="12700">
                <a:noFill/>
              </a:ln>
              <a:solidFill>
                <a:schemeClr val="accent3"/>
              </a:solidFill>
            </a:endParaRPr>
          </a:p>
          <a:p>
            <a:r>
              <a:rPr lang="zh-CN" altLang="en-US" sz="2000" b="1" dirty="0">
                <a:ln w="12700">
                  <a:noFill/>
                </a:ln>
                <a:solidFill>
                  <a:schemeClr val="accent3"/>
                </a:solidFill>
              </a:rPr>
              <a:t>对期望频数</a:t>
            </a:r>
            <a:r>
              <a:rPr lang="en-US" altLang="zh-CN" sz="2000" b="1" dirty="0">
                <a:ln w="12700">
                  <a:noFill/>
                </a:ln>
                <a:solidFill>
                  <a:schemeClr val="accent3"/>
                </a:solidFill>
              </a:rPr>
              <a:t>(T</a:t>
            </a:r>
            <a:r>
              <a:rPr lang="zh-CN" altLang="en-US" dirty="0"/>
              <a:t>≥</a:t>
            </a:r>
            <a:r>
              <a:rPr lang="en-US" altLang="zh-CN" sz="2000" b="1" dirty="0">
                <a:ln w="12700">
                  <a:noFill/>
                </a:ln>
                <a:solidFill>
                  <a:schemeClr val="accent3"/>
                </a:solidFill>
              </a:rPr>
              <a:t>5)</a:t>
            </a:r>
            <a:r>
              <a:rPr lang="zh-CN" altLang="en-US" sz="2000" b="1" dirty="0">
                <a:ln w="12700">
                  <a:noFill/>
                </a:ln>
                <a:solidFill>
                  <a:schemeClr val="accent3"/>
                </a:solidFill>
              </a:rPr>
              <a:t>者采用卡方检验</a:t>
            </a:r>
            <a:endParaRPr lang="en-US" altLang="zh-CN" sz="2000" b="1" dirty="0">
              <a:ln w="12700">
                <a:noFill/>
              </a:ln>
              <a:solidFill>
                <a:schemeClr val="accent3"/>
              </a:solidFill>
            </a:endParaRPr>
          </a:p>
          <a:p>
            <a:r>
              <a:rPr lang="zh-CN" altLang="en-US" sz="2000" b="1" dirty="0">
                <a:ln w="12700">
                  <a:noFill/>
                </a:ln>
                <a:solidFill>
                  <a:schemeClr val="accent3"/>
                </a:solidFill>
              </a:rPr>
              <a:t>对期望频数</a:t>
            </a:r>
            <a:r>
              <a:rPr lang="en-US" altLang="zh-CN" sz="2000" b="1" dirty="0">
                <a:ln w="12700">
                  <a:noFill/>
                </a:ln>
                <a:solidFill>
                  <a:schemeClr val="accent3"/>
                </a:solidFill>
              </a:rPr>
              <a:t>(T&lt;5)</a:t>
            </a:r>
            <a:r>
              <a:rPr lang="zh-CN" altLang="en-US" sz="2000" b="1" dirty="0">
                <a:ln w="12700">
                  <a:noFill/>
                </a:ln>
                <a:solidFill>
                  <a:schemeClr val="accent3"/>
                </a:solidFill>
              </a:rPr>
              <a:t>者采用</a:t>
            </a:r>
            <a:r>
              <a:rPr lang="en-US" altLang="zh-CN" sz="2000" b="1" dirty="0">
                <a:ln w="12700">
                  <a:noFill/>
                </a:ln>
                <a:solidFill>
                  <a:schemeClr val="accent3"/>
                </a:solidFill>
              </a:rPr>
              <a:t>Fisher</a:t>
            </a:r>
            <a:r>
              <a:rPr lang="zh-CN" altLang="en-US" sz="2000" b="1" dirty="0">
                <a:ln w="12700">
                  <a:noFill/>
                </a:ln>
                <a:solidFill>
                  <a:schemeClr val="accent3"/>
                </a:solidFill>
              </a:rPr>
              <a:t>精确检验</a:t>
            </a:r>
          </a:p>
        </p:txBody>
      </p:sp>
    </p:spTree>
    <p:extLst>
      <p:ext uri="{BB962C8B-B14F-4D97-AF65-F5344CB8AC3E}">
        <p14:creationId xmlns:p14="http://schemas.microsoft.com/office/powerpoint/2010/main" val="320684537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grpId="0" nodeType="afterEffect">
                                  <p:childTnLst>
                                    <p:set>
                                      <p:cBhvr>
                                        <p:cTn id="7" dur="1" fill="hold">
                                          <p:stCondLst>
                                            <p:cond delay="0"/>
                                          </p:stCondLst>
                                        </p:cTn>
                                        <p:tgtEl>
                                          <p:spTgt spid="33"/>
                                        </p:tgtEl>
                                        <p:attrNameLst>
                                          <p:attrName>style.visibility</p:attrName>
                                        </p:attrNameLst>
                                      </p:cBhvr>
                                      <p:to>
                                        <p:strVal val="visible"/>
                                      </p:to>
                                    </p:set>
                                    <p:animEffect transition="in" filter="fade">
                                      <p:cBhvr>
                                        <p:cTn id="8" dur="500"/>
                                        <p:tgtEl>
                                          <p:spTgt spid="33"/>
                                        </p:tgtEl>
                                      </p:cBhvr>
                                    </p:animEffect>
                                  </p:childTnLst>
                                </p:cTn>
                              </p:par>
                              <p:par>
                                <p:cTn id="9" presetID="2" presetClass="entr" presetSubtype="3"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1+#ppt_w/2"/>
                                          </p:val>
                                        </p:tav>
                                        <p:tav tm="100000">
                                          <p:val>
                                            <p:strVal val="#ppt_x"/>
                                          </p:val>
                                        </p:tav>
                                      </p:tavLst>
                                    </p:anim>
                                    <p:anim calcmode="lin" valueType="num">
                                      <p:cBhvr additive="base">
                                        <p:cTn id="16" dur="500" fill="hold"/>
                                        <p:tgtEl>
                                          <p:spTgt spid="34"/>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par>
                                <p:cTn id="21" presetID="2" presetClass="entr" presetSubtype="3"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0-#ppt_h/2"/>
                                          </p:val>
                                        </p:tav>
                                        <p:tav tm="100000">
                                          <p:val>
                                            <p:strVal val="#ppt_y"/>
                                          </p:val>
                                        </p:tav>
                                      </p:tavLst>
                                    </p:anim>
                                  </p:childTnLst>
                                </p:cTn>
                              </p:par>
                              <p:par>
                                <p:cTn id="25" presetID="2" presetClass="entr" presetSubtype="3"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1+#ppt_w/2"/>
                                          </p:val>
                                        </p:tav>
                                        <p:tav tm="100000">
                                          <p:val>
                                            <p:strVal val="#ppt_x"/>
                                          </p:val>
                                        </p:tav>
                                      </p:tavLst>
                                    </p:anim>
                                    <p:anim calcmode="lin" valueType="num">
                                      <p:cBhvr additive="base">
                                        <p:cTn id="28" dur="500" fill="hold"/>
                                        <p:tgtEl>
                                          <p:spTgt spid="32"/>
                                        </p:tgtEl>
                                        <p:attrNameLst>
                                          <p:attrName>ppt_y</p:attrName>
                                        </p:attrNameLst>
                                      </p:cBhvr>
                                      <p:tavLst>
                                        <p:tav tm="0">
                                          <p:val>
                                            <p:strVal val="0-#ppt_h/2"/>
                                          </p:val>
                                        </p:tav>
                                        <p:tav tm="100000">
                                          <p:val>
                                            <p:strVal val="#ppt_y"/>
                                          </p:val>
                                        </p:tav>
                                      </p:tavLst>
                                    </p:anim>
                                  </p:childTnLst>
                                </p:cTn>
                              </p:par>
                              <p:par>
                                <p:cTn id="29" presetID="2" presetClass="entr" presetSubtype="3"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1+#ppt_w/2"/>
                                          </p:val>
                                        </p:tav>
                                        <p:tav tm="100000">
                                          <p:val>
                                            <p:strVal val="#ppt_x"/>
                                          </p:val>
                                        </p:tav>
                                      </p:tavLst>
                                    </p:anim>
                                    <p:anim calcmode="lin" valueType="num">
                                      <p:cBhvr additive="base">
                                        <p:cTn id="32" dur="500" fill="hold"/>
                                        <p:tgtEl>
                                          <p:spTgt spid="17"/>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10" presetClass="entr" presetSubtype="0" fill="hold" grpId="0" nodeType="afterEffect">
                                  <p:childTnLst>
                                    <p:set>
                                      <p:cBhvr>
                                        <p:cTn id="35" dur="1" fill="hold">
                                          <p:stCondLst>
                                            <p:cond delay="0"/>
                                          </p:stCondLst>
                                        </p:cTn>
                                        <p:tgtEl>
                                          <p:spTgt spid="53"/>
                                        </p:tgtEl>
                                        <p:attrNameLst>
                                          <p:attrName>style.visibility</p:attrName>
                                        </p:attrNameLst>
                                      </p:cBhvr>
                                      <p:to>
                                        <p:strVal val="visible"/>
                                      </p:to>
                                    </p:set>
                                    <p:animEffect transition="in" filter="fade">
                                      <p:cBhvr>
                                        <p:cTn id="36" dur="500"/>
                                        <p:tgtEl>
                                          <p:spTgt spid="53"/>
                                        </p:tgtEl>
                                      </p:cBhvr>
                                    </p:animEffect>
                                  </p:childTnLst>
                                </p:cTn>
                              </p:par>
                              <p:par>
                                <p:cTn id="37" presetID="10" presetClass="entr" presetSubtype="0" fill="hold" grpId="0" nodeType="withEffec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par>
                                <p:cTn id="43" presetID="10" presetClass="entr" presetSubtype="0" fill="hold" grpId="0" nodeType="withEffect">
                                  <p:childTnLst>
                                    <p:set>
                                      <p:cBhvr>
                                        <p:cTn id="44" dur="1" fill="hold">
                                          <p:stCondLst>
                                            <p:cond delay="0"/>
                                          </p:stCondLst>
                                        </p:cTn>
                                        <p:tgtEl>
                                          <p:spTgt spid="35"/>
                                        </p:tgtEl>
                                        <p:attrNameLst>
                                          <p:attrName>style.visibility</p:attrName>
                                        </p:attrNameLst>
                                      </p:cBhvr>
                                      <p:to>
                                        <p:strVal val="visible"/>
                                      </p:to>
                                    </p:set>
                                    <p:animEffect transition="in" filter="fade">
                                      <p:cBhvr>
                                        <p:cTn id="45" dur="500"/>
                                        <p:tgtEl>
                                          <p:spTgt spid="35"/>
                                        </p:tgtEl>
                                      </p:cBhvr>
                                    </p:animEffect>
                                  </p:childTnLst>
                                </p:cTn>
                              </p:par>
                            </p:childTnLst>
                          </p:cTn>
                        </p:par>
                        <p:par>
                          <p:cTn id="46" fill="hold">
                            <p:stCondLst>
                              <p:cond delay="1000"/>
                            </p:stCondLst>
                            <p:childTnLst>
                              <p:par>
                                <p:cTn id="47" presetID="53" presetClass="entr" presetSubtype="0" fill="hold" grpId="0" nodeType="afterEffect">
                                  <p:childTnLst>
                                    <p:set>
                                      <p:cBhvr>
                                        <p:cTn id="48" dur="1" fill="hold">
                                          <p:stCondLst>
                                            <p:cond delay="0"/>
                                          </p:stCondLst>
                                        </p:cTn>
                                        <p:tgtEl>
                                          <p:spTgt spid="68"/>
                                        </p:tgtEl>
                                        <p:attrNameLst>
                                          <p:attrName>style.visibility</p:attrName>
                                        </p:attrNameLst>
                                      </p:cBhvr>
                                      <p:to>
                                        <p:strVal val="visible"/>
                                      </p:to>
                                    </p:set>
                                    <p:anim calcmode="lin" valueType="num">
                                      <p:cBhvr>
                                        <p:cTn id="49" dur="500" fill="hold"/>
                                        <p:tgtEl>
                                          <p:spTgt spid="68"/>
                                        </p:tgtEl>
                                        <p:attrNameLst>
                                          <p:attrName>ppt_w</p:attrName>
                                        </p:attrNameLst>
                                      </p:cBhvr>
                                      <p:tavLst>
                                        <p:tav tm="0">
                                          <p:val>
                                            <p:fltVal val="0"/>
                                          </p:val>
                                        </p:tav>
                                        <p:tav tm="100000">
                                          <p:val>
                                            <p:strVal val="#ppt_w"/>
                                          </p:val>
                                        </p:tav>
                                      </p:tavLst>
                                    </p:anim>
                                    <p:anim calcmode="lin" valueType="num">
                                      <p:cBhvr>
                                        <p:cTn id="50" dur="500" fill="hold"/>
                                        <p:tgtEl>
                                          <p:spTgt spid="68"/>
                                        </p:tgtEl>
                                        <p:attrNameLst>
                                          <p:attrName>ppt_h</p:attrName>
                                        </p:attrNameLst>
                                      </p:cBhvr>
                                      <p:tavLst>
                                        <p:tav tm="0">
                                          <p:val>
                                            <p:fltVal val="0"/>
                                          </p:val>
                                        </p:tav>
                                        <p:tav tm="100000">
                                          <p:val>
                                            <p:strVal val="#ppt_h"/>
                                          </p:val>
                                        </p:tav>
                                      </p:tavLst>
                                    </p:anim>
                                    <p:animEffect transition="in" filter="fade">
                                      <p:cBhvr>
                                        <p:cTn id="5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5" grpId="0"/>
      <p:bldP spid="49" grpId="0"/>
      <p:bldP spid="52" grpId="0"/>
      <p:bldP spid="53" grpId="0"/>
      <p:bldP spid="33" grpId="0"/>
      <p:bldP spid="3" grpId="0" animBg="1"/>
      <p:bldP spid="6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D75101-1B6A-409B-BA6D-82E4C4C8EE8F}"/>
              </a:ext>
            </a:extLst>
          </p:cNvPr>
          <p:cNvSpPr>
            <a:spLocks noGrp="1"/>
          </p:cNvSpPr>
          <p:nvPr>
            <p:ph type="body" sz="quarter" idx="10"/>
          </p:nvPr>
        </p:nvSpPr>
        <p:spPr>
          <a:xfrm>
            <a:off x="600074" y="196681"/>
            <a:ext cx="7549627" cy="904150"/>
          </a:xfrm>
        </p:spPr>
        <p:txBody>
          <a:bodyPr>
            <a:normAutofit/>
          </a:bodyPr>
          <a:lstStyle/>
          <a:p>
            <a:r>
              <a:rPr lang="zh-CN" altLang="en-US" sz="3200" spc="100" dirty="0">
                <a:latin typeface="明兰" panose="02010600030101010101" pitchFamily="2" charset="-122"/>
                <a:ea typeface="明兰" panose="02010600030101010101" pitchFamily="2" charset="-122"/>
              </a:rPr>
              <a:t>安全性分析</a:t>
            </a:r>
            <a:r>
              <a:rPr lang="en-US" altLang="zh-CN" sz="3200" spc="100" dirty="0">
                <a:latin typeface="明兰" panose="02010600030101010101" pitchFamily="2" charset="-122"/>
                <a:ea typeface="明兰" panose="02010600030101010101" pitchFamily="2" charset="-122"/>
              </a:rPr>
              <a:t>——</a:t>
            </a:r>
            <a:r>
              <a:rPr lang="zh-CN" altLang="en-US" sz="3200" spc="100" dirty="0">
                <a:latin typeface="明兰" panose="02010600030101010101" pitchFamily="2" charset="-122"/>
                <a:ea typeface="明兰" panose="02010600030101010101" pitchFamily="2" charset="-122"/>
              </a:rPr>
              <a:t>体征数据</a:t>
            </a:r>
            <a:endParaRPr lang="zh-CN" altLang="en-US" dirty="0"/>
          </a:p>
        </p:txBody>
      </p:sp>
      <p:sp>
        <p:nvSpPr>
          <p:cNvPr id="13" name="Rectangle: Rounded Corners 43">
            <a:extLst>
              <a:ext uri="{FF2B5EF4-FFF2-40B4-BE49-F238E27FC236}">
                <a16:creationId xmlns:a16="http://schemas.microsoft.com/office/drawing/2014/main" id="{C0754B37-FD6A-4F22-B872-27F7A4035A3F}"/>
              </a:ext>
            </a:extLst>
          </p:cNvPr>
          <p:cNvSpPr/>
          <p:nvPr/>
        </p:nvSpPr>
        <p:spPr>
          <a:xfrm>
            <a:off x="600074" y="5168968"/>
            <a:ext cx="6744718" cy="796826"/>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结果显示该药物不会导致体征数据异常（</a:t>
            </a:r>
            <a:r>
              <a:rPr lang="en-US" altLang="zh-CN" sz="2000" b="1" dirty="0">
                <a:solidFill>
                  <a:schemeClr val="bg1"/>
                </a:solidFill>
                <a:latin typeface="微软雅黑" panose="020B0503020204020204" pitchFamily="34" charset="-122"/>
                <a:ea typeface="微软雅黑" panose="020B0503020204020204" pitchFamily="34" charset="-122"/>
              </a:rPr>
              <a:t>P&gt;0.05</a:t>
            </a:r>
            <a:r>
              <a:rPr lang="zh-CN" altLang="en-US" sz="2000" b="1" dirty="0">
                <a:solidFill>
                  <a:schemeClr val="bg1"/>
                </a:solidFill>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A4E6A286-6766-4CD8-BAA1-7F704CC75A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4" y="1056804"/>
            <a:ext cx="7325747" cy="1457528"/>
          </a:xfrm>
          <a:prstGeom prst="rect">
            <a:avLst/>
          </a:prstGeom>
        </p:spPr>
      </p:pic>
      <p:pic>
        <p:nvPicPr>
          <p:cNvPr id="6" name="图片 5">
            <a:extLst>
              <a:ext uri="{FF2B5EF4-FFF2-40B4-BE49-F238E27FC236}">
                <a16:creationId xmlns:a16="http://schemas.microsoft.com/office/drawing/2014/main" id="{BFB09853-152F-4091-9DF2-93F6E7EEC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79" y="2603843"/>
            <a:ext cx="10221751" cy="2124371"/>
          </a:xfrm>
          <a:prstGeom prst="rect">
            <a:avLst/>
          </a:prstGeom>
        </p:spPr>
      </p:pic>
      <p:sp>
        <p:nvSpPr>
          <p:cNvPr id="8" name="椭圆 7">
            <a:extLst>
              <a:ext uri="{FF2B5EF4-FFF2-40B4-BE49-F238E27FC236}">
                <a16:creationId xmlns:a16="http://schemas.microsoft.com/office/drawing/2014/main" id="{CAB0B11F-D35C-4CAB-90EE-2E8F7EA46622}"/>
              </a:ext>
            </a:extLst>
          </p:cNvPr>
          <p:cNvSpPr/>
          <p:nvPr/>
        </p:nvSpPr>
        <p:spPr>
          <a:xfrm>
            <a:off x="7031113" y="2814222"/>
            <a:ext cx="1708309" cy="2054856"/>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940021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0" fill="hold" grpId="0" nodeType="afterEffec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D75101-1B6A-409B-BA6D-82E4C4C8EE8F}"/>
              </a:ext>
            </a:extLst>
          </p:cNvPr>
          <p:cNvSpPr>
            <a:spLocks noGrp="1"/>
          </p:cNvSpPr>
          <p:nvPr>
            <p:ph type="body" sz="quarter" idx="10"/>
          </p:nvPr>
        </p:nvSpPr>
        <p:spPr>
          <a:xfrm>
            <a:off x="600074" y="196681"/>
            <a:ext cx="7549627" cy="904150"/>
          </a:xfrm>
        </p:spPr>
        <p:txBody>
          <a:bodyPr>
            <a:normAutofit/>
          </a:bodyPr>
          <a:lstStyle/>
          <a:p>
            <a:r>
              <a:rPr lang="zh-CN" altLang="en-US" sz="3200" spc="100" dirty="0">
                <a:latin typeface="明兰" panose="02010600030101010101" pitchFamily="2" charset="-122"/>
                <a:ea typeface="明兰" panose="02010600030101010101" pitchFamily="2" charset="-122"/>
              </a:rPr>
              <a:t>安全性分析</a:t>
            </a:r>
            <a:r>
              <a:rPr lang="en-US" altLang="zh-CN" sz="3200" spc="100" dirty="0">
                <a:latin typeface="明兰" panose="02010600030101010101" pitchFamily="2" charset="-122"/>
                <a:ea typeface="明兰" panose="02010600030101010101" pitchFamily="2" charset="-122"/>
              </a:rPr>
              <a:t>——</a:t>
            </a:r>
            <a:r>
              <a:rPr lang="zh-CN" altLang="en-US" sz="3200" spc="100" dirty="0">
                <a:latin typeface="明兰" panose="02010600030101010101" pitchFamily="2" charset="-122"/>
                <a:ea typeface="明兰" panose="02010600030101010101" pitchFamily="2" charset="-122"/>
              </a:rPr>
              <a:t>不良事件</a:t>
            </a:r>
            <a:endParaRPr lang="zh-CN" altLang="en-US" dirty="0"/>
          </a:p>
        </p:txBody>
      </p:sp>
      <p:pic>
        <p:nvPicPr>
          <p:cNvPr id="16" name="图片 15">
            <a:extLst>
              <a:ext uri="{FF2B5EF4-FFF2-40B4-BE49-F238E27FC236}">
                <a16:creationId xmlns:a16="http://schemas.microsoft.com/office/drawing/2014/main" id="{78CE3D04-00BF-402C-B404-6350B9BC7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84190"/>
            <a:ext cx="8463379" cy="1943371"/>
          </a:xfrm>
          <a:prstGeom prst="rect">
            <a:avLst/>
          </a:prstGeom>
        </p:spPr>
      </p:pic>
      <p:pic>
        <p:nvPicPr>
          <p:cNvPr id="18" name="图片 17">
            <a:extLst>
              <a:ext uri="{FF2B5EF4-FFF2-40B4-BE49-F238E27FC236}">
                <a16:creationId xmlns:a16="http://schemas.microsoft.com/office/drawing/2014/main" id="{5EC1085A-0294-4A65-8EFB-B1CA7D339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41" y="3715070"/>
            <a:ext cx="6001588" cy="1838582"/>
          </a:xfrm>
          <a:prstGeom prst="rect">
            <a:avLst/>
          </a:prstGeom>
        </p:spPr>
      </p:pic>
      <p:sp>
        <p:nvSpPr>
          <p:cNvPr id="13" name="Rectangle: Rounded Corners 43">
            <a:extLst>
              <a:ext uri="{FF2B5EF4-FFF2-40B4-BE49-F238E27FC236}">
                <a16:creationId xmlns:a16="http://schemas.microsoft.com/office/drawing/2014/main" id="{C0754B37-FD6A-4F22-B872-27F7A4035A3F}"/>
              </a:ext>
            </a:extLst>
          </p:cNvPr>
          <p:cNvSpPr/>
          <p:nvPr/>
        </p:nvSpPr>
        <p:spPr>
          <a:xfrm>
            <a:off x="8365724" y="1560287"/>
            <a:ext cx="3728621" cy="954315"/>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根据原数据中的因果关系判断：</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该药物与严重不良事件无关</a:t>
            </a:r>
          </a:p>
        </p:txBody>
      </p:sp>
      <p:sp>
        <p:nvSpPr>
          <p:cNvPr id="19" name="Rectangle: Rounded Corners 43">
            <a:extLst>
              <a:ext uri="{FF2B5EF4-FFF2-40B4-BE49-F238E27FC236}">
                <a16:creationId xmlns:a16="http://schemas.microsoft.com/office/drawing/2014/main" id="{690D0BF2-7192-4B79-B336-464B1DA4FFE9}"/>
              </a:ext>
            </a:extLst>
          </p:cNvPr>
          <p:cNvSpPr/>
          <p:nvPr/>
        </p:nvSpPr>
        <p:spPr>
          <a:xfrm>
            <a:off x="6368251" y="3515709"/>
            <a:ext cx="5726094" cy="2237304"/>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仅受试者</a:t>
            </a:r>
            <a:r>
              <a:rPr lang="en-US" altLang="zh-CN" sz="2000" b="1" dirty="0">
                <a:solidFill>
                  <a:schemeClr val="bg1"/>
                </a:solidFill>
                <a:latin typeface="微软雅黑" panose="020B0503020204020204" pitchFamily="34" charset="-122"/>
                <a:ea typeface="微软雅黑" panose="020B0503020204020204" pitchFamily="34" charset="-122"/>
              </a:rPr>
              <a:t>CLT666-0540604</a:t>
            </a:r>
            <a:r>
              <a:rPr lang="zh-CN" altLang="en-US" sz="2000" b="1" dirty="0">
                <a:solidFill>
                  <a:schemeClr val="bg1"/>
                </a:solidFill>
                <a:latin typeface="微软雅黑" panose="020B0503020204020204" pitchFamily="34" charset="-122"/>
                <a:ea typeface="微软雅黑" panose="020B0503020204020204" pitchFamily="34" charset="-122"/>
              </a:rPr>
              <a:t>的低血糖事件可能与本药有关，但其因为依从性差在第</a:t>
            </a:r>
            <a:r>
              <a:rPr lang="en-US" altLang="zh-CN" sz="2000" b="1" dirty="0">
                <a:solidFill>
                  <a:schemeClr val="bg1"/>
                </a:solidFill>
                <a:latin typeface="微软雅黑" panose="020B0503020204020204" pitchFamily="34" charset="-122"/>
                <a:ea typeface="微软雅黑" panose="020B0503020204020204" pitchFamily="34" charset="-122"/>
              </a:rPr>
              <a:t>4</a:t>
            </a:r>
            <a:r>
              <a:rPr lang="zh-CN" altLang="en-US" sz="2000" b="1" dirty="0">
                <a:solidFill>
                  <a:schemeClr val="bg1"/>
                </a:solidFill>
                <a:latin typeface="微软雅黑" panose="020B0503020204020204" pitchFamily="34" charset="-122"/>
                <a:ea typeface="微软雅黑" panose="020B0503020204020204" pitchFamily="34" charset="-122"/>
              </a:rPr>
              <a:t>周就提前退出失访，无法进行进一步评估；</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因此认为该药安全性总体良好，疑似有极低概率导致低血糖事件；</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257F5334-A34D-4E8E-AE5E-EB21BF38C953}"/>
              </a:ext>
            </a:extLst>
          </p:cNvPr>
          <p:cNvSpPr/>
          <p:nvPr/>
        </p:nvSpPr>
        <p:spPr>
          <a:xfrm>
            <a:off x="7248617" y="1268476"/>
            <a:ext cx="1108235" cy="1715466"/>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F85F081-670B-427E-B841-A6CD85E3BF57}"/>
              </a:ext>
            </a:extLst>
          </p:cNvPr>
          <p:cNvSpPr/>
          <p:nvPr/>
        </p:nvSpPr>
        <p:spPr>
          <a:xfrm>
            <a:off x="4714042" y="3870663"/>
            <a:ext cx="1109710" cy="1749587"/>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46249711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53" presetClass="entr" presetSubtype="0" fill="hold" grpId="0" nodeType="afterEffec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1"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D75101-1B6A-409B-BA6D-82E4C4C8EE8F}"/>
              </a:ext>
            </a:extLst>
          </p:cNvPr>
          <p:cNvSpPr>
            <a:spLocks noGrp="1"/>
          </p:cNvSpPr>
          <p:nvPr>
            <p:ph type="body" sz="quarter" idx="10"/>
          </p:nvPr>
        </p:nvSpPr>
        <p:spPr>
          <a:xfrm>
            <a:off x="600074" y="196681"/>
            <a:ext cx="7549627" cy="904150"/>
          </a:xfrm>
        </p:spPr>
        <p:txBody>
          <a:bodyPr>
            <a:normAutofit/>
          </a:bodyPr>
          <a:lstStyle/>
          <a:p>
            <a:r>
              <a:rPr lang="zh-CN" altLang="en-US" sz="3200" spc="100" dirty="0">
                <a:latin typeface="明兰" panose="02010600030101010101" pitchFamily="2" charset="-122"/>
                <a:ea typeface="明兰" panose="02010600030101010101" pitchFamily="2" charset="-122"/>
              </a:rPr>
              <a:t>安全性分析</a:t>
            </a:r>
            <a:r>
              <a:rPr lang="en-US" altLang="zh-CN" sz="3200" spc="100" dirty="0">
                <a:latin typeface="明兰" panose="02010600030101010101" pitchFamily="2" charset="-122"/>
                <a:ea typeface="明兰" panose="02010600030101010101" pitchFamily="2" charset="-122"/>
              </a:rPr>
              <a:t>——</a:t>
            </a:r>
            <a:r>
              <a:rPr lang="zh-CN" altLang="en-US" sz="3200" spc="100" dirty="0">
                <a:latin typeface="明兰" panose="02010600030101010101" pitchFamily="2" charset="-122"/>
                <a:ea typeface="明兰" panose="02010600030101010101" pitchFamily="2" charset="-122"/>
              </a:rPr>
              <a:t>不良事件</a:t>
            </a:r>
            <a:endParaRPr lang="zh-CN" altLang="en-US" dirty="0"/>
          </a:p>
        </p:txBody>
      </p:sp>
      <p:sp>
        <p:nvSpPr>
          <p:cNvPr id="19" name="Rectangle: Rounded Corners 43">
            <a:extLst>
              <a:ext uri="{FF2B5EF4-FFF2-40B4-BE49-F238E27FC236}">
                <a16:creationId xmlns:a16="http://schemas.microsoft.com/office/drawing/2014/main" id="{690D0BF2-7192-4B79-B336-464B1DA4FFE9}"/>
              </a:ext>
            </a:extLst>
          </p:cNvPr>
          <p:cNvSpPr/>
          <p:nvPr/>
        </p:nvSpPr>
        <p:spPr>
          <a:xfrm>
            <a:off x="7815308" y="4080975"/>
            <a:ext cx="4277322" cy="1871232"/>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对于两例因不良事件退出的受试者，根据数据集中的因果关系判断：</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一例与药物肯定无关；</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一例与药物可能无关；</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安全性总体良好</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E175AAF-E6F9-4820-BDB3-9BCC8937E1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56" y="905793"/>
            <a:ext cx="7722493" cy="2609916"/>
          </a:xfrm>
          <a:prstGeom prst="rect">
            <a:avLst/>
          </a:prstGeom>
        </p:spPr>
      </p:pic>
      <p:pic>
        <p:nvPicPr>
          <p:cNvPr id="4" name="图片 3">
            <a:extLst>
              <a:ext uri="{FF2B5EF4-FFF2-40B4-BE49-F238E27FC236}">
                <a16:creationId xmlns:a16="http://schemas.microsoft.com/office/drawing/2014/main" id="{1884CC90-8E09-4315-B735-D13005EF9A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1333" y="4328099"/>
            <a:ext cx="4277322" cy="1505160"/>
          </a:xfrm>
          <a:prstGeom prst="rect">
            <a:avLst/>
          </a:prstGeom>
        </p:spPr>
      </p:pic>
      <p:sp>
        <p:nvSpPr>
          <p:cNvPr id="13" name="Rectangle: Rounded Corners 43">
            <a:extLst>
              <a:ext uri="{FF2B5EF4-FFF2-40B4-BE49-F238E27FC236}">
                <a16:creationId xmlns:a16="http://schemas.microsoft.com/office/drawing/2014/main" id="{C0754B37-FD6A-4F22-B872-27F7A4035A3F}"/>
              </a:ext>
            </a:extLst>
          </p:cNvPr>
          <p:cNvSpPr/>
          <p:nvPr/>
        </p:nvSpPr>
        <p:spPr>
          <a:xfrm>
            <a:off x="7584489" y="1666097"/>
            <a:ext cx="4509856" cy="1395977"/>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结果显示：</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其他不良事件的发生情况与药物组和安慰剂组无显著关系，安全性良好</a:t>
            </a:r>
          </a:p>
        </p:txBody>
      </p:sp>
      <p:sp>
        <p:nvSpPr>
          <p:cNvPr id="5" name="椭圆 4">
            <a:extLst>
              <a:ext uri="{FF2B5EF4-FFF2-40B4-BE49-F238E27FC236}">
                <a16:creationId xmlns:a16="http://schemas.microsoft.com/office/drawing/2014/main" id="{8C23019A-4050-4A42-82C6-6137B0DF7E03}"/>
              </a:ext>
            </a:extLst>
          </p:cNvPr>
          <p:cNvSpPr/>
          <p:nvPr/>
        </p:nvSpPr>
        <p:spPr>
          <a:xfrm>
            <a:off x="4523344" y="905793"/>
            <a:ext cx="3145311" cy="2713194"/>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2481664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53" presetClass="entr" presetSubtype="0" fill="hold" grpId="0" nodeType="afterEffec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3"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D75101-1B6A-409B-BA6D-82E4C4C8EE8F}"/>
              </a:ext>
            </a:extLst>
          </p:cNvPr>
          <p:cNvSpPr>
            <a:spLocks noGrp="1"/>
          </p:cNvSpPr>
          <p:nvPr>
            <p:ph type="body" sz="quarter" idx="10"/>
          </p:nvPr>
        </p:nvSpPr>
        <p:spPr>
          <a:xfrm>
            <a:off x="600074" y="196681"/>
            <a:ext cx="7549627" cy="904150"/>
          </a:xfrm>
        </p:spPr>
        <p:txBody>
          <a:bodyPr>
            <a:normAutofit/>
          </a:bodyPr>
          <a:lstStyle/>
          <a:p>
            <a:r>
              <a:rPr lang="zh-CN" altLang="en-US" sz="3200" spc="100" dirty="0">
                <a:latin typeface="明兰" panose="02010600030101010101" pitchFamily="2" charset="-122"/>
                <a:ea typeface="明兰" panose="02010600030101010101" pitchFamily="2" charset="-122"/>
              </a:rPr>
              <a:t>安全性分析</a:t>
            </a:r>
            <a:r>
              <a:rPr lang="en-US" altLang="zh-CN" sz="3200" spc="100" dirty="0">
                <a:latin typeface="明兰" panose="02010600030101010101" pitchFamily="2" charset="-122"/>
                <a:ea typeface="明兰" panose="02010600030101010101" pitchFamily="2" charset="-122"/>
              </a:rPr>
              <a:t>——</a:t>
            </a:r>
            <a:r>
              <a:rPr lang="zh-CN" altLang="en-US" sz="3200" spc="100" dirty="0">
                <a:latin typeface="明兰" panose="02010600030101010101" pitchFamily="2" charset="-122"/>
                <a:ea typeface="明兰" panose="02010600030101010101" pitchFamily="2" charset="-122"/>
              </a:rPr>
              <a:t>十二导联心电图</a:t>
            </a:r>
            <a:endParaRPr lang="zh-CN" altLang="en-US" dirty="0"/>
          </a:p>
        </p:txBody>
      </p:sp>
      <p:sp>
        <p:nvSpPr>
          <p:cNvPr id="19" name="Rectangle: Rounded Corners 43">
            <a:extLst>
              <a:ext uri="{FF2B5EF4-FFF2-40B4-BE49-F238E27FC236}">
                <a16:creationId xmlns:a16="http://schemas.microsoft.com/office/drawing/2014/main" id="{690D0BF2-7192-4B79-B336-464B1DA4FFE9}"/>
              </a:ext>
            </a:extLst>
          </p:cNvPr>
          <p:cNvSpPr/>
          <p:nvPr/>
        </p:nvSpPr>
        <p:spPr>
          <a:xfrm>
            <a:off x="674703" y="1393795"/>
            <a:ext cx="8256233" cy="2725444"/>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试验药</a:t>
            </a:r>
            <a:r>
              <a:rPr lang="en-US" altLang="zh-CN" sz="2000" b="1" dirty="0">
                <a:solidFill>
                  <a:schemeClr val="bg1"/>
                </a:solidFill>
                <a:latin typeface="微软雅黑" panose="020B0503020204020204" pitchFamily="34" charset="-122"/>
                <a:ea typeface="微软雅黑" panose="020B0503020204020204" pitchFamily="34" charset="-122"/>
              </a:rPr>
              <a:t>10mg</a:t>
            </a:r>
            <a:r>
              <a:rPr lang="zh-CN" altLang="en-US" sz="2000" b="1" dirty="0">
                <a:solidFill>
                  <a:schemeClr val="bg1"/>
                </a:solidFill>
                <a:latin typeface="微软雅黑" panose="020B0503020204020204" pitchFamily="34" charset="-122"/>
                <a:ea typeface="微软雅黑" panose="020B0503020204020204" pitchFamily="34" charset="-122"/>
              </a:rPr>
              <a:t>组有</a:t>
            </a:r>
            <a:r>
              <a:rPr lang="en-US" altLang="zh-CN" sz="2000" b="1" dirty="0">
                <a:solidFill>
                  <a:schemeClr val="bg1"/>
                </a:solidFill>
                <a:latin typeface="微软雅黑" panose="020B0503020204020204" pitchFamily="34" charset="-122"/>
                <a:ea typeface="微软雅黑" panose="020B0503020204020204" pitchFamily="34" charset="-122"/>
              </a:rPr>
              <a:t>4</a:t>
            </a:r>
            <a:r>
              <a:rPr lang="zh-CN" altLang="en-US" sz="2000" b="1" dirty="0">
                <a:solidFill>
                  <a:schemeClr val="bg1"/>
                </a:solidFill>
                <a:latin typeface="微软雅黑" panose="020B0503020204020204" pitchFamily="34" charset="-122"/>
                <a:ea typeface="微软雅黑" panose="020B0503020204020204" pitchFamily="34" charset="-122"/>
              </a:rPr>
              <a:t>例异常；</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试验药</a:t>
            </a:r>
            <a:r>
              <a:rPr lang="en-US" altLang="zh-CN" sz="2000" b="1" dirty="0">
                <a:solidFill>
                  <a:schemeClr val="bg1"/>
                </a:solidFill>
                <a:latin typeface="微软雅黑" panose="020B0503020204020204" pitchFamily="34" charset="-122"/>
                <a:ea typeface="微软雅黑" panose="020B0503020204020204" pitchFamily="34" charset="-122"/>
              </a:rPr>
              <a:t>20mg</a:t>
            </a:r>
            <a:r>
              <a:rPr lang="zh-CN" altLang="en-US" sz="2000" b="1" dirty="0">
                <a:solidFill>
                  <a:schemeClr val="bg1"/>
                </a:solidFill>
                <a:latin typeface="微软雅黑" panose="020B0503020204020204" pitchFamily="34" charset="-122"/>
                <a:ea typeface="微软雅黑" panose="020B0503020204020204" pitchFamily="34" charset="-122"/>
              </a:rPr>
              <a:t>组有</a:t>
            </a:r>
            <a:r>
              <a:rPr lang="en-US" altLang="zh-CN" sz="2000" b="1" dirty="0">
                <a:solidFill>
                  <a:schemeClr val="bg1"/>
                </a:solidFill>
                <a:latin typeface="微软雅黑" panose="020B0503020204020204" pitchFamily="34" charset="-122"/>
                <a:ea typeface="微软雅黑" panose="020B0503020204020204" pitchFamily="34" charset="-122"/>
              </a:rPr>
              <a:t>3</a:t>
            </a:r>
            <a:r>
              <a:rPr lang="zh-CN" altLang="en-US" sz="2000" b="1" dirty="0">
                <a:solidFill>
                  <a:schemeClr val="bg1"/>
                </a:solidFill>
                <a:latin typeface="微软雅黑" panose="020B0503020204020204" pitchFamily="34" charset="-122"/>
                <a:ea typeface="微软雅黑" panose="020B0503020204020204" pitchFamily="34" charset="-122"/>
              </a:rPr>
              <a:t>例异常；</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安慰剂组没有异常；</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Fisher</a:t>
            </a:r>
            <a:r>
              <a:rPr lang="zh-CN" altLang="en-US" sz="2000" b="1" dirty="0">
                <a:solidFill>
                  <a:schemeClr val="bg1"/>
                </a:solidFill>
                <a:latin typeface="微软雅黑" panose="020B0503020204020204" pitchFamily="34" charset="-122"/>
                <a:ea typeface="微软雅黑" panose="020B0503020204020204" pitchFamily="34" charset="-122"/>
              </a:rPr>
              <a:t>精确检验的结果为</a:t>
            </a:r>
            <a:r>
              <a:rPr lang="en-US" altLang="zh-CN" sz="2000" b="1" dirty="0">
                <a:solidFill>
                  <a:schemeClr val="bg1"/>
                </a:solidFill>
                <a:latin typeface="微软雅黑" panose="020B0503020204020204" pitchFamily="34" charset="-122"/>
                <a:ea typeface="微软雅黑" panose="020B0503020204020204" pitchFamily="34" charset="-122"/>
              </a:rPr>
              <a:t>P=0.1818</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P&gt;0.05</a:t>
            </a:r>
            <a:r>
              <a:rPr lang="zh-CN" altLang="en-US" sz="2000" b="1" dirty="0">
                <a:solidFill>
                  <a:schemeClr val="bg1"/>
                </a:solidFill>
                <a:latin typeface="微软雅黑" panose="020B0503020204020204" pitchFamily="34" charset="-122"/>
                <a:ea typeface="微软雅黑" panose="020B0503020204020204" pitchFamily="34" charset="-122"/>
              </a:rPr>
              <a:t>）</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根据检验结果，说明心电图异常与分组无显著关系，总体安全性良好</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不过由于样本量少，确证性结果需要进一步的大样本检验；</a:t>
            </a:r>
          </a:p>
        </p:txBody>
      </p:sp>
    </p:spTree>
    <p:extLst>
      <p:ext uri="{BB962C8B-B14F-4D97-AF65-F5344CB8AC3E}">
        <p14:creationId xmlns:p14="http://schemas.microsoft.com/office/powerpoint/2010/main" val="174317736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D75101-1B6A-409B-BA6D-82E4C4C8EE8F}"/>
              </a:ext>
            </a:extLst>
          </p:cNvPr>
          <p:cNvSpPr>
            <a:spLocks noGrp="1"/>
          </p:cNvSpPr>
          <p:nvPr>
            <p:ph type="body" sz="quarter" idx="10"/>
          </p:nvPr>
        </p:nvSpPr>
        <p:spPr>
          <a:xfrm>
            <a:off x="600074" y="196681"/>
            <a:ext cx="7549627" cy="904150"/>
          </a:xfrm>
        </p:spPr>
        <p:txBody>
          <a:bodyPr>
            <a:normAutofit/>
          </a:bodyPr>
          <a:lstStyle/>
          <a:p>
            <a:r>
              <a:rPr lang="zh-CN" altLang="en-US" sz="3200" spc="100" dirty="0">
                <a:latin typeface="明兰" panose="02010600030101010101" pitchFamily="2" charset="-122"/>
                <a:ea typeface="明兰" panose="02010600030101010101" pitchFamily="2" charset="-122"/>
              </a:rPr>
              <a:t>安全性分析</a:t>
            </a:r>
            <a:r>
              <a:rPr lang="en-US" altLang="zh-CN" sz="3200" spc="100" dirty="0">
                <a:latin typeface="明兰" panose="02010600030101010101" pitchFamily="2" charset="-122"/>
                <a:ea typeface="明兰" panose="02010600030101010101" pitchFamily="2" charset="-122"/>
              </a:rPr>
              <a:t>——</a:t>
            </a:r>
            <a:r>
              <a:rPr lang="zh-CN" altLang="en-US" sz="3200" spc="100" dirty="0">
                <a:latin typeface="明兰" panose="02010600030101010101" pitchFamily="2" charset="-122"/>
                <a:ea typeface="明兰" panose="02010600030101010101" pitchFamily="2" charset="-122"/>
              </a:rPr>
              <a:t>生化指标</a:t>
            </a:r>
            <a:endParaRPr lang="zh-CN" altLang="en-US" dirty="0"/>
          </a:p>
        </p:txBody>
      </p:sp>
      <p:sp>
        <p:nvSpPr>
          <p:cNvPr id="19" name="Rectangle: Rounded Corners 43">
            <a:extLst>
              <a:ext uri="{FF2B5EF4-FFF2-40B4-BE49-F238E27FC236}">
                <a16:creationId xmlns:a16="http://schemas.microsoft.com/office/drawing/2014/main" id="{690D0BF2-7192-4B79-B336-464B1DA4FFE9}"/>
              </a:ext>
            </a:extLst>
          </p:cNvPr>
          <p:cNvSpPr/>
          <p:nvPr/>
        </p:nvSpPr>
        <p:spPr>
          <a:xfrm>
            <a:off x="418525" y="3613212"/>
            <a:ext cx="4509855" cy="1225118"/>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而尿酮体指标疑似因为服用试验药而得到了改善，可进行后续进一步研究；</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3" name="Rectangle: Rounded Corners 43">
            <a:extLst>
              <a:ext uri="{FF2B5EF4-FFF2-40B4-BE49-F238E27FC236}">
                <a16:creationId xmlns:a16="http://schemas.microsoft.com/office/drawing/2014/main" id="{C0754B37-FD6A-4F22-B872-27F7A4035A3F}"/>
              </a:ext>
            </a:extLst>
          </p:cNvPr>
          <p:cNvSpPr/>
          <p:nvPr/>
        </p:nvSpPr>
        <p:spPr>
          <a:xfrm>
            <a:off x="418526" y="1426400"/>
            <a:ext cx="4509856" cy="1483790"/>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分析结果说明除尿酮体外生化指标异常与分组无显著关系（</a:t>
            </a:r>
            <a:r>
              <a:rPr lang="en-US" altLang="zh-CN" sz="2000" b="1" dirty="0">
                <a:solidFill>
                  <a:schemeClr val="bg1"/>
                </a:solidFill>
                <a:latin typeface="微软雅黑" panose="020B0503020204020204" pitchFamily="34" charset="-122"/>
                <a:ea typeface="微软雅黑" panose="020B0503020204020204" pitchFamily="34" charset="-122"/>
              </a:rPr>
              <a:t>P&gt;0.05</a:t>
            </a:r>
            <a:r>
              <a:rPr lang="zh-CN" altLang="en-US" sz="2000" b="1" dirty="0">
                <a:solidFill>
                  <a:schemeClr val="bg1"/>
                </a:solidFill>
                <a:latin typeface="微软雅黑" panose="020B0503020204020204" pitchFamily="34" charset="-122"/>
                <a:ea typeface="微软雅黑" panose="020B0503020204020204" pitchFamily="34" charset="-122"/>
              </a:rPr>
              <a:t>），表明试验药安全性良好</a:t>
            </a:r>
          </a:p>
        </p:txBody>
      </p:sp>
      <p:pic>
        <p:nvPicPr>
          <p:cNvPr id="7" name="图片 6">
            <a:extLst>
              <a:ext uri="{FF2B5EF4-FFF2-40B4-BE49-F238E27FC236}">
                <a16:creationId xmlns:a16="http://schemas.microsoft.com/office/drawing/2014/main" id="{0A64DB78-E6D2-4019-A964-A986A48E4B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9442" y="633973"/>
            <a:ext cx="6535710" cy="6215178"/>
          </a:xfrm>
          <a:prstGeom prst="rect">
            <a:avLst/>
          </a:prstGeom>
        </p:spPr>
      </p:pic>
      <p:sp>
        <p:nvSpPr>
          <p:cNvPr id="9" name="椭圆 8">
            <a:extLst>
              <a:ext uri="{FF2B5EF4-FFF2-40B4-BE49-F238E27FC236}">
                <a16:creationId xmlns:a16="http://schemas.microsoft.com/office/drawing/2014/main" id="{C8EF5D34-BDCA-4C99-8FA2-B3CDAF0D8F4C}"/>
              </a:ext>
            </a:extLst>
          </p:cNvPr>
          <p:cNvSpPr/>
          <p:nvPr/>
        </p:nvSpPr>
        <p:spPr>
          <a:xfrm>
            <a:off x="11059054" y="5877017"/>
            <a:ext cx="1056098" cy="338132"/>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0299809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53" presetClass="entr" presetSubtype="0" fill="hold" grpId="0" nodeType="afterEffec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53" presetClass="entr" presetSubtype="0" fill="hold" grpId="0" nodeType="afterEffect">
                                  <p:childTnLst>
                                    <p:set>
                                      <p:cBhvr>
                                        <p:cTn id="22" dur="1" fill="hold">
                                          <p:stCondLst>
                                            <p:cond delay="0"/>
                                          </p:stCondLst>
                                        </p:cTn>
                                        <p:tgtEl>
                                          <p:spTgt spid="19"/>
                                        </p:tgtEl>
                                        <p:attrNameLst>
                                          <p:attrName>style.visibility</p:attrName>
                                        </p:attrNameLst>
                                      </p:cBhvr>
                                      <p:to>
                                        <p:strVal val="visible"/>
                                      </p:to>
                                    </p:set>
                                    <p:anim calcmode="lin" valueType="num">
                                      <p:cBhvr>
                                        <p:cTn id="23" dur="500" fill="hold"/>
                                        <p:tgtEl>
                                          <p:spTgt spid="19"/>
                                        </p:tgtEl>
                                        <p:attrNameLst>
                                          <p:attrName>ppt_w</p:attrName>
                                        </p:attrNameLst>
                                      </p:cBhvr>
                                      <p:tavLst>
                                        <p:tav tm="0">
                                          <p:val>
                                            <p:fltVal val="0"/>
                                          </p:val>
                                        </p:tav>
                                        <p:tav tm="100000">
                                          <p:val>
                                            <p:strVal val="#ppt_w"/>
                                          </p:val>
                                        </p:tav>
                                      </p:tavLst>
                                    </p:anim>
                                    <p:anim calcmode="lin" valueType="num">
                                      <p:cBhvr>
                                        <p:cTn id="24" dur="500" fill="hold"/>
                                        <p:tgtEl>
                                          <p:spTgt spid="19"/>
                                        </p:tgtEl>
                                        <p:attrNameLst>
                                          <p:attrName>ppt_h</p:attrName>
                                        </p:attrNameLst>
                                      </p:cBhvr>
                                      <p:tavLst>
                                        <p:tav tm="0">
                                          <p:val>
                                            <p:fltVal val="0"/>
                                          </p:val>
                                        </p:tav>
                                        <p:tav tm="100000">
                                          <p:val>
                                            <p:strVal val="#ppt_h"/>
                                          </p:val>
                                        </p:tav>
                                      </p:tavLst>
                                    </p:anim>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3"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1433484" y="2240913"/>
            <a:ext cx="1486434" cy="2408451"/>
          </a:xfrm>
          <a:prstGeom prst="line">
            <a:avLst/>
          </a:prstGeom>
          <a:ln/>
        </p:spPr>
        <p:style>
          <a:lnRef idx="2">
            <a:schemeClr val="accent2"/>
          </a:lnRef>
          <a:fillRef idx="1">
            <a:schemeClr val="lt1"/>
          </a:fillRef>
          <a:effectRef idx="0">
            <a:schemeClr val="accent2"/>
          </a:effectRef>
          <a:fontRef idx="minor">
            <a:schemeClr val="dk1"/>
          </a:fontRef>
        </p:style>
      </p:cxnSp>
      <p:cxnSp>
        <p:nvCxnSpPr>
          <p:cNvPr id="7" name="直接连接符 6"/>
          <p:cNvCxnSpPr/>
          <p:nvPr/>
        </p:nvCxnSpPr>
        <p:spPr>
          <a:xfrm flipV="1">
            <a:off x="1424631" y="1758330"/>
            <a:ext cx="2398631" cy="3412814"/>
          </a:xfrm>
          <a:prstGeom prst="line">
            <a:avLst/>
          </a:prstGeom>
          <a:ln/>
        </p:spPr>
        <p:style>
          <a:lnRef idx="2">
            <a:schemeClr val="accent2"/>
          </a:lnRef>
          <a:fillRef idx="1">
            <a:schemeClr val="lt1"/>
          </a:fillRef>
          <a:effectRef idx="0">
            <a:schemeClr val="accent2"/>
          </a:effectRef>
          <a:fontRef idx="minor">
            <a:schemeClr val="dk1"/>
          </a:fontRef>
        </p:style>
      </p:cxnSp>
      <p:cxnSp>
        <p:nvCxnSpPr>
          <p:cNvPr id="8" name="直接连接符 7"/>
          <p:cNvCxnSpPr/>
          <p:nvPr/>
        </p:nvCxnSpPr>
        <p:spPr>
          <a:xfrm flipV="1">
            <a:off x="1995033" y="2920103"/>
            <a:ext cx="1634898" cy="2079887"/>
          </a:xfrm>
          <a:prstGeom prst="line">
            <a:avLst/>
          </a:prstGeom>
          <a:ln/>
        </p:spPr>
        <p:style>
          <a:lnRef idx="2">
            <a:schemeClr val="accent2"/>
          </a:lnRef>
          <a:fillRef idx="1">
            <a:schemeClr val="lt1"/>
          </a:fillRef>
          <a:effectRef idx="0">
            <a:schemeClr val="accent2"/>
          </a:effectRef>
          <a:fontRef idx="minor">
            <a:schemeClr val="dk1"/>
          </a:fontRef>
        </p:style>
      </p:cxnSp>
      <p:sp>
        <p:nvSpPr>
          <p:cNvPr id="12" name="椭圆 11"/>
          <p:cNvSpPr/>
          <p:nvPr/>
        </p:nvSpPr>
        <p:spPr>
          <a:xfrm>
            <a:off x="3282605" y="3002679"/>
            <a:ext cx="50037" cy="50037"/>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椭圆 12"/>
          <p:cNvSpPr/>
          <p:nvPr/>
        </p:nvSpPr>
        <p:spPr>
          <a:xfrm>
            <a:off x="2876497" y="3361500"/>
            <a:ext cx="56295" cy="56295"/>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椭圆 13"/>
          <p:cNvSpPr/>
          <p:nvPr/>
        </p:nvSpPr>
        <p:spPr>
          <a:xfrm>
            <a:off x="2235499" y="3734976"/>
            <a:ext cx="62553" cy="62553"/>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椭圆 14"/>
          <p:cNvSpPr/>
          <p:nvPr/>
        </p:nvSpPr>
        <p:spPr>
          <a:xfrm>
            <a:off x="2184082" y="4580553"/>
            <a:ext cx="68811" cy="6881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6" name="椭圆 15"/>
          <p:cNvSpPr/>
          <p:nvPr/>
        </p:nvSpPr>
        <p:spPr>
          <a:xfrm>
            <a:off x="1723400" y="4404370"/>
            <a:ext cx="75068" cy="7506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7" name="椭圆 16"/>
          <p:cNvSpPr/>
          <p:nvPr/>
        </p:nvSpPr>
        <p:spPr>
          <a:xfrm>
            <a:off x="1816811" y="3585582"/>
            <a:ext cx="81326" cy="81326"/>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椭圆 17"/>
          <p:cNvSpPr/>
          <p:nvPr/>
        </p:nvSpPr>
        <p:spPr>
          <a:xfrm>
            <a:off x="2536362" y="3052716"/>
            <a:ext cx="87584" cy="8758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9" name="椭圆 18"/>
          <p:cNvSpPr/>
          <p:nvPr/>
        </p:nvSpPr>
        <p:spPr>
          <a:xfrm>
            <a:off x="2401083" y="2645822"/>
            <a:ext cx="93842" cy="93842"/>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0" name="椭圆 19"/>
          <p:cNvSpPr/>
          <p:nvPr/>
        </p:nvSpPr>
        <p:spPr>
          <a:xfrm>
            <a:off x="3292136" y="2027904"/>
            <a:ext cx="100100" cy="100100"/>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1" name="椭圆 20"/>
          <p:cNvSpPr/>
          <p:nvPr/>
        </p:nvSpPr>
        <p:spPr>
          <a:xfrm>
            <a:off x="3540707" y="2404839"/>
            <a:ext cx="106358" cy="10635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2" name="椭圆 21"/>
          <p:cNvSpPr/>
          <p:nvPr/>
        </p:nvSpPr>
        <p:spPr>
          <a:xfrm>
            <a:off x="3629931" y="3409540"/>
            <a:ext cx="85898" cy="8589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3" name="椭圆 22"/>
          <p:cNvSpPr/>
          <p:nvPr/>
        </p:nvSpPr>
        <p:spPr>
          <a:xfrm>
            <a:off x="3178983" y="3622071"/>
            <a:ext cx="118873" cy="118873"/>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7" name="椭圆 26"/>
          <p:cNvSpPr/>
          <p:nvPr/>
        </p:nvSpPr>
        <p:spPr>
          <a:xfrm>
            <a:off x="1427760" y="4780449"/>
            <a:ext cx="125131" cy="12513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8" name="椭圆 27"/>
          <p:cNvSpPr/>
          <p:nvPr/>
        </p:nvSpPr>
        <p:spPr>
          <a:xfrm>
            <a:off x="3952678" y="1789887"/>
            <a:ext cx="102814" cy="10281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2" name="椭圆 31"/>
          <p:cNvSpPr/>
          <p:nvPr/>
        </p:nvSpPr>
        <p:spPr>
          <a:xfrm>
            <a:off x="3739304" y="2740014"/>
            <a:ext cx="87584" cy="8758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4" name="椭圆 33"/>
          <p:cNvSpPr/>
          <p:nvPr/>
        </p:nvSpPr>
        <p:spPr>
          <a:xfrm>
            <a:off x="2805478" y="2937804"/>
            <a:ext cx="56295" cy="56295"/>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5" name="椭圆 34"/>
          <p:cNvSpPr/>
          <p:nvPr/>
        </p:nvSpPr>
        <p:spPr>
          <a:xfrm>
            <a:off x="1083254" y="4319868"/>
            <a:ext cx="87584" cy="8758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36" name="椭圆 35"/>
          <p:cNvSpPr/>
          <p:nvPr/>
        </p:nvSpPr>
        <p:spPr>
          <a:xfrm>
            <a:off x="1399612" y="4199866"/>
            <a:ext cx="56295" cy="56295"/>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7" name="椭圆 36"/>
          <p:cNvSpPr/>
          <p:nvPr/>
        </p:nvSpPr>
        <p:spPr>
          <a:xfrm>
            <a:off x="2402850" y="5188845"/>
            <a:ext cx="75068" cy="75068"/>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8" name="椭圆 37"/>
          <p:cNvSpPr/>
          <p:nvPr/>
        </p:nvSpPr>
        <p:spPr>
          <a:xfrm>
            <a:off x="1985530" y="4755732"/>
            <a:ext cx="56295" cy="56295"/>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9" name="文本框 38"/>
          <p:cNvSpPr txBox="1"/>
          <p:nvPr/>
        </p:nvSpPr>
        <p:spPr>
          <a:xfrm>
            <a:off x="4392523" y="3079411"/>
            <a:ext cx="1375813" cy="707886"/>
          </a:xfrm>
          <a:prstGeom prst="rect">
            <a:avLst/>
          </a:prstGeom>
          <a:noFill/>
        </p:spPr>
        <p:txBody>
          <a:bodyPr wrap="square" rtlCol="0">
            <a:spAutoFit/>
          </a:bodyPr>
          <a:lstStyle/>
          <a:p>
            <a:r>
              <a:rPr lang="zh-CN" altLang="en-US" sz="4000" b="1" dirty="0">
                <a:ln w="22225">
                  <a:solidFill>
                    <a:schemeClr val="accent2"/>
                  </a:solidFill>
                  <a:prstDash val="solid"/>
                </a:ln>
                <a:solidFill>
                  <a:schemeClr val="accent2"/>
                </a:solidFill>
                <a:latin typeface="明兰" panose="02010600030101010101" pitchFamily="2" charset="-122"/>
                <a:ea typeface="明兰" panose="02010600030101010101" pitchFamily="2" charset="-122"/>
              </a:rPr>
              <a:t>目录</a:t>
            </a:r>
          </a:p>
        </p:txBody>
      </p:sp>
      <p:sp>
        <p:nvSpPr>
          <p:cNvPr id="40" name="文本框 39"/>
          <p:cNvSpPr txBox="1"/>
          <p:nvPr/>
        </p:nvSpPr>
        <p:spPr>
          <a:xfrm>
            <a:off x="4462310" y="3832935"/>
            <a:ext cx="2863847" cy="400110"/>
          </a:xfrm>
          <a:prstGeom prst="rect">
            <a:avLst/>
          </a:prstGeom>
          <a:noFill/>
        </p:spPr>
        <p:txBody>
          <a:bodyPr wrap="square" rtlCol="0">
            <a:spAutoFit/>
          </a:bodyPr>
          <a:lstStyle/>
          <a:p>
            <a:r>
              <a:rPr lang="en-US" altLang="zh-CN" sz="2000" b="1" dirty="0">
                <a:ln w="22225">
                  <a:solidFill>
                    <a:schemeClr val="accent2"/>
                  </a:solidFill>
                  <a:prstDash val="solid"/>
                </a:ln>
                <a:solidFill>
                  <a:schemeClr val="accent2"/>
                </a:solidFill>
                <a:latin typeface="明兰" panose="02010600030101010101" pitchFamily="2" charset="-122"/>
                <a:ea typeface="明兰" panose="02010600030101010101" pitchFamily="2" charset="-122"/>
              </a:rPr>
              <a:t>Content</a:t>
            </a:r>
            <a:endParaRPr lang="zh-CN" altLang="en-US" sz="2000" b="1" dirty="0">
              <a:ln w="22225">
                <a:solidFill>
                  <a:schemeClr val="accent2"/>
                </a:solidFill>
                <a:prstDash val="solid"/>
              </a:ln>
              <a:solidFill>
                <a:schemeClr val="accent2"/>
              </a:solidFill>
              <a:latin typeface="明兰" panose="02010600030101010101" pitchFamily="2" charset="-122"/>
              <a:ea typeface="明兰" panose="02010600030101010101" pitchFamily="2" charset="-122"/>
            </a:endParaRPr>
          </a:p>
        </p:txBody>
      </p:sp>
      <p:grpSp>
        <p:nvGrpSpPr>
          <p:cNvPr id="2" name="组合 1"/>
          <p:cNvGrpSpPr/>
          <p:nvPr/>
        </p:nvGrpSpPr>
        <p:grpSpPr>
          <a:xfrm>
            <a:off x="6156060" y="168679"/>
            <a:ext cx="5517832" cy="811736"/>
            <a:chOff x="6554232" y="1886931"/>
            <a:chExt cx="5517832" cy="811736"/>
          </a:xfrm>
        </p:grpSpPr>
        <p:sp>
          <p:nvSpPr>
            <p:cNvPr id="46" name="文本框 45"/>
            <p:cNvSpPr txBox="1"/>
            <p:nvPr/>
          </p:nvSpPr>
          <p:spPr>
            <a:xfrm>
              <a:off x="6587565" y="1931248"/>
              <a:ext cx="568687" cy="707886"/>
            </a:xfrm>
            <a:prstGeom prst="rect">
              <a:avLst/>
            </a:prstGeom>
            <a:noFill/>
          </p:spPr>
          <p:txBody>
            <a:bodyPr wrap="square" rtlCol="0">
              <a:spAutoFit/>
            </a:bodyPr>
            <a:lstStyle/>
            <a:p>
              <a:r>
                <a:rPr lang="en-US" altLang="zh-CN" sz="4000" b="1" dirty="0">
                  <a:ln w="22225">
                    <a:solidFill>
                      <a:schemeClr val="accent2"/>
                    </a:solidFill>
                    <a:prstDash val="solid"/>
                  </a:ln>
                  <a:solidFill>
                    <a:schemeClr val="accent2"/>
                  </a:solidFill>
                  <a:latin typeface="Impact" panose="020B0806030902050204" pitchFamily="34" charset="0"/>
                  <a:ea typeface="明兰" panose="02010600030101010101" pitchFamily="2" charset="-122"/>
                </a:rPr>
                <a:t>1</a:t>
              </a:r>
              <a:endParaRPr lang="zh-CN" altLang="en-US" sz="4000" dirty="0">
                <a:solidFill>
                  <a:schemeClr val="accent2"/>
                </a:solidFill>
                <a:latin typeface="Impact" panose="020B0806030902050204" pitchFamily="34" charset="0"/>
                <a:ea typeface="明兰" panose="02010600030101010101" pitchFamily="2" charset="-122"/>
              </a:endParaRPr>
            </a:p>
          </p:txBody>
        </p:sp>
        <p:grpSp>
          <p:nvGrpSpPr>
            <p:cNvPr id="54" name="组合 53"/>
            <p:cNvGrpSpPr/>
            <p:nvPr/>
          </p:nvGrpSpPr>
          <p:grpSpPr>
            <a:xfrm>
              <a:off x="6554699" y="2099356"/>
              <a:ext cx="546717" cy="544512"/>
              <a:chOff x="6381926" y="2102644"/>
              <a:chExt cx="546717" cy="544512"/>
            </a:xfrm>
          </p:grpSpPr>
          <p:cxnSp>
            <p:nvCxnSpPr>
              <p:cNvPr id="48" name="直接连接符 47"/>
              <p:cNvCxnSpPr/>
              <p:nvPr/>
            </p:nvCxnSpPr>
            <p:spPr>
              <a:xfrm flipH="1">
                <a:off x="6381926" y="2102644"/>
                <a:ext cx="538462" cy="544049"/>
              </a:xfrm>
              <a:prstGeom prst="line">
                <a:avLst/>
              </a:prstGeom>
              <a:ln/>
            </p:spPr>
            <p:style>
              <a:lnRef idx="1">
                <a:schemeClr val="accent2"/>
              </a:lnRef>
              <a:fillRef idx="0">
                <a:schemeClr val="accent2"/>
              </a:fillRef>
              <a:effectRef idx="0">
                <a:schemeClr val="accent2"/>
              </a:effectRef>
              <a:fontRef idx="minor">
                <a:schemeClr val="tx1"/>
              </a:fontRef>
            </p:style>
          </p:cxnSp>
          <p:sp>
            <p:nvSpPr>
              <p:cNvPr id="50" name="任意多边形 49"/>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7029707" y="1886931"/>
              <a:ext cx="87584" cy="8758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56" name="椭圆 55"/>
            <p:cNvSpPr/>
            <p:nvPr/>
          </p:nvSpPr>
          <p:spPr>
            <a:xfrm>
              <a:off x="6692102" y="2630246"/>
              <a:ext cx="68421" cy="684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7" name="椭圆 56"/>
            <p:cNvSpPr/>
            <p:nvPr/>
          </p:nvSpPr>
          <p:spPr>
            <a:xfrm>
              <a:off x="6554232" y="2332087"/>
              <a:ext cx="47921" cy="479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0" name="文本框 99"/>
            <p:cNvSpPr txBox="1"/>
            <p:nvPr/>
          </p:nvSpPr>
          <p:spPr>
            <a:xfrm>
              <a:off x="7418898" y="2084056"/>
              <a:ext cx="4653166" cy="523220"/>
            </a:xfrm>
            <a:prstGeom prst="rect">
              <a:avLst/>
            </a:prstGeom>
            <a:noFill/>
          </p:spPr>
          <p:txBody>
            <a:bodyPr wrap="square" rtlCol="0">
              <a:spAutoFit/>
            </a:bodyPr>
            <a:lstStyle/>
            <a:p>
              <a:r>
                <a:rPr lang="zh-CN" altLang="en-US" sz="2800" b="1" spc="100" dirty="0">
                  <a:latin typeface="幼圆" panose="02010509060101010101" pitchFamily="49" charset="-122"/>
                  <a:ea typeface="幼圆" panose="02010509060101010101" pitchFamily="49" charset="-122"/>
                </a:rPr>
                <a:t>分析集、可比性与基期检验</a:t>
              </a:r>
            </a:p>
          </p:txBody>
        </p:sp>
      </p:grpSp>
      <p:grpSp>
        <p:nvGrpSpPr>
          <p:cNvPr id="3" name="组合 2"/>
          <p:cNvGrpSpPr/>
          <p:nvPr/>
        </p:nvGrpSpPr>
        <p:grpSpPr>
          <a:xfrm>
            <a:off x="6156060" y="1229965"/>
            <a:ext cx="3992354" cy="811736"/>
            <a:chOff x="6554232" y="2948217"/>
            <a:chExt cx="3992354" cy="811736"/>
          </a:xfrm>
        </p:grpSpPr>
        <p:grpSp>
          <p:nvGrpSpPr>
            <p:cNvPr id="59" name="组合 58"/>
            <p:cNvGrpSpPr/>
            <p:nvPr/>
          </p:nvGrpSpPr>
          <p:grpSpPr>
            <a:xfrm>
              <a:off x="6554232" y="2948217"/>
              <a:ext cx="602020" cy="811736"/>
              <a:chOff x="6381459" y="1890219"/>
              <a:chExt cx="602020" cy="811736"/>
            </a:xfrm>
          </p:grpSpPr>
          <p:sp>
            <p:nvSpPr>
              <p:cNvPr id="60" name="文本框 59"/>
              <p:cNvSpPr txBox="1"/>
              <p:nvPr/>
            </p:nvSpPr>
            <p:spPr>
              <a:xfrm>
                <a:off x="6414792" y="1934536"/>
                <a:ext cx="568687" cy="707886"/>
              </a:xfrm>
              <a:prstGeom prst="rect">
                <a:avLst/>
              </a:prstGeom>
              <a:noFill/>
            </p:spPr>
            <p:txBody>
              <a:bodyPr wrap="square" rtlCol="0">
                <a:spAutoFit/>
              </a:bodyPr>
              <a:lstStyle/>
              <a:p>
                <a:r>
                  <a:rPr lang="en-US" altLang="zh-CN" sz="4000" b="1" dirty="0">
                    <a:ln w="22225">
                      <a:solidFill>
                        <a:schemeClr val="accent2"/>
                      </a:solidFill>
                      <a:prstDash val="solid"/>
                    </a:ln>
                    <a:solidFill>
                      <a:schemeClr val="accent2"/>
                    </a:solidFill>
                    <a:latin typeface="Impact" panose="020B0806030902050204" pitchFamily="34" charset="0"/>
                    <a:ea typeface="明兰" panose="02010600030101010101" pitchFamily="2" charset="-122"/>
                  </a:rPr>
                  <a:t>2</a:t>
                </a:r>
                <a:endParaRPr lang="zh-CN" altLang="en-US" sz="4000" dirty="0">
                  <a:solidFill>
                    <a:schemeClr val="accent2"/>
                  </a:solidFill>
                  <a:latin typeface="Impact" panose="020B0806030902050204" pitchFamily="34" charset="0"/>
                  <a:ea typeface="明兰" panose="02010600030101010101" pitchFamily="2" charset="-122"/>
                </a:endParaRPr>
              </a:p>
            </p:txBody>
          </p:sp>
          <p:grpSp>
            <p:nvGrpSpPr>
              <p:cNvPr id="61" name="组合 60"/>
              <p:cNvGrpSpPr/>
              <p:nvPr/>
            </p:nvGrpSpPr>
            <p:grpSpPr>
              <a:xfrm>
                <a:off x="6381926" y="2102644"/>
                <a:ext cx="546717" cy="544512"/>
                <a:chOff x="6381926" y="2102644"/>
                <a:chExt cx="546717" cy="544512"/>
              </a:xfrm>
            </p:grpSpPr>
            <p:cxnSp>
              <p:nvCxnSpPr>
                <p:cNvPr id="65" name="直接连接符 64"/>
                <p:cNvCxnSpPr/>
                <p:nvPr/>
              </p:nvCxnSpPr>
              <p:spPr>
                <a:xfrm flipH="1">
                  <a:off x="6381926" y="2102644"/>
                  <a:ext cx="538462" cy="544049"/>
                </a:xfrm>
                <a:prstGeom prst="line">
                  <a:avLst/>
                </a:prstGeom>
                <a:ln/>
              </p:spPr>
              <p:style>
                <a:lnRef idx="1">
                  <a:schemeClr val="accent2"/>
                </a:lnRef>
                <a:fillRef idx="0">
                  <a:schemeClr val="accent2"/>
                </a:fillRef>
                <a:effectRef idx="0">
                  <a:schemeClr val="accent2"/>
                </a:effectRef>
                <a:fontRef idx="minor">
                  <a:schemeClr val="tx1"/>
                </a:fontRef>
              </p:style>
            </p:cxnSp>
            <p:sp>
              <p:nvSpPr>
                <p:cNvPr id="66" name="任意多边形 65"/>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6856934" y="1890219"/>
                <a:ext cx="87584" cy="8758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63" name="椭圆 62"/>
              <p:cNvSpPr/>
              <p:nvPr/>
            </p:nvSpPr>
            <p:spPr>
              <a:xfrm>
                <a:off x="6519329" y="2633534"/>
                <a:ext cx="68421" cy="684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4" name="椭圆 63"/>
              <p:cNvSpPr/>
              <p:nvPr/>
            </p:nvSpPr>
            <p:spPr>
              <a:xfrm>
                <a:off x="6381459" y="2335375"/>
                <a:ext cx="47921" cy="479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101" name="文本框 100"/>
            <p:cNvSpPr txBox="1"/>
            <p:nvPr/>
          </p:nvSpPr>
          <p:spPr>
            <a:xfrm>
              <a:off x="7418898" y="3173500"/>
              <a:ext cx="3127688" cy="523220"/>
            </a:xfrm>
            <a:prstGeom prst="rect">
              <a:avLst/>
            </a:prstGeom>
            <a:noFill/>
          </p:spPr>
          <p:txBody>
            <a:bodyPr wrap="square" rtlCol="0">
              <a:spAutoFit/>
            </a:bodyPr>
            <a:lstStyle/>
            <a:p>
              <a:r>
                <a:rPr lang="zh-CN" altLang="en-US" sz="2800" b="1" spc="100" dirty="0">
                  <a:latin typeface="幼圆" panose="02010509060101010101" pitchFamily="49" charset="-122"/>
                  <a:ea typeface="幼圆" panose="02010509060101010101" pitchFamily="49" charset="-122"/>
                </a:rPr>
                <a:t>主要疗效指标</a:t>
              </a:r>
            </a:p>
          </p:txBody>
        </p:sp>
      </p:grpSp>
      <p:grpSp>
        <p:nvGrpSpPr>
          <p:cNvPr id="5" name="组合 4"/>
          <p:cNvGrpSpPr/>
          <p:nvPr/>
        </p:nvGrpSpPr>
        <p:grpSpPr>
          <a:xfrm>
            <a:off x="6156060" y="2346050"/>
            <a:ext cx="3377168" cy="811736"/>
            <a:chOff x="6554232" y="4064302"/>
            <a:chExt cx="3377168" cy="811736"/>
          </a:xfrm>
        </p:grpSpPr>
        <p:grpSp>
          <p:nvGrpSpPr>
            <p:cNvPr id="67" name="组合 66"/>
            <p:cNvGrpSpPr/>
            <p:nvPr/>
          </p:nvGrpSpPr>
          <p:grpSpPr>
            <a:xfrm>
              <a:off x="6554232" y="4064302"/>
              <a:ext cx="602020" cy="811736"/>
              <a:chOff x="6381459" y="1890219"/>
              <a:chExt cx="602020" cy="811736"/>
            </a:xfrm>
          </p:grpSpPr>
          <p:sp>
            <p:nvSpPr>
              <p:cNvPr id="68" name="文本框 67"/>
              <p:cNvSpPr txBox="1"/>
              <p:nvPr/>
            </p:nvSpPr>
            <p:spPr>
              <a:xfrm>
                <a:off x="6414792" y="1934536"/>
                <a:ext cx="568687" cy="707886"/>
              </a:xfrm>
              <a:prstGeom prst="rect">
                <a:avLst/>
              </a:prstGeom>
              <a:noFill/>
            </p:spPr>
            <p:txBody>
              <a:bodyPr wrap="square" rtlCol="0">
                <a:spAutoFit/>
              </a:bodyPr>
              <a:lstStyle/>
              <a:p>
                <a:r>
                  <a:rPr lang="en-US" altLang="zh-CN" sz="4000" dirty="0">
                    <a:solidFill>
                      <a:schemeClr val="accent2"/>
                    </a:solidFill>
                    <a:latin typeface="Impact" panose="020B0806030902050204" pitchFamily="34" charset="0"/>
                    <a:ea typeface="明兰" panose="02010600030101010101" pitchFamily="2" charset="-122"/>
                  </a:rPr>
                  <a:t>3</a:t>
                </a:r>
                <a:endParaRPr lang="zh-CN" altLang="en-US" sz="4000" dirty="0">
                  <a:solidFill>
                    <a:schemeClr val="accent2"/>
                  </a:solidFill>
                  <a:latin typeface="Impact" panose="020B0806030902050204" pitchFamily="34" charset="0"/>
                  <a:ea typeface="明兰" panose="02010600030101010101" pitchFamily="2" charset="-122"/>
                </a:endParaRPr>
              </a:p>
            </p:txBody>
          </p:sp>
          <p:grpSp>
            <p:nvGrpSpPr>
              <p:cNvPr id="69" name="组合 68"/>
              <p:cNvGrpSpPr/>
              <p:nvPr/>
            </p:nvGrpSpPr>
            <p:grpSpPr>
              <a:xfrm>
                <a:off x="6381926" y="2102644"/>
                <a:ext cx="546717" cy="544512"/>
                <a:chOff x="6381926" y="2102644"/>
                <a:chExt cx="546717" cy="544512"/>
              </a:xfrm>
            </p:grpSpPr>
            <p:cxnSp>
              <p:nvCxnSpPr>
                <p:cNvPr id="73" name="直接连接符 72"/>
                <p:cNvCxnSpPr/>
                <p:nvPr/>
              </p:nvCxnSpPr>
              <p:spPr>
                <a:xfrm flipH="1">
                  <a:off x="6381926" y="2102644"/>
                  <a:ext cx="538462" cy="544049"/>
                </a:xfrm>
                <a:prstGeom prst="line">
                  <a:avLst/>
                </a:prstGeom>
                <a:ln/>
              </p:spPr>
              <p:style>
                <a:lnRef idx="1">
                  <a:schemeClr val="accent2"/>
                </a:lnRef>
                <a:fillRef idx="0">
                  <a:schemeClr val="accent2"/>
                </a:fillRef>
                <a:effectRef idx="0">
                  <a:schemeClr val="accent2"/>
                </a:effectRef>
                <a:fontRef idx="minor">
                  <a:schemeClr val="tx1"/>
                </a:fontRef>
              </p:style>
            </p:cxnSp>
            <p:sp>
              <p:nvSpPr>
                <p:cNvPr id="74" name="任意多边形 73"/>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p:cNvSpPr/>
              <p:nvPr/>
            </p:nvSpPr>
            <p:spPr>
              <a:xfrm>
                <a:off x="6856934" y="1890219"/>
                <a:ext cx="87584" cy="8758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1" name="椭圆 70"/>
              <p:cNvSpPr/>
              <p:nvPr/>
            </p:nvSpPr>
            <p:spPr>
              <a:xfrm>
                <a:off x="6519329" y="2633534"/>
                <a:ext cx="68421" cy="684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2" name="椭圆 71"/>
              <p:cNvSpPr/>
              <p:nvPr/>
            </p:nvSpPr>
            <p:spPr>
              <a:xfrm>
                <a:off x="6381459" y="2335375"/>
                <a:ext cx="47921" cy="479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106" name="文本框 105"/>
            <p:cNvSpPr txBox="1"/>
            <p:nvPr/>
          </p:nvSpPr>
          <p:spPr>
            <a:xfrm>
              <a:off x="7418898" y="4289788"/>
              <a:ext cx="2512502" cy="523220"/>
            </a:xfrm>
            <a:prstGeom prst="rect">
              <a:avLst/>
            </a:prstGeom>
            <a:noFill/>
          </p:spPr>
          <p:txBody>
            <a:bodyPr wrap="square" rtlCol="0">
              <a:spAutoFit/>
            </a:bodyPr>
            <a:lstStyle/>
            <a:p>
              <a:r>
                <a:rPr lang="zh-CN" altLang="en-US" sz="2800" b="1" spc="100" dirty="0">
                  <a:latin typeface="幼圆" panose="02010509060101010101" pitchFamily="49" charset="-122"/>
                  <a:ea typeface="幼圆" panose="02010509060101010101" pitchFamily="49" charset="-122"/>
                </a:rPr>
                <a:t>次要疗效指标</a:t>
              </a:r>
            </a:p>
          </p:txBody>
        </p:sp>
      </p:grpSp>
      <p:grpSp>
        <p:nvGrpSpPr>
          <p:cNvPr id="9" name="组合 8"/>
          <p:cNvGrpSpPr/>
          <p:nvPr/>
        </p:nvGrpSpPr>
        <p:grpSpPr>
          <a:xfrm>
            <a:off x="6156060" y="3462135"/>
            <a:ext cx="3992354" cy="811736"/>
            <a:chOff x="6554232" y="5180387"/>
            <a:chExt cx="3992354" cy="811736"/>
          </a:xfrm>
        </p:grpSpPr>
        <p:grpSp>
          <p:nvGrpSpPr>
            <p:cNvPr id="75" name="组合 74"/>
            <p:cNvGrpSpPr/>
            <p:nvPr/>
          </p:nvGrpSpPr>
          <p:grpSpPr>
            <a:xfrm>
              <a:off x="6554232" y="5180387"/>
              <a:ext cx="602020" cy="811736"/>
              <a:chOff x="6381459" y="1890219"/>
              <a:chExt cx="602020" cy="811736"/>
            </a:xfrm>
          </p:grpSpPr>
          <p:sp>
            <p:nvSpPr>
              <p:cNvPr id="76" name="文本框 75"/>
              <p:cNvSpPr txBox="1"/>
              <p:nvPr/>
            </p:nvSpPr>
            <p:spPr>
              <a:xfrm>
                <a:off x="6414792" y="1934536"/>
                <a:ext cx="568687" cy="707886"/>
              </a:xfrm>
              <a:prstGeom prst="rect">
                <a:avLst/>
              </a:prstGeom>
              <a:noFill/>
            </p:spPr>
            <p:txBody>
              <a:bodyPr wrap="square" rtlCol="0">
                <a:spAutoFit/>
              </a:bodyPr>
              <a:lstStyle/>
              <a:p>
                <a:r>
                  <a:rPr lang="en-US" altLang="zh-CN" sz="4000" dirty="0">
                    <a:solidFill>
                      <a:schemeClr val="accent2"/>
                    </a:solidFill>
                    <a:latin typeface="Impact" panose="020B0806030902050204" pitchFamily="34" charset="0"/>
                    <a:ea typeface="明兰" panose="02010600030101010101" pitchFamily="2" charset="-122"/>
                  </a:rPr>
                  <a:t>4</a:t>
                </a:r>
                <a:endParaRPr lang="zh-CN" altLang="en-US" sz="4000" dirty="0">
                  <a:solidFill>
                    <a:schemeClr val="accent2"/>
                  </a:solidFill>
                  <a:latin typeface="Impact" panose="020B0806030902050204" pitchFamily="34" charset="0"/>
                  <a:ea typeface="明兰" panose="02010600030101010101" pitchFamily="2" charset="-122"/>
                </a:endParaRPr>
              </a:p>
            </p:txBody>
          </p:sp>
          <p:grpSp>
            <p:nvGrpSpPr>
              <p:cNvPr id="77" name="组合 76"/>
              <p:cNvGrpSpPr/>
              <p:nvPr/>
            </p:nvGrpSpPr>
            <p:grpSpPr>
              <a:xfrm>
                <a:off x="6381926" y="2102644"/>
                <a:ext cx="546717" cy="544512"/>
                <a:chOff x="6381926" y="2102644"/>
                <a:chExt cx="546717" cy="544512"/>
              </a:xfrm>
            </p:grpSpPr>
            <p:cxnSp>
              <p:nvCxnSpPr>
                <p:cNvPr id="81" name="直接连接符 80"/>
                <p:cNvCxnSpPr/>
                <p:nvPr/>
              </p:nvCxnSpPr>
              <p:spPr>
                <a:xfrm flipH="1">
                  <a:off x="6381926" y="2102644"/>
                  <a:ext cx="538462" cy="544049"/>
                </a:xfrm>
                <a:prstGeom prst="line">
                  <a:avLst/>
                </a:prstGeom>
                <a:ln/>
              </p:spPr>
              <p:style>
                <a:lnRef idx="1">
                  <a:schemeClr val="accent2"/>
                </a:lnRef>
                <a:fillRef idx="0">
                  <a:schemeClr val="accent2"/>
                </a:fillRef>
                <a:effectRef idx="0">
                  <a:schemeClr val="accent2"/>
                </a:effectRef>
                <a:fontRef idx="minor">
                  <a:schemeClr val="tx1"/>
                </a:fontRef>
              </p:style>
            </p:cxnSp>
            <p:sp>
              <p:nvSpPr>
                <p:cNvPr id="82" name="任意多边形 81"/>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8" name="椭圆 77"/>
              <p:cNvSpPr/>
              <p:nvPr/>
            </p:nvSpPr>
            <p:spPr>
              <a:xfrm>
                <a:off x="6856934" y="1890219"/>
                <a:ext cx="87584" cy="8758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9" name="椭圆 78"/>
              <p:cNvSpPr/>
              <p:nvPr/>
            </p:nvSpPr>
            <p:spPr>
              <a:xfrm>
                <a:off x="6519329" y="2633534"/>
                <a:ext cx="68421" cy="684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0" name="椭圆 79"/>
              <p:cNvSpPr/>
              <p:nvPr/>
            </p:nvSpPr>
            <p:spPr>
              <a:xfrm>
                <a:off x="6381459" y="2335375"/>
                <a:ext cx="47921" cy="479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107" name="文本框 106"/>
            <p:cNvSpPr txBox="1"/>
            <p:nvPr/>
          </p:nvSpPr>
          <p:spPr>
            <a:xfrm>
              <a:off x="7418898" y="5379232"/>
              <a:ext cx="3127688" cy="523220"/>
            </a:xfrm>
            <a:prstGeom prst="rect">
              <a:avLst/>
            </a:prstGeom>
            <a:noFill/>
          </p:spPr>
          <p:txBody>
            <a:bodyPr wrap="square" rtlCol="0">
              <a:spAutoFit/>
            </a:bodyPr>
            <a:lstStyle/>
            <a:p>
              <a:r>
                <a:rPr lang="zh-CN" altLang="en-US" sz="2800" b="1" spc="100" dirty="0">
                  <a:latin typeface="幼圆" panose="02010509060101010101" pitchFamily="49" charset="-122"/>
                  <a:ea typeface="幼圆" panose="02010509060101010101" pitchFamily="49" charset="-122"/>
                </a:rPr>
                <a:t>安全性分析</a:t>
              </a:r>
            </a:p>
          </p:txBody>
        </p:sp>
      </p:grpSp>
      <p:pic>
        <p:nvPicPr>
          <p:cNvPr id="10" name="图片 9"/>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20871071">
            <a:off x="-1061557" y="2082681"/>
            <a:ext cx="5531359" cy="5531359"/>
          </a:xfrm>
          <a:prstGeom prst="rect">
            <a:avLst/>
          </a:prstGeom>
        </p:spPr>
      </p:pic>
      <p:grpSp>
        <p:nvGrpSpPr>
          <p:cNvPr id="83" name="组合 82"/>
          <p:cNvGrpSpPr/>
          <p:nvPr/>
        </p:nvGrpSpPr>
        <p:grpSpPr>
          <a:xfrm rot="-5400000">
            <a:off x="4841184" y="-280424"/>
            <a:ext cx="478489" cy="560847"/>
            <a:chOff x="758562" y="2561597"/>
            <a:chExt cx="423517" cy="496415"/>
          </a:xfrm>
        </p:grpSpPr>
        <p:sp>
          <p:nvSpPr>
            <p:cNvPr id="84" name="任意多边形 8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5" name="任意多边形 8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86" name="任意多边形 8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7" name="任意多边形 8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8" name="任意多边形 8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9" name="任意多边形 88"/>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pSp>
        <p:nvGrpSpPr>
          <p:cNvPr id="90" name="组合 89"/>
          <p:cNvGrpSpPr/>
          <p:nvPr/>
        </p:nvGrpSpPr>
        <p:grpSpPr>
          <a:xfrm rot="-5400000">
            <a:off x="11492493" y="6681905"/>
            <a:ext cx="300471" cy="352188"/>
            <a:chOff x="758562" y="2561597"/>
            <a:chExt cx="423517" cy="496415"/>
          </a:xfrm>
        </p:grpSpPr>
        <p:sp>
          <p:nvSpPr>
            <p:cNvPr id="91" name="任意多边形 9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2" name="任意多边形 9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93" name="任意多边形 9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4" name="任意多边形 9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5" name="任意多边形 9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6" name="任意多边形 9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grpSp>
        <p:nvGrpSpPr>
          <p:cNvPr id="97" name="组合 96"/>
          <p:cNvGrpSpPr/>
          <p:nvPr/>
        </p:nvGrpSpPr>
        <p:grpSpPr>
          <a:xfrm>
            <a:off x="11952755" y="6073793"/>
            <a:ext cx="478489" cy="560847"/>
            <a:chOff x="758562" y="2561597"/>
            <a:chExt cx="423517" cy="496415"/>
          </a:xfrm>
        </p:grpSpPr>
        <p:sp>
          <p:nvSpPr>
            <p:cNvPr id="98" name="任意多边形 9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accent2"/>
                </a:solidFill>
              </a:endParaRPr>
            </a:p>
          </p:txBody>
        </p:sp>
        <p:sp>
          <p:nvSpPr>
            <p:cNvPr id="99" name="任意多边形 9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solidFill>
              </a:endParaRPr>
            </a:p>
          </p:txBody>
        </p:sp>
        <p:sp>
          <p:nvSpPr>
            <p:cNvPr id="103" name="任意多边形 10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accent2"/>
                </a:solidFill>
              </a:endParaRPr>
            </a:p>
          </p:txBody>
        </p:sp>
        <p:sp>
          <p:nvSpPr>
            <p:cNvPr id="104" name="任意多边形 10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accent2"/>
                </a:solidFill>
              </a:endParaRPr>
            </a:p>
          </p:txBody>
        </p:sp>
        <p:sp>
          <p:nvSpPr>
            <p:cNvPr id="105" name="任意多边形 10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accent2"/>
                </a:solidFill>
              </a:endParaRPr>
            </a:p>
          </p:txBody>
        </p:sp>
        <p:sp>
          <p:nvSpPr>
            <p:cNvPr id="108" name="任意多边形 10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chemeClr val="accent2"/>
                </a:solidFill>
              </a:endParaRPr>
            </a:p>
          </p:txBody>
        </p:sp>
      </p:grpSp>
      <p:grpSp>
        <p:nvGrpSpPr>
          <p:cNvPr id="102" name="组合 101">
            <a:extLst>
              <a:ext uri="{FF2B5EF4-FFF2-40B4-BE49-F238E27FC236}">
                <a16:creationId xmlns:a16="http://schemas.microsoft.com/office/drawing/2014/main" id="{141AF3E4-2C01-4AB3-A930-D98D0AFB58D0}"/>
              </a:ext>
            </a:extLst>
          </p:cNvPr>
          <p:cNvGrpSpPr/>
          <p:nvPr/>
        </p:nvGrpSpPr>
        <p:grpSpPr>
          <a:xfrm>
            <a:off x="6142669" y="4613116"/>
            <a:ext cx="5829907" cy="811736"/>
            <a:chOff x="6554232" y="5180387"/>
            <a:chExt cx="5829907" cy="811736"/>
          </a:xfrm>
        </p:grpSpPr>
        <p:grpSp>
          <p:nvGrpSpPr>
            <p:cNvPr id="109" name="组合 108">
              <a:extLst>
                <a:ext uri="{FF2B5EF4-FFF2-40B4-BE49-F238E27FC236}">
                  <a16:creationId xmlns:a16="http://schemas.microsoft.com/office/drawing/2014/main" id="{80B14E10-5E06-4612-B0B9-0928ADD3BA00}"/>
                </a:ext>
              </a:extLst>
            </p:cNvPr>
            <p:cNvGrpSpPr/>
            <p:nvPr/>
          </p:nvGrpSpPr>
          <p:grpSpPr>
            <a:xfrm>
              <a:off x="6554232" y="5180387"/>
              <a:ext cx="602020" cy="811736"/>
              <a:chOff x="6381459" y="1890219"/>
              <a:chExt cx="602020" cy="811736"/>
            </a:xfrm>
          </p:grpSpPr>
          <p:sp>
            <p:nvSpPr>
              <p:cNvPr id="111" name="文本框 110">
                <a:extLst>
                  <a:ext uri="{FF2B5EF4-FFF2-40B4-BE49-F238E27FC236}">
                    <a16:creationId xmlns:a16="http://schemas.microsoft.com/office/drawing/2014/main" id="{DE137894-8044-4C7A-B70F-84103186224B}"/>
                  </a:ext>
                </a:extLst>
              </p:cNvPr>
              <p:cNvSpPr txBox="1"/>
              <p:nvPr/>
            </p:nvSpPr>
            <p:spPr>
              <a:xfrm>
                <a:off x="6414792" y="1934536"/>
                <a:ext cx="568687" cy="707886"/>
              </a:xfrm>
              <a:prstGeom prst="rect">
                <a:avLst/>
              </a:prstGeom>
              <a:noFill/>
            </p:spPr>
            <p:txBody>
              <a:bodyPr wrap="square" rtlCol="0">
                <a:spAutoFit/>
              </a:bodyPr>
              <a:lstStyle/>
              <a:p>
                <a:r>
                  <a:rPr lang="en-US" altLang="zh-CN" sz="4000" dirty="0">
                    <a:solidFill>
                      <a:schemeClr val="accent2"/>
                    </a:solidFill>
                    <a:latin typeface="Impact" panose="020B0806030902050204" pitchFamily="34" charset="0"/>
                    <a:ea typeface="明兰" panose="02010600030101010101" pitchFamily="2" charset="-122"/>
                  </a:rPr>
                  <a:t>5</a:t>
                </a:r>
                <a:endParaRPr lang="zh-CN" altLang="en-US" sz="4000" dirty="0">
                  <a:solidFill>
                    <a:schemeClr val="accent2"/>
                  </a:solidFill>
                  <a:latin typeface="Impact" panose="020B0806030902050204" pitchFamily="34" charset="0"/>
                  <a:ea typeface="明兰" panose="02010600030101010101" pitchFamily="2" charset="-122"/>
                </a:endParaRPr>
              </a:p>
            </p:txBody>
          </p:sp>
          <p:grpSp>
            <p:nvGrpSpPr>
              <p:cNvPr id="112" name="组合 111">
                <a:extLst>
                  <a:ext uri="{FF2B5EF4-FFF2-40B4-BE49-F238E27FC236}">
                    <a16:creationId xmlns:a16="http://schemas.microsoft.com/office/drawing/2014/main" id="{087280E2-740F-4459-AD81-A2CC9E4BC339}"/>
                  </a:ext>
                </a:extLst>
              </p:cNvPr>
              <p:cNvGrpSpPr/>
              <p:nvPr/>
            </p:nvGrpSpPr>
            <p:grpSpPr>
              <a:xfrm>
                <a:off x="6381926" y="2102644"/>
                <a:ext cx="546717" cy="544512"/>
                <a:chOff x="6381926" y="2102644"/>
                <a:chExt cx="546717" cy="544512"/>
              </a:xfrm>
            </p:grpSpPr>
            <p:cxnSp>
              <p:nvCxnSpPr>
                <p:cNvPr id="116" name="直接连接符 115">
                  <a:extLst>
                    <a:ext uri="{FF2B5EF4-FFF2-40B4-BE49-F238E27FC236}">
                      <a16:creationId xmlns:a16="http://schemas.microsoft.com/office/drawing/2014/main" id="{69958A46-DDA9-4779-BF6E-FE7BACB5F2EA}"/>
                    </a:ext>
                  </a:extLst>
                </p:cNvPr>
                <p:cNvCxnSpPr/>
                <p:nvPr/>
              </p:nvCxnSpPr>
              <p:spPr>
                <a:xfrm flipH="1">
                  <a:off x="6381926" y="2102644"/>
                  <a:ext cx="538462" cy="544049"/>
                </a:xfrm>
                <a:prstGeom prst="line">
                  <a:avLst/>
                </a:prstGeom>
                <a:ln/>
              </p:spPr>
              <p:style>
                <a:lnRef idx="1">
                  <a:schemeClr val="accent2"/>
                </a:lnRef>
                <a:fillRef idx="0">
                  <a:schemeClr val="accent2"/>
                </a:fillRef>
                <a:effectRef idx="0">
                  <a:schemeClr val="accent2"/>
                </a:effectRef>
                <a:fontRef idx="minor">
                  <a:schemeClr val="tx1"/>
                </a:fontRef>
              </p:style>
            </p:cxnSp>
            <p:sp>
              <p:nvSpPr>
                <p:cNvPr id="117" name="任意多边形 81">
                  <a:extLst>
                    <a:ext uri="{FF2B5EF4-FFF2-40B4-BE49-F238E27FC236}">
                      <a16:creationId xmlns:a16="http://schemas.microsoft.com/office/drawing/2014/main" id="{5C64F777-6919-4002-827F-6AB36344FB8E}"/>
                    </a:ext>
                  </a:extLst>
                </p:cNvPr>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3" name="椭圆 112">
                <a:extLst>
                  <a:ext uri="{FF2B5EF4-FFF2-40B4-BE49-F238E27FC236}">
                    <a16:creationId xmlns:a16="http://schemas.microsoft.com/office/drawing/2014/main" id="{D121F5D7-70E7-4F0D-98A8-340137695A06}"/>
                  </a:ext>
                </a:extLst>
              </p:cNvPr>
              <p:cNvSpPr/>
              <p:nvPr/>
            </p:nvSpPr>
            <p:spPr>
              <a:xfrm>
                <a:off x="6856934" y="1890219"/>
                <a:ext cx="87584" cy="8758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p>
            </p:txBody>
          </p:sp>
          <p:sp>
            <p:nvSpPr>
              <p:cNvPr id="114" name="椭圆 113">
                <a:extLst>
                  <a:ext uri="{FF2B5EF4-FFF2-40B4-BE49-F238E27FC236}">
                    <a16:creationId xmlns:a16="http://schemas.microsoft.com/office/drawing/2014/main" id="{71EE083A-5FD5-4678-9ECB-F4C9B65D5BEF}"/>
                  </a:ext>
                </a:extLst>
              </p:cNvPr>
              <p:cNvSpPr/>
              <p:nvPr/>
            </p:nvSpPr>
            <p:spPr>
              <a:xfrm>
                <a:off x="6519329" y="2633534"/>
                <a:ext cx="68421" cy="684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23A7815B-7253-4EFC-86B1-895F3AEA8677}"/>
                  </a:ext>
                </a:extLst>
              </p:cNvPr>
              <p:cNvSpPr/>
              <p:nvPr/>
            </p:nvSpPr>
            <p:spPr>
              <a:xfrm>
                <a:off x="6381459" y="2335375"/>
                <a:ext cx="47921" cy="479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110" name="文本框 109">
              <a:extLst>
                <a:ext uri="{FF2B5EF4-FFF2-40B4-BE49-F238E27FC236}">
                  <a16:creationId xmlns:a16="http://schemas.microsoft.com/office/drawing/2014/main" id="{96D202F6-B431-47A5-91A5-C0F750BD7413}"/>
                </a:ext>
              </a:extLst>
            </p:cNvPr>
            <p:cNvSpPr txBox="1"/>
            <p:nvPr/>
          </p:nvSpPr>
          <p:spPr>
            <a:xfrm>
              <a:off x="7418897" y="5379232"/>
              <a:ext cx="4965242" cy="523220"/>
            </a:xfrm>
            <a:prstGeom prst="rect">
              <a:avLst/>
            </a:prstGeom>
            <a:noFill/>
          </p:spPr>
          <p:txBody>
            <a:bodyPr wrap="square" rtlCol="0">
              <a:spAutoFit/>
            </a:bodyPr>
            <a:lstStyle/>
            <a:p>
              <a:r>
                <a:rPr lang="zh-CN" altLang="en-US" sz="2800" b="1" spc="100" dirty="0">
                  <a:latin typeface="幼圆" panose="02010509060101010101" pitchFamily="49" charset="-122"/>
                  <a:ea typeface="幼圆" panose="02010509060101010101" pitchFamily="49" charset="-122"/>
                </a:rPr>
                <a:t>不同因素与疗效关系</a:t>
              </a:r>
            </a:p>
          </p:txBody>
        </p:sp>
      </p:grpSp>
      <p:grpSp>
        <p:nvGrpSpPr>
          <p:cNvPr id="118" name="组合 117">
            <a:extLst>
              <a:ext uri="{FF2B5EF4-FFF2-40B4-BE49-F238E27FC236}">
                <a16:creationId xmlns:a16="http://schemas.microsoft.com/office/drawing/2014/main" id="{A0F774A6-5ACA-4071-B618-D6427890A6EA}"/>
              </a:ext>
            </a:extLst>
          </p:cNvPr>
          <p:cNvGrpSpPr/>
          <p:nvPr/>
        </p:nvGrpSpPr>
        <p:grpSpPr>
          <a:xfrm>
            <a:off x="6153278" y="5707505"/>
            <a:ext cx="4682788" cy="811736"/>
            <a:chOff x="6554232" y="5180387"/>
            <a:chExt cx="4682788" cy="811736"/>
          </a:xfrm>
        </p:grpSpPr>
        <p:grpSp>
          <p:nvGrpSpPr>
            <p:cNvPr id="119" name="组合 118">
              <a:extLst>
                <a:ext uri="{FF2B5EF4-FFF2-40B4-BE49-F238E27FC236}">
                  <a16:creationId xmlns:a16="http://schemas.microsoft.com/office/drawing/2014/main" id="{B5F4BE67-866A-408D-9CF7-27D696CDB48C}"/>
                </a:ext>
              </a:extLst>
            </p:cNvPr>
            <p:cNvGrpSpPr/>
            <p:nvPr/>
          </p:nvGrpSpPr>
          <p:grpSpPr>
            <a:xfrm>
              <a:off x="6554232" y="5180387"/>
              <a:ext cx="602020" cy="811736"/>
              <a:chOff x="6381459" y="1890219"/>
              <a:chExt cx="602020" cy="811736"/>
            </a:xfrm>
          </p:grpSpPr>
          <p:sp>
            <p:nvSpPr>
              <p:cNvPr id="121" name="文本框 120">
                <a:extLst>
                  <a:ext uri="{FF2B5EF4-FFF2-40B4-BE49-F238E27FC236}">
                    <a16:creationId xmlns:a16="http://schemas.microsoft.com/office/drawing/2014/main" id="{F7783409-1707-478C-B252-1DB92AD287C1}"/>
                  </a:ext>
                </a:extLst>
              </p:cNvPr>
              <p:cNvSpPr txBox="1"/>
              <p:nvPr/>
            </p:nvSpPr>
            <p:spPr>
              <a:xfrm>
                <a:off x="6414792" y="1934536"/>
                <a:ext cx="568687" cy="707886"/>
              </a:xfrm>
              <a:prstGeom prst="rect">
                <a:avLst/>
              </a:prstGeom>
              <a:noFill/>
            </p:spPr>
            <p:txBody>
              <a:bodyPr wrap="square" rtlCol="0">
                <a:spAutoFit/>
              </a:bodyPr>
              <a:lstStyle/>
              <a:p>
                <a:r>
                  <a:rPr lang="en-US" altLang="zh-CN" sz="4000" dirty="0">
                    <a:solidFill>
                      <a:schemeClr val="accent2"/>
                    </a:solidFill>
                    <a:latin typeface="Impact" panose="020B0806030902050204" pitchFamily="34" charset="0"/>
                    <a:ea typeface="明兰" panose="02010600030101010101" pitchFamily="2" charset="-122"/>
                  </a:rPr>
                  <a:t>6</a:t>
                </a:r>
                <a:endParaRPr lang="zh-CN" altLang="en-US" sz="4000" dirty="0">
                  <a:solidFill>
                    <a:schemeClr val="accent2"/>
                  </a:solidFill>
                  <a:latin typeface="Impact" panose="020B0806030902050204" pitchFamily="34" charset="0"/>
                  <a:ea typeface="明兰" panose="02010600030101010101" pitchFamily="2" charset="-122"/>
                </a:endParaRPr>
              </a:p>
            </p:txBody>
          </p:sp>
          <p:grpSp>
            <p:nvGrpSpPr>
              <p:cNvPr id="122" name="组合 121">
                <a:extLst>
                  <a:ext uri="{FF2B5EF4-FFF2-40B4-BE49-F238E27FC236}">
                    <a16:creationId xmlns:a16="http://schemas.microsoft.com/office/drawing/2014/main" id="{92CB7AF9-09C5-4E37-8D06-5DF887E4D17B}"/>
                  </a:ext>
                </a:extLst>
              </p:cNvPr>
              <p:cNvGrpSpPr/>
              <p:nvPr/>
            </p:nvGrpSpPr>
            <p:grpSpPr>
              <a:xfrm>
                <a:off x="6381926" y="2102644"/>
                <a:ext cx="546717" cy="544512"/>
                <a:chOff x="6381926" y="2102644"/>
                <a:chExt cx="546717" cy="544512"/>
              </a:xfrm>
            </p:grpSpPr>
            <p:cxnSp>
              <p:nvCxnSpPr>
                <p:cNvPr id="126" name="直接连接符 125">
                  <a:extLst>
                    <a:ext uri="{FF2B5EF4-FFF2-40B4-BE49-F238E27FC236}">
                      <a16:creationId xmlns:a16="http://schemas.microsoft.com/office/drawing/2014/main" id="{40974EB8-909E-4B82-92DD-95FB80A61DCE}"/>
                    </a:ext>
                  </a:extLst>
                </p:cNvPr>
                <p:cNvCxnSpPr/>
                <p:nvPr/>
              </p:nvCxnSpPr>
              <p:spPr>
                <a:xfrm flipH="1">
                  <a:off x="6381926" y="2102644"/>
                  <a:ext cx="538462" cy="544049"/>
                </a:xfrm>
                <a:prstGeom prst="line">
                  <a:avLst/>
                </a:prstGeom>
                <a:ln/>
              </p:spPr>
              <p:style>
                <a:lnRef idx="1">
                  <a:schemeClr val="accent2"/>
                </a:lnRef>
                <a:fillRef idx="0">
                  <a:schemeClr val="accent2"/>
                </a:fillRef>
                <a:effectRef idx="0">
                  <a:schemeClr val="accent2"/>
                </a:effectRef>
                <a:fontRef idx="minor">
                  <a:schemeClr val="tx1"/>
                </a:fontRef>
              </p:style>
            </p:cxnSp>
            <p:sp>
              <p:nvSpPr>
                <p:cNvPr id="127" name="任意多边形 81">
                  <a:extLst>
                    <a:ext uri="{FF2B5EF4-FFF2-40B4-BE49-F238E27FC236}">
                      <a16:creationId xmlns:a16="http://schemas.microsoft.com/office/drawing/2014/main" id="{97802479-ED4A-4FF2-84DB-3D9CD2F12797}"/>
                    </a:ext>
                  </a:extLst>
                </p:cNvPr>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椭圆 122">
                <a:extLst>
                  <a:ext uri="{FF2B5EF4-FFF2-40B4-BE49-F238E27FC236}">
                    <a16:creationId xmlns:a16="http://schemas.microsoft.com/office/drawing/2014/main" id="{04864591-7538-461A-90EC-564F7319B022}"/>
                  </a:ext>
                </a:extLst>
              </p:cNvPr>
              <p:cNvSpPr/>
              <p:nvPr/>
            </p:nvSpPr>
            <p:spPr>
              <a:xfrm>
                <a:off x="6856934" y="1890219"/>
                <a:ext cx="87584" cy="87584"/>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BFA2E3BB-94A6-489A-A550-04FCEF91E305}"/>
                  </a:ext>
                </a:extLst>
              </p:cNvPr>
              <p:cNvSpPr/>
              <p:nvPr/>
            </p:nvSpPr>
            <p:spPr>
              <a:xfrm>
                <a:off x="6519329" y="2633534"/>
                <a:ext cx="68421" cy="684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C935456B-5A58-480C-BF2A-7DB7DA17CD77}"/>
                  </a:ext>
                </a:extLst>
              </p:cNvPr>
              <p:cNvSpPr/>
              <p:nvPr/>
            </p:nvSpPr>
            <p:spPr>
              <a:xfrm>
                <a:off x="6381459" y="2335375"/>
                <a:ext cx="47921" cy="4792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sp>
          <p:nvSpPr>
            <p:cNvPr id="120" name="文本框 119">
              <a:extLst>
                <a:ext uri="{FF2B5EF4-FFF2-40B4-BE49-F238E27FC236}">
                  <a16:creationId xmlns:a16="http://schemas.microsoft.com/office/drawing/2014/main" id="{A345FA97-DB1F-4D7A-8441-4C86EA603E15}"/>
                </a:ext>
              </a:extLst>
            </p:cNvPr>
            <p:cNvSpPr txBox="1"/>
            <p:nvPr/>
          </p:nvSpPr>
          <p:spPr>
            <a:xfrm>
              <a:off x="7418897" y="5379232"/>
              <a:ext cx="3818123" cy="523220"/>
            </a:xfrm>
            <a:prstGeom prst="rect">
              <a:avLst/>
            </a:prstGeom>
            <a:noFill/>
          </p:spPr>
          <p:txBody>
            <a:bodyPr wrap="square" rtlCol="0">
              <a:spAutoFit/>
            </a:bodyPr>
            <a:lstStyle/>
            <a:p>
              <a:r>
                <a:rPr lang="zh-CN" altLang="en-US" sz="2800" b="1" spc="100" dirty="0">
                  <a:latin typeface="幼圆" panose="02010509060101010101" pitchFamily="49" charset="-122"/>
                  <a:ea typeface="幼圆" panose="02010509060101010101" pitchFamily="49" charset="-122"/>
                </a:rPr>
                <a:t>三期临床试验设计</a:t>
              </a:r>
            </a:p>
          </p:txBody>
        </p:sp>
      </p:grpSp>
    </p:spTree>
    <p:extLst>
      <p:ext uri="{BB962C8B-B14F-4D97-AF65-F5344CB8AC3E}">
        <p14:creationId xmlns:p14="http://schemas.microsoft.com/office/powerpoint/2010/main" val="3740483714"/>
      </p:ext>
    </p:extLst>
  </p:cSld>
  <p:clrMapOvr>
    <a:masterClrMapping/>
  </p:clrMapOvr>
  <mc:AlternateContent xmlns:mc="http://schemas.openxmlformats.org/markup-compatibility/2006" xmlns:p14="http://schemas.microsoft.com/office/powerpoint/2010/main">
    <mc:Choice Requires="p14">
      <p:transition spd="slow"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9"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dissolv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nodeType="with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fade">
                                      <p:cBhvr>
                                        <p:cTn id="85" dur="500"/>
                                        <p:tgtEl>
                                          <p:spTgt spid="2"/>
                                        </p:tgtEl>
                                      </p:cBhvr>
                                    </p:animEffec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500"/>
                                        <p:tgtEl>
                                          <p:spTgt spid="3"/>
                                        </p:tgtEl>
                                      </p:cBhvr>
                                    </p:animEffect>
                                  </p:childTnLst>
                                </p:cTn>
                              </p:par>
                            </p:childTnLst>
                          </p:cTn>
                        </p:par>
                        <p:par>
                          <p:cTn id="90" fill="hold">
                            <p:stCondLst>
                              <p:cond delay="1000"/>
                            </p:stCondLst>
                            <p:childTnLst>
                              <p:par>
                                <p:cTn id="91" presetID="10" presetClass="entr" presetSubtype="0" fill="hold" nodeType="after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childTnLst>
                          </p:cTn>
                        </p:par>
                        <p:par>
                          <p:cTn id="94" fill="hold">
                            <p:stCondLst>
                              <p:cond delay="1500"/>
                            </p:stCondLst>
                            <p:childTnLst>
                              <p:par>
                                <p:cTn id="95" presetID="10" presetClass="entr" presetSubtype="0" fill="hold" nodeType="after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childTnLst>
                          </p:cTn>
                        </p:par>
                        <p:par>
                          <p:cTn id="98" fill="hold">
                            <p:stCondLst>
                              <p:cond delay="2000"/>
                            </p:stCondLst>
                            <p:childTnLst>
                              <p:par>
                                <p:cTn id="99" presetID="10" presetClass="entr" presetSubtype="0" fill="hold" nodeType="afterEffect">
                                  <p:stCondLst>
                                    <p:cond delay="0"/>
                                  </p:stCondLst>
                                  <p:childTnLst>
                                    <p:set>
                                      <p:cBhvr>
                                        <p:cTn id="100" dur="1" fill="hold">
                                          <p:stCondLst>
                                            <p:cond delay="0"/>
                                          </p:stCondLst>
                                        </p:cTn>
                                        <p:tgtEl>
                                          <p:spTgt spid="102"/>
                                        </p:tgtEl>
                                        <p:attrNameLst>
                                          <p:attrName>style.visibility</p:attrName>
                                        </p:attrNameLst>
                                      </p:cBhvr>
                                      <p:to>
                                        <p:strVal val="visible"/>
                                      </p:to>
                                    </p:set>
                                    <p:animEffect transition="in" filter="fade">
                                      <p:cBhvr>
                                        <p:cTn id="101" dur="500"/>
                                        <p:tgtEl>
                                          <p:spTgt spid="102"/>
                                        </p:tgtEl>
                                      </p:cBhvr>
                                    </p:animEffect>
                                  </p:childTnLst>
                                </p:cTn>
                              </p:par>
                            </p:childTnLst>
                          </p:cTn>
                        </p:par>
                        <p:par>
                          <p:cTn id="102" fill="hold">
                            <p:stCondLst>
                              <p:cond delay="2500"/>
                            </p:stCondLst>
                            <p:childTnLst>
                              <p:par>
                                <p:cTn id="103" presetID="10" presetClass="entr" presetSubtype="0" fill="hold" nodeType="afterEffect">
                                  <p:stCondLst>
                                    <p:cond delay="0"/>
                                  </p:stCondLst>
                                  <p:childTnLst>
                                    <p:set>
                                      <p:cBhvr>
                                        <p:cTn id="104" dur="1" fill="hold">
                                          <p:stCondLst>
                                            <p:cond delay="0"/>
                                          </p:stCondLst>
                                        </p:cTn>
                                        <p:tgtEl>
                                          <p:spTgt spid="118"/>
                                        </p:tgtEl>
                                        <p:attrNameLst>
                                          <p:attrName>style.visibility</p:attrName>
                                        </p:attrNameLst>
                                      </p:cBhvr>
                                      <p:to>
                                        <p:strVal val="visible"/>
                                      </p:to>
                                    </p:set>
                                    <p:animEffect transition="in" filter="fade">
                                      <p:cBhvr>
                                        <p:cTn id="105"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P spid="28" grpId="0" animBg="1"/>
      <p:bldP spid="32" grpId="0" animBg="1"/>
      <p:bldP spid="34" grpId="0" animBg="1"/>
      <p:bldP spid="35" grpId="0" animBg="1"/>
      <p:bldP spid="36" grpId="0" animBg="1"/>
      <p:bldP spid="37" grpId="0" animBg="1"/>
      <p:bldP spid="38" grpId="0" animBg="1"/>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074" y="195597"/>
            <a:ext cx="5495926" cy="1013325"/>
          </a:xfrm>
        </p:spPr>
        <p:txBody>
          <a:bodyPr>
            <a:normAutofit/>
          </a:bodyPr>
          <a:lstStyle/>
          <a:p>
            <a:r>
              <a:rPr lang="zh-CN" altLang="en-US" sz="3200" spc="100" dirty="0">
                <a:ea typeface="明兰" panose="02010600030101010101" pitchFamily="2" charset="-122"/>
              </a:rPr>
              <a:t>不同因素对药物治疗的影响</a:t>
            </a:r>
          </a:p>
        </p:txBody>
      </p:sp>
      <p:sp>
        <p:nvSpPr>
          <p:cNvPr id="10" name="TextBox 49"/>
          <p:cNvSpPr txBox="1"/>
          <p:nvPr/>
        </p:nvSpPr>
        <p:spPr>
          <a:xfrm>
            <a:off x="3803592" y="-2423207"/>
            <a:ext cx="5591293" cy="2299684"/>
          </a:xfrm>
          <a:prstGeom prst="rect">
            <a:avLst/>
          </a:prstGeom>
          <a:noFill/>
        </p:spPr>
        <p:txBody>
          <a:bodyPr wrap="square" rtlCol="0">
            <a:normAutofit/>
          </a:bodyPr>
          <a:lstStyle/>
          <a:p>
            <a:pPr>
              <a:lnSpc>
                <a:spcPct val="150000"/>
              </a:lnSpc>
            </a:pPr>
            <a:r>
              <a:rPr lang="en-US" sz="1400">
                <a:solidFill>
                  <a:schemeClr val="accent1">
                    <a:lumMod val="50000"/>
                  </a:schemeClr>
                </a:solidFill>
              </a:rPr>
              <a:t>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sp>
        <p:nvSpPr>
          <p:cNvPr id="29" name="TextBox 25"/>
          <p:cNvSpPr txBox="1"/>
          <p:nvPr/>
        </p:nvSpPr>
        <p:spPr>
          <a:xfrm>
            <a:off x="1700751" y="4047594"/>
            <a:ext cx="2929709" cy="400110"/>
          </a:xfrm>
          <a:prstGeom prst="rect">
            <a:avLst/>
          </a:prstGeom>
          <a:noFill/>
        </p:spPr>
        <p:txBody>
          <a:bodyPr wrap="square" rtlCol="0">
            <a:spAutoFit/>
          </a:bodyPr>
          <a:lstStyle/>
          <a:p>
            <a:r>
              <a:rPr lang="zh-CN" altLang="en-US" sz="2000" b="1" dirty="0">
                <a:solidFill>
                  <a:schemeClr val="accent2"/>
                </a:solidFill>
                <a:latin typeface="MONACO" panose="020B0509030404040204" pitchFamily="49" charset="0"/>
              </a:rPr>
              <a:t>对于剂量：</a:t>
            </a:r>
          </a:p>
        </p:txBody>
      </p:sp>
      <p:sp>
        <p:nvSpPr>
          <p:cNvPr id="30" name="TextBox 27"/>
          <p:cNvSpPr txBox="1"/>
          <p:nvPr/>
        </p:nvSpPr>
        <p:spPr>
          <a:xfrm>
            <a:off x="1700749" y="4551165"/>
            <a:ext cx="5676783" cy="523220"/>
          </a:xfrm>
          <a:prstGeom prst="rect">
            <a:avLst/>
          </a:prstGeom>
          <a:noFill/>
        </p:spPr>
        <p:txBody>
          <a:bodyPr wrap="square" rtlCol="0">
            <a:spAutoFit/>
          </a:bodyPr>
          <a:lstStyle/>
          <a:p>
            <a:r>
              <a:rPr lang="zh-CN" altLang="en-US" sz="1400" b="1" dirty="0">
                <a:solidFill>
                  <a:schemeClr val="accent2"/>
                </a:solidFill>
                <a:latin typeface="+mn-ea"/>
              </a:rPr>
              <a:t>将药物组人群分为试验药</a:t>
            </a:r>
            <a:r>
              <a:rPr lang="en-US" altLang="zh-CN" sz="1400" b="1" dirty="0">
                <a:solidFill>
                  <a:schemeClr val="accent2"/>
                </a:solidFill>
                <a:latin typeface="+mn-ea"/>
              </a:rPr>
              <a:t>10mg</a:t>
            </a:r>
            <a:r>
              <a:rPr lang="zh-CN" altLang="en-US" sz="1400" b="1" dirty="0">
                <a:solidFill>
                  <a:schemeClr val="accent2"/>
                </a:solidFill>
                <a:latin typeface="+mn-ea"/>
              </a:rPr>
              <a:t>组和试验药</a:t>
            </a:r>
            <a:r>
              <a:rPr lang="en-US" altLang="zh-CN" sz="1400" b="1" dirty="0">
                <a:solidFill>
                  <a:schemeClr val="accent2"/>
                </a:solidFill>
                <a:latin typeface="+mn-ea"/>
              </a:rPr>
              <a:t>20mg</a:t>
            </a:r>
            <a:r>
              <a:rPr lang="zh-CN" altLang="en-US" sz="1400" b="1" dirty="0">
                <a:solidFill>
                  <a:schemeClr val="accent2"/>
                </a:solidFill>
                <a:latin typeface="+mn-ea"/>
              </a:rPr>
              <a:t>组；</a:t>
            </a:r>
            <a:endParaRPr lang="en-US" altLang="zh-CN" sz="1400" b="1" dirty="0">
              <a:solidFill>
                <a:schemeClr val="accent2"/>
              </a:solidFill>
              <a:latin typeface="+mn-ea"/>
            </a:endParaRPr>
          </a:p>
          <a:p>
            <a:r>
              <a:rPr lang="zh-CN" altLang="en-US" sz="1400" b="1" dirty="0">
                <a:solidFill>
                  <a:schemeClr val="accent2"/>
                </a:solidFill>
                <a:latin typeface="+mn-ea"/>
              </a:rPr>
              <a:t>从有效性和安全性的角度分析；</a:t>
            </a:r>
            <a:endParaRPr lang="en-US" altLang="zh-CN" sz="1400" b="1" dirty="0">
              <a:solidFill>
                <a:schemeClr val="accent2"/>
              </a:solidFill>
              <a:latin typeface="+mn-ea"/>
            </a:endParaRPr>
          </a:p>
        </p:txBody>
      </p:sp>
      <p:sp>
        <p:nvSpPr>
          <p:cNvPr id="31" name="TextBox 25"/>
          <p:cNvSpPr txBox="1"/>
          <p:nvPr/>
        </p:nvSpPr>
        <p:spPr>
          <a:xfrm>
            <a:off x="1700751" y="2223037"/>
            <a:ext cx="2929709" cy="400110"/>
          </a:xfrm>
          <a:prstGeom prst="rect">
            <a:avLst/>
          </a:prstGeom>
          <a:noFill/>
        </p:spPr>
        <p:txBody>
          <a:bodyPr wrap="square" rtlCol="0">
            <a:spAutoFit/>
          </a:bodyPr>
          <a:lstStyle/>
          <a:p>
            <a:r>
              <a:rPr lang="zh-CN" altLang="en-US" sz="2000" b="1" dirty="0">
                <a:solidFill>
                  <a:schemeClr val="accent3"/>
                </a:solidFill>
                <a:latin typeface="MONACO" panose="020B0509030404040204" pitchFamily="49" charset="0"/>
              </a:rPr>
              <a:t>对于受试者人群：</a:t>
            </a:r>
            <a:endParaRPr lang="en-US" altLang="zh-CN" sz="2000" b="1" dirty="0">
              <a:solidFill>
                <a:schemeClr val="accent3"/>
              </a:solidFill>
              <a:latin typeface="MONACO" panose="020B0509030404040204" pitchFamily="49" charset="0"/>
            </a:endParaRPr>
          </a:p>
        </p:txBody>
      </p:sp>
      <p:sp>
        <p:nvSpPr>
          <p:cNvPr id="32" name="TextBox 27"/>
          <p:cNvSpPr txBox="1"/>
          <p:nvPr/>
        </p:nvSpPr>
        <p:spPr>
          <a:xfrm>
            <a:off x="1700749" y="2730842"/>
            <a:ext cx="5250467" cy="738664"/>
          </a:xfrm>
          <a:prstGeom prst="rect">
            <a:avLst/>
          </a:prstGeom>
          <a:noFill/>
        </p:spPr>
        <p:txBody>
          <a:bodyPr wrap="square" rtlCol="0">
            <a:spAutoFit/>
          </a:bodyPr>
          <a:lstStyle/>
          <a:p>
            <a:r>
              <a:rPr lang="zh-CN" altLang="en-US" sz="1400" b="1" dirty="0">
                <a:solidFill>
                  <a:schemeClr val="accent3"/>
                </a:solidFill>
                <a:latin typeface="+mn-ea"/>
              </a:rPr>
              <a:t>对于人群特征，考虑年龄、性别、</a:t>
            </a:r>
            <a:r>
              <a:rPr lang="en-US" altLang="zh-CN" sz="1400" b="1" dirty="0">
                <a:solidFill>
                  <a:schemeClr val="accent3"/>
                </a:solidFill>
                <a:latin typeface="+mn-ea"/>
              </a:rPr>
              <a:t>BMI</a:t>
            </a:r>
            <a:r>
              <a:rPr lang="zh-CN" altLang="en-US" sz="1400" b="1" dirty="0">
                <a:solidFill>
                  <a:schemeClr val="accent3"/>
                </a:solidFill>
                <a:latin typeface="+mn-ea"/>
              </a:rPr>
              <a:t>、嗜好品、既往病史、联合用药情况进行亚组分析以及交互作用分析，探索具有不同特征的受试者人群是否会导致不同的药物治疗效果；</a:t>
            </a:r>
            <a:endParaRPr lang="en-US" altLang="zh-CN" sz="1400" b="1" dirty="0">
              <a:solidFill>
                <a:schemeClr val="accent3"/>
              </a:solidFill>
              <a:latin typeface="+mn-ea"/>
            </a:endParaRPr>
          </a:p>
        </p:txBody>
      </p:sp>
      <p:sp>
        <p:nvSpPr>
          <p:cNvPr id="38" name="female body outline">
            <a:extLst>
              <a:ext uri="{FF2B5EF4-FFF2-40B4-BE49-F238E27FC236}">
                <a16:creationId xmlns:a16="http://schemas.microsoft.com/office/drawing/2014/main" id="{995EE00C-5373-487E-A92A-C7FF10EC5BE6}"/>
              </a:ext>
            </a:extLst>
          </p:cNvPr>
          <p:cNvSpPr/>
          <p:nvPr/>
        </p:nvSpPr>
        <p:spPr bwMode="auto">
          <a:xfrm>
            <a:off x="7625050" y="606134"/>
            <a:ext cx="1631398" cy="5838188"/>
          </a:xfrm>
          <a:custGeom>
            <a:avLst/>
            <a:gdLst>
              <a:gd name="T0" fmla="*/ 495 w 517"/>
              <a:gd name="T1" fmla="*/ 618 h 1858"/>
              <a:gd name="T2" fmla="*/ 471 w 517"/>
              <a:gd name="T3" fmla="*/ 471 h 1858"/>
              <a:gd name="T4" fmla="*/ 331 w 517"/>
              <a:gd name="T5" fmla="*/ 275 h 1858"/>
              <a:gd name="T6" fmla="*/ 309 w 517"/>
              <a:gd name="T7" fmla="*/ 256 h 1858"/>
              <a:gd name="T8" fmla="*/ 356 w 517"/>
              <a:gd name="T9" fmla="*/ 235 h 1858"/>
              <a:gd name="T10" fmla="*/ 296 w 517"/>
              <a:gd name="T11" fmla="*/ 9 h 1858"/>
              <a:gd name="T12" fmla="*/ 145 w 517"/>
              <a:gd name="T13" fmla="*/ 164 h 1858"/>
              <a:gd name="T14" fmla="*/ 171 w 517"/>
              <a:gd name="T15" fmla="*/ 257 h 1858"/>
              <a:gd name="T16" fmla="*/ 206 w 517"/>
              <a:gd name="T17" fmla="*/ 256 h 1858"/>
              <a:gd name="T18" fmla="*/ 78 w 517"/>
              <a:gd name="T19" fmla="*/ 317 h 1858"/>
              <a:gd name="T20" fmla="*/ 22 w 517"/>
              <a:gd name="T21" fmla="*/ 618 h 1858"/>
              <a:gd name="T22" fmla="*/ 9 w 517"/>
              <a:gd name="T23" fmla="*/ 939 h 1858"/>
              <a:gd name="T24" fmla="*/ 56 w 517"/>
              <a:gd name="T25" fmla="*/ 975 h 1858"/>
              <a:gd name="T26" fmla="*/ 50 w 517"/>
              <a:gd name="T27" fmla="*/ 955 h 1858"/>
              <a:gd name="T28" fmla="*/ 60 w 517"/>
              <a:gd name="T29" fmla="*/ 951 h 1858"/>
              <a:gd name="T30" fmla="*/ 71 w 517"/>
              <a:gd name="T31" fmla="*/ 915 h 1858"/>
              <a:gd name="T32" fmla="*/ 65 w 517"/>
              <a:gd name="T33" fmla="*/ 794 h 1858"/>
              <a:gd name="T34" fmla="*/ 123 w 517"/>
              <a:gd name="T35" fmla="*/ 498 h 1858"/>
              <a:gd name="T36" fmla="*/ 136 w 517"/>
              <a:gd name="T37" fmla="*/ 481 h 1858"/>
              <a:gd name="T38" fmla="*/ 132 w 517"/>
              <a:gd name="T39" fmla="*/ 703 h 1858"/>
              <a:gd name="T40" fmla="*/ 128 w 517"/>
              <a:gd name="T41" fmla="*/ 1268 h 1858"/>
              <a:gd name="T42" fmla="*/ 150 w 517"/>
              <a:gd name="T43" fmla="*/ 1652 h 1858"/>
              <a:gd name="T44" fmla="*/ 80 w 517"/>
              <a:gd name="T45" fmla="*/ 1741 h 1858"/>
              <a:gd name="T46" fmla="*/ 53 w 517"/>
              <a:gd name="T47" fmla="*/ 1797 h 1858"/>
              <a:gd name="T48" fmla="*/ 140 w 517"/>
              <a:gd name="T49" fmla="*/ 1791 h 1858"/>
              <a:gd name="T50" fmla="*/ 189 w 517"/>
              <a:gd name="T51" fmla="*/ 1752 h 1858"/>
              <a:gd name="T52" fmla="*/ 216 w 517"/>
              <a:gd name="T53" fmla="*/ 1675 h 1858"/>
              <a:gd name="T54" fmla="*/ 237 w 517"/>
              <a:gd name="T55" fmla="*/ 1154 h 1858"/>
              <a:gd name="T56" fmla="*/ 266 w 517"/>
              <a:gd name="T57" fmla="*/ 979 h 1858"/>
              <a:gd name="T58" fmla="*/ 278 w 517"/>
              <a:gd name="T59" fmla="*/ 1202 h 1858"/>
              <a:gd name="T60" fmla="*/ 300 w 517"/>
              <a:gd name="T61" fmla="*/ 1723 h 1858"/>
              <a:gd name="T62" fmla="*/ 326 w 517"/>
              <a:gd name="T63" fmla="*/ 1800 h 1858"/>
              <a:gd name="T64" fmla="*/ 375 w 517"/>
              <a:gd name="T65" fmla="*/ 1839 h 1858"/>
              <a:gd name="T66" fmla="*/ 462 w 517"/>
              <a:gd name="T67" fmla="*/ 1845 h 1858"/>
              <a:gd name="T68" fmla="*/ 435 w 517"/>
              <a:gd name="T69" fmla="*/ 1789 h 1858"/>
              <a:gd name="T70" fmla="*/ 366 w 517"/>
              <a:gd name="T71" fmla="*/ 1700 h 1858"/>
              <a:gd name="T72" fmla="*/ 387 w 517"/>
              <a:gd name="T73" fmla="*/ 1316 h 1858"/>
              <a:gd name="T74" fmla="*/ 417 w 517"/>
              <a:gd name="T75" fmla="*/ 803 h 1858"/>
              <a:gd name="T76" fmla="*/ 387 w 517"/>
              <a:gd name="T77" fmla="*/ 471 h 1858"/>
              <a:gd name="T78" fmla="*/ 402 w 517"/>
              <a:gd name="T79" fmla="*/ 565 h 1858"/>
              <a:gd name="T80" fmla="*/ 455 w 517"/>
              <a:gd name="T81" fmla="*/ 879 h 1858"/>
              <a:gd name="T82" fmla="*/ 445 w 517"/>
              <a:gd name="T83" fmla="*/ 917 h 1858"/>
              <a:gd name="T84" fmla="*/ 463 w 517"/>
              <a:gd name="T85" fmla="*/ 925 h 1858"/>
              <a:gd name="T86" fmla="*/ 449 w 517"/>
              <a:gd name="T87" fmla="*/ 968 h 1858"/>
              <a:gd name="T88" fmla="*/ 488 w 517"/>
              <a:gd name="T89" fmla="*/ 964 h 1858"/>
              <a:gd name="T90" fmla="*/ 513 w 517"/>
              <a:gd name="T91" fmla="*/ 902 h 1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7" h="1858">
                <a:moveTo>
                  <a:pt x="513" y="902"/>
                </a:moveTo>
                <a:cubicBezTo>
                  <a:pt x="511" y="891"/>
                  <a:pt x="508" y="881"/>
                  <a:pt x="506" y="875"/>
                </a:cubicBezTo>
                <a:cubicBezTo>
                  <a:pt x="485" y="791"/>
                  <a:pt x="497" y="704"/>
                  <a:pt x="495" y="618"/>
                </a:cubicBezTo>
                <a:cubicBezTo>
                  <a:pt x="494" y="573"/>
                  <a:pt x="477" y="526"/>
                  <a:pt x="472" y="480"/>
                </a:cubicBezTo>
                <a:cubicBezTo>
                  <a:pt x="472" y="477"/>
                  <a:pt x="471" y="475"/>
                  <a:pt x="471" y="472"/>
                </a:cubicBezTo>
                <a:cubicBezTo>
                  <a:pt x="471" y="471"/>
                  <a:pt x="471" y="471"/>
                  <a:pt x="471" y="471"/>
                </a:cubicBezTo>
                <a:cubicBezTo>
                  <a:pt x="469" y="453"/>
                  <a:pt x="467" y="434"/>
                  <a:pt x="462" y="412"/>
                </a:cubicBezTo>
                <a:cubicBezTo>
                  <a:pt x="445" y="326"/>
                  <a:pt x="434" y="297"/>
                  <a:pt x="350" y="280"/>
                </a:cubicBezTo>
                <a:cubicBezTo>
                  <a:pt x="343" y="279"/>
                  <a:pt x="337" y="276"/>
                  <a:pt x="331" y="275"/>
                </a:cubicBezTo>
                <a:cubicBezTo>
                  <a:pt x="320" y="271"/>
                  <a:pt x="311" y="265"/>
                  <a:pt x="305" y="256"/>
                </a:cubicBezTo>
                <a:cubicBezTo>
                  <a:pt x="305" y="256"/>
                  <a:pt x="305" y="256"/>
                  <a:pt x="304" y="255"/>
                </a:cubicBezTo>
                <a:cubicBezTo>
                  <a:pt x="306" y="256"/>
                  <a:pt x="307" y="256"/>
                  <a:pt x="309" y="256"/>
                </a:cubicBezTo>
                <a:cubicBezTo>
                  <a:pt x="319" y="259"/>
                  <a:pt x="317" y="251"/>
                  <a:pt x="326" y="255"/>
                </a:cubicBezTo>
                <a:cubicBezTo>
                  <a:pt x="340" y="260"/>
                  <a:pt x="351" y="261"/>
                  <a:pt x="358" y="253"/>
                </a:cubicBezTo>
                <a:cubicBezTo>
                  <a:pt x="363" y="247"/>
                  <a:pt x="359" y="241"/>
                  <a:pt x="356" y="235"/>
                </a:cubicBezTo>
                <a:cubicBezTo>
                  <a:pt x="352" y="227"/>
                  <a:pt x="353" y="219"/>
                  <a:pt x="353" y="210"/>
                </a:cubicBezTo>
                <a:cubicBezTo>
                  <a:pt x="354" y="188"/>
                  <a:pt x="359" y="167"/>
                  <a:pt x="361" y="145"/>
                </a:cubicBezTo>
                <a:cubicBezTo>
                  <a:pt x="363" y="113"/>
                  <a:pt x="352" y="30"/>
                  <a:pt x="296" y="9"/>
                </a:cubicBezTo>
                <a:cubicBezTo>
                  <a:pt x="282" y="4"/>
                  <a:pt x="266" y="0"/>
                  <a:pt x="252" y="3"/>
                </a:cubicBezTo>
                <a:cubicBezTo>
                  <a:pt x="237" y="0"/>
                  <a:pt x="222" y="2"/>
                  <a:pt x="209" y="8"/>
                </a:cubicBezTo>
                <a:cubicBezTo>
                  <a:pt x="149" y="36"/>
                  <a:pt x="140" y="105"/>
                  <a:pt x="145" y="164"/>
                </a:cubicBezTo>
                <a:cubicBezTo>
                  <a:pt x="146" y="185"/>
                  <a:pt x="151" y="204"/>
                  <a:pt x="148" y="226"/>
                </a:cubicBezTo>
                <a:cubicBezTo>
                  <a:pt x="146" y="235"/>
                  <a:pt x="138" y="243"/>
                  <a:pt x="142" y="252"/>
                </a:cubicBezTo>
                <a:cubicBezTo>
                  <a:pt x="147" y="263"/>
                  <a:pt x="156" y="258"/>
                  <a:pt x="171" y="257"/>
                </a:cubicBezTo>
                <a:cubicBezTo>
                  <a:pt x="174" y="257"/>
                  <a:pt x="174" y="259"/>
                  <a:pt x="179" y="259"/>
                </a:cubicBezTo>
                <a:cubicBezTo>
                  <a:pt x="186" y="259"/>
                  <a:pt x="187" y="256"/>
                  <a:pt x="189" y="256"/>
                </a:cubicBezTo>
                <a:cubicBezTo>
                  <a:pt x="197" y="257"/>
                  <a:pt x="201" y="258"/>
                  <a:pt x="206" y="256"/>
                </a:cubicBezTo>
                <a:cubicBezTo>
                  <a:pt x="197" y="268"/>
                  <a:pt x="183" y="275"/>
                  <a:pt x="170" y="278"/>
                </a:cubicBezTo>
                <a:cubicBezTo>
                  <a:pt x="161" y="281"/>
                  <a:pt x="152" y="283"/>
                  <a:pt x="143" y="284"/>
                </a:cubicBezTo>
                <a:cubicBezTo>
                  <a:pt x="118" y="287"/>
                  <a:pt x="93" y="297"/>
                  <a:pt x="78" y="317"/>
                </a:cubicBezTo>
                <a:cubicBezTo>
                  <a:pt x="60" y="341"/>
                  <a:pt x="57" y="372"/>
                  <a:pt x="53" y="400"/>
                </a:cubicBezTo>
                <a:cubicBezTo>
                  <a:pt x="48" y="431"/>
                  <a:pt x="41" y="455"/>
                  <a:pt x="37" y="490"/>
                </a:cubicBezTo>
                <a:cubicBezTo>
                  <a:pt x="31" y="532"/>
                  <a:pt x="22" y="577"/>
                  <a:pt x="22" y="618"/>
                </a:cubicBezTo>
                <a:cubicBezTo>
                  <a:pt x="20" y="704"/>
                  <a:pt x="31" y="791"/>
                  <a:pt x="10" y="875"/>
                </a:cubicBezTo>
                <a:cubicBezTo>
                  <a:pt x="8" y="881"/>
                  <a:pt x="6" y="891"/>
                  <a:pt x="3" y="902"/>
                </a:cubicBezTo>
                <a:cubicBezTo>
                  <a:pt x="0" y="921"/>
                  <a:pt x="5" y="933"/>
                  <a:pt x="9" y="939"/>
                </a:cubicBezTo>
                <a:cubicBezTo>
                  <a:pt x="9" y="940"/>
                  <a:pt x="10" y="941"/>
                  <a:pt x="10" y="942"/>
                </a:cubicBezTo>
                <a:cubicBezTo>
                  <a:pt x="12" y="947"/>
                  <a:pt x="19" y="956"/>
                  <a:pt x="28" y="964"/>
                </a:cubicBezTo>
                <a:cubicBezTo>
                  <a:pt x="34" y="969"/>
                  <a:pt x="47" y="975"/>
                  <a:pt x="56" y="975"/>
                </a:cubicBezTo>
                <a:cubicBezTo>
                  <a:pt x="59" y="975"/>
                  <a:pt x="62" y="975"/>
                  <a:pt x="64" y="973"/>
                </a:cubicBezTo>
                <a:cubicBezTo>
                  <a:pt x="66" y="972"/>
                  <a:pt x="67" y="970"/>
                  <a:pt x="67" y="968"/>
                </a:cubicBezTo>
                <a:cubicBezTo>
                  <a:pt x="67" y="963"/>
                  <a:pt x="61" y="959"/>
                  <a:pt x="50" y="955"/>
                </a:cubicBezTo>
                <a:cubicBezTo>
                  <a:pt x="39" y="950"/>
                  <a:pt x="29" y="940"/>
                  <a:pt x="31" y="926"/>
                </a:cubicBezTo>
                <a:cubicBezTo>
                  <a:pt x="33" y="915"/>
                  <a:pt x="51" y="914"/>
                  <a:pt x="53" y="925"/>
                </a:cubicBezTo>
                <a:cubicBezTo>
                  <a:pt x="57" y="943"/>
                  <a:pt x="51" y="950"/>
                  <a:pt x="60" y="951"/>
                </a:cubicBezTo>
                <a:cubicBezTo>
                  <a:pt x="62" y="951"/>
                  <a:pt x="64" y="950"/>
                  <a:pt x="66" y="949"/>
                </a:cubicBezTo>
                <a:cubicBezTo>
                  <a:pt x="72" y="944"/>
                  <a:pt x="72" y="931"/>
                  <a:pt x="71" y="917"/>
                </a:cubicBezTo>
                <a:cubicBezTo>
                  <a:pt x="71" y="915"/>
                  <a:pt x="71" y="915"/>
                  <a:pt x="71" y="915"/>
                </a:cubicBezTo>
                <a:cubicBezTo>
                  <a:pt x="71" y="907"/>
                  <a:pt x="71" y="902"/>
                  <a:pt x="68" y="893"/>
                </a:cubicBezTo>
                <a:cubicBezTo>
                  <a:pt x="67" y="887"/>
                  <a:pt x="64" y="883"/>
                  <a:pt x="62" y="879"/>
                </a:cubicBezTo>
                <a:cubicBezTo>
                  <a:pt x="47" y="856"/>
                  <a:pt x="61" y="818"/>
                  <a:pt x="65" y="794"/>
                </a:cubicBezTo>
                <a:cubicBezTo>
                  <a:pt x="71" y="761"/>
                  <a:pt x="82" y="700"/>
                  <a:pt x="82" y="700"/>
                </a:cubicBezTo>
                <a:cubicBezTo>
                  <a:pt x="82" y="700"/>
                  <a:pt x="107" y="611"/>
                  <a:pt x="115" y="565"/>
                </a:cubicBezTo>
                <a:cubicBezTo>
                  <a:pt x="119" y="543"/>
                  <a:pt x="120" y="520"/>
                  <a:pt x="123" y="498"/>
                </a:cubicBezTo>
                <a:cubicBezTo>
                  <a:pt x="124" y="492"/>
                  <a:pt x="125" y="487"/>
                  <a:pt x="125" y="481"/>
                </a:cubicBezTo>
                <a:cubicBezTo>
                  <a:pt x="126" y="479"/>
                  <a:pt x="126" y="466"/>
                  <a:pt x="132" y="470"/>
                </a:cubicBezTo>
                <a:cubicBezTo>
                  <a:pt x="134" y="472"/>
                  <a:pt x="135" y="478"/>
                  <a:pt x="136" y="481"/>
                </a:cubicBezTo>
                <a:cubicBezTo>
                  <a:pt x="139" y="494"/>
                  <a:pt x="141" y="508"/>
                  <a:pt x="143" y="522"/>
                </a:cubicBezTo>
                <a:cubicBezTo>
                  <a:pt x="144" y="534"/>
                  <a:pt x="146" y="545"/>
                  <a:pt x="147" y="557"/>
                </a:cubicBezTo>
                <a:cubicBezTo>
                  <a:pt x="153" y="617"/>
                  <a:pt x="149" y="640"/>
                  <a:pt x="132" y="703"/>
                </a:cubicBezTo>
                <a:cubicBezTo>
                  <a:pt x="117" y="760"/>
                  <a:pt x="89" y="820"/>
                  <a:pt x="81" y="905"/>
                </a:cubicBezTo>
                <a:cubicBezTo>
                  <a:pt x="75" y="975"/>
                  <a:pt x="95" y="1044"/>
                  <a:pt x="111" y="1113"/>
                </a:cubicBezTo>
                <a:cubicBezTo>
                  <a:pt x="123" y="1164"/>
                  <a:pt x="132" y="1215"/>
                  <a:pt x="128" y="1268"/>
                </a:cubicBezTo>
                <a:cubicBezTo>
                  <a:pt x="124" y="1332"/>
                  <a:pt x="126" y="1392"/>
                  <a:pt x="133" y="1455"/>
                </a:cubicBezTo>
                <a:cubicBezTo>
                  <a:pt x="136" y="1481"/>
                  <a:pt x="146" y="1507"/>
                  <a:pt x="148" y="1536"/>
                </a:cubicBezTo>
                <a:cubicBezTo>
                  <a:pt x="150" y="1565"/>
                  <a:pt x="154" y="1630"/>
                  <a:pt x="150" y="1652"/>
                </a:cubicBezTo>
                <a:cubicBezTo>
                  <a:pt x="149" y="1654"/>
                  <a:pt x="149" y="1654"/>
                  <a:pt x="149" y="1654"/>
                </a:cubicBezTo>
                <a:cubicBezTo>
                  <a:pt x="144" y="1681"/>
                  <a:pt x="142" y="1689"/>
                  <a:pt x="127" y="1703"/>
                </a:cubicBezTo>
                <a:cubicBezTo>
                  <a:pt x="112" y="1718"/>
                  <a:pt x="98" y="1730"/>
                  <a:pt x="80" y="1741"/>
                </a:cubicBezTo>
                <a:cubicBezTo>
                  <a:pt x="68" y="1749"/>
                  <a:pt x="61" y="1753"/>
                  <a:pt x="51" y="1764"/>
                </a:cubicBezTo>
                <a:cubicBezTo>
                  <a:pt x="50" y="1766"/>
                  <a:pt x="46" y="1771"/>
                  <a:pt x="45" y="1777"/>
                </a:cubicBezTo>
                <a:cubicBezTo>
                  <a:pt x="45" y="1784"/>
                  <a:pt x="47" y="1792"/>
                  <a:pt x="53" y="1797"/>
                </a:cubicBezTo>
                <a:cubicBezTo>
                  <a:pt x="63" y="1807"/>
                  <a:pt x="78" y="1810"/>
                  <a:pt x="88" y="1810"/>
                </a:cubicBezTo>
                <a:cubicBezTo>
                  <a:pt x="114" y="1810"/>
                  <a:pt x="131" y="1798"/>
                  <a:pt x="140" y="1792"/>
                </a:cubicBezTo>
                <a:cubicBezTo>
                  <a:pt x="140" y="1791"/>
                  <a:pt x="140" y="1791"/>
                  <a:pt x="140" y="1791"/>
                </a:cubicBezTo>
                <a:cubicBezTo>
                  <a:pt x="144" y="1789"/>
                  <a:pt x="149" y="1784"/>
                  <a:pt x="153" y="1778"/>
                </a:cubicBezTo>
                <a:cubicBezTo>
                  <a:pt x="161" y="1766"/>
                  <a:pt x="164" y="1763"/>
                  <a:pt x="175" y="1758"/>
                </a:cubicBezTo>
                <a:cubicBezTo>
                  <a:pt x="178" y="1756"/>
                  <a:pt x="184" y="1754"/>
                  <a:pt x="189" y="1752"/>
                </a:cubicBezTo>
                <a:cubicBezTo>
                  <a:pt x="202" y="1748"/>
                  <a:pt x="216" y="1744"/>
                  <a:pt x="223" y="1732"/>
                </a:cubicBezTo>
                <a:cubicBezTo>
                  <a:pt x="229" y="1721"/>
                  <a:pt x="225" y="1710"/>
                  <a:pt x="221" y="1698"/>
                </a:cubicBezTo>
                <a:cubicBezTo>
                  <a:pt x="219" y="1691"/>
                  <a:pt x="216" y="1683"/>
                  <a:pt x="216" y="1675"/>
                </a:cubicBezTo>
                <a:cubicBezTo>
                  <a:pt x="210" y="1611"/>
                  <a:pt x="234" y="1549"/>
                  <a:pt x="242" y="1486"/>
                </a:cubicBezTo>
                <a:cubicBezTo>
                  <a:pt x="245" y="1456"/>
                  <a:pt x="249" y="1423"/>
                  <a:pt x="242" y="1393"/>
                </a:cubicBezTo>
                <a:cubicBezTo>
                  <a:pt x="226" y="1314"/>
                  <a:pt x="229" y="1234"/>
                  <a:pt x="237" y="1154"/>
                </a:cubicBezTo>
                <a:cubicBezTo>
                  <a:pt x="244" y="1087"/>
                  <a:pt x="251" y="1027"/>
                  <a:pt x="249" y="953"/>
                </a:cubicBezTo>
                <a:cubicBezTo>
                  <a:pt x="249" y="937"/>
                  <a:pt x="254" y="932"/>
                  <a:pt x="261" y="937"/>
                </a:cubicBezTo>
                <a:cubicBezTo>
                  <a:pt x="267" y="941"/>
                  <a:pt x="265" y="972"/>
                  <a:pt x="266" y="979"/>
                </a:cubicBezTo>
                <a:cubicBezTo>
                  <a:pt x="266" y="986"/>
                  <a:pt x="266" y="993"/>
                  <a:pt x="266" y="1000"/>
                </a:cubicBezTo>
                <a:cubicBezTo>
                  <a:pt x="266" y="1000"/>
                  <a:pt x="266" y="1000"/>
                  <a:pt x="266" y="1000"/>
                </a:cubicBezTo>
                <a:cubicBezTo>
                  <a:pt x="264" y="1074"/>
                  <a:pt x="271" y="1135"/>
                  <a:pt x="278" y="1202"/>
                </a:cubicBezTo>
                <a:cubicBezTo>
                  <a:pt x="286" y="1281"/>
                  <a:pt x="289" y="1361"/>
                  <a:pt x="273" y="1440"/>
                </a:cubicBezTo>
                <a:cubicBezTo>
                  <a:pt x="266" y="1471"/>
                  <a:pt x="270" y="1503"/>
                  <a:pt x="274" y="1534"/>
                </a:cubicBezTo>
                <a:cubicBezTo>
                  <a:pt x="282" y="1597"/>
                  <a:pt x="305" y="1659"/>
                  <a:pt x="300" y="1723"/>
                </a:cubicBezTo>
                <a:cubicBezTo>
                  <a:pt x="299" y="1731"/>
                  <a:pt x="297" y="1738"/>
                  <a:pt x="294" y="1746"/>
                </a:cubicBezTo>
                <a:cubicBezTo>
                  <a:pt x="290" y="1757"/>
                  <a:pt x="286" y="1768"/>
                  <a:pt x="292" y="1780"/>
                </a:cubicBezTo>
                <a:cubicBezTo>
                  <a:pt x="299" y="1792"/>
                  <a:pt x="313" y="1796"/>
                  <a:pt x="326" y="1800"/>
                </a:cubicBezTo>
                <a:cubicBezTo>
                  <a:pt x="331" y="1802"/>
                  <a:pt x="337" y="1803"/>
                  <a:pt x="341" y="1805"/>
                </a:cubicBezTo>
                <a:cubicBezTo>
                  <a:pt x="352" y="1811"/>
                  <a:pt x="354" y="1813"/>
                  <a:pt x="362" y="1826"/>
                </a:cubicBezTo>
                <a:cubicBezTo>
                  <a:pt x="366" y="1832"/>
                  <a:pt x="371" y="1836"/>
                  <a:pt x="375" y="1839"/>
                </a:cubicBezTo>
                <a:cubicBezTo>
                  <a:pt x="375" y="1839"/>
                  <a:pt x="375" y="1839"/>
                  <a:pt x="375" y="1839"/>
                </a:cubicBezTo>
                <a:cubicBezTo>
                  <a:pt x="384" y="1846"/>
                  <a:pt x="401" y="1858"/>
                  <a:pt x="428" y="1858"/>
                </a:cubicBezTo>
                <a:cubicBezTo>
                  <a:pt x="438" y="1858"/>
                  <a:pt x="453" y="1854"/>
                  <a:pt x="462" y="1845"/>
                </a:cubicBezTo>
                <a:cubicBezTo>
                  <a:pt x="468" y="1839"/>
                  <a:pt x="471" y="1832"/>
                  <a:pt x="470" y="1824"/>
                </a:cubicBezTo>
                <a:cubicBezTo>
                  <a:pt x="469" y="1819"/>
                  <a:pt x="465" y="1813"/>
                  <a:pt x="464" y="1812"/>
                </a:cubicBezTo>
                <a:cubicBezTo>
                  <a:pt x="454" y="1801"/>
                  <a:pt x="447" y="1796"/>
                  <a:pt x="435" y="1789"/>
                </a:cubicBezTo>
                <a:cubicBezTo>
                  <a:pt x="417" y="1777"/>
                  <a:pt x="403" y="1766"/>
                  <a:pt x="388" y="1751"/>
                </a:cubicBezTo>
                <a:cubicBezTo>
                  <a:pt x="373" y="1736"/>
                  <a:pt x="371" y="1729"/>
                  <a:pt x="366" y="1701"/>
                </a:cubicBezTo>
                <a:cubicBezTo>
                  <a:pt x="366" y="1700"/>
                  <a:pt x="366" y="1700"/>
                  <a:pt x="366" y="1700"/>
                </a:cubicBezTo>
                <a:cubicBezTo>
                  <a:pt x="361" y="1678"/>
                  <a:pt x="365" y="1613"/>
                  <a:pt x="367" y="1584"/>
                </a:cubicBezTo>
                <a:cubicBezTo>
                  <a:pt x="369" y="1554"/>
                  <a:pt x="380" y="1529"/>
                  <a:pt x="382" y="1503"/>
                </a:cubicBezTo>
                <a:cubicBezTo>
                  <a:pt x="389" y="1440"/>
                  <a:pt x="391" y="1379"/>
                  <a:pt x="387" y="1316"/>
                </a:cubicBezTo>
                <a:cubicBezTo>
                  <a:pt x="383" y="1262"/>
                  <a:pt x="392" y="1212"/>
                  <a:pt x="404" y="1160"/>
                </a:cubicBezTo>
                <a:cubicBezTo>
                  <a:pt x="420" y="1092"/>
                  <a:pt x="432" y="953"/>
                  <a:pt x="432" y="953"/>
                </a:cubicBezTo>
                <a:cubicBezTo>
                  <a:pt x="438" y="903"/>
                  <a:pt x="429" y="852"/>
                  <a:pt x="417" y="803"/>
                </a:cubicBezTo>
                <a:cubicBezTo>
                  <a:pt x="411" y="779"/>
                  <a:pt x="395" y="708"/>
                  <a:pt x="383" y="653"/>
                </a:cubicBezTo>
                <a:cubicBezTo>
                  <a:pt x="374" y="612"/>
                  <a:pt x="370" y="588"/>
                  <a:pt x="375" y="551"/>
                </a:cubicBezTo>
                <a:cubicBezTo>
                  <a:pt x="376" y="546"/>
                  <a:pt x="382" y="471"/>
                  <a:pt x="387" y="471"/>
                </a:cubicBezTo>
                <a:cubicBezTo>
                  <a:pt x="392" y="471"/>
                  <a:pt x="393" y="499"/>
                  <a:pt x="396" y="518"/>
                </a:cubicBezTo>
                <a:cubicBezTo>
                  <a:pt x="396" y="520"/>
                  <a:pt x="397" y="525"/>
                  <a:pt x="397" y="525"/>
                </a:cubicBezTo>
                <a:cubicBezTo>
                  <a:pt x="399" y="544"/>
                  <a:pt x="401" y="561"/>
                  <a:pt x="402" y="565"/>
                </a:cubicBezTo>
                <a:cubicBezTo>
                  <a:pt x="410" y="611"/>
                  <a:pt x="434" y="700"/>
                  <a:pt x="434" y="700"/>
                </a:cubicBezTo>
                <a:cubicBezTo>
                  <a:pt x="434" y="700"/>
                  <a:pt x="446" y="761"/>
                  <a:pt x="451" y="794"/>
                </a:cubicBezTo>
                <a:cubicBezTo>
                  <a:pt x="455" y="818"/>
                  <a:pt x="470" y="856"/>
                  <a:pt x="455" y="879"/>
                </a:cubicBezTo>
                <a:cubicBezTo>
                  <a:pt x="452" y="883"/>
                  <a:pt x="450" y="887"/>
                  <a:pt x="448" y="893"/>
                </a:cubicBezTo>
                <a:cubicBezTo>
                  <a:pt x="446" y="902"/>
                  <a:pt x="446" y="907"/>
                  <a:pt x="445" y="915"/>
                </a:cubicBezTo>
                <a:cubicBezTo>
                  <a:pt x="445" y="917"/>
                  <a:pt x="445" y="917"/>
                  <a:pt x="445" y="917"/>
                </a:cubicBezTo>
                <a:cubicBezTo>
                  <a:pt x="445" y="931"/>
                  <a:pt x="445" y="944"/>
                  <a:pt x="451" y="949"/>
                </a:cubicBezTo>
                <a:cubicBezTo>
                  <a:pt x="452" y="950"/>
                  <a:pt x="454" y="951"/>
                  <a:pt x="457" y="951"/>
                </a:cubicBezTo>
                <a:cubicBezTo>
                  <a:pt x="465" y="950"/>
                  <a:pt x="460" y="943"/>
                  <a:pt x="463" y="925"/>
                </a:cubicBezTo>
                <a:cubicBezTo>
                  <a:pt x="465" y="914"/>
                  <a:pt x="483" y="915"/>
                  <a:pt x="485" y="926"/>
                </a:cubicBezTo>
                <a:cubicBezTo>
                  <a:pt x="487" y="940"/>
                  <a:pt x="478" y="950"/>
                  <a:pt x="466" y="955"/>
                </a:cubicBezTo>
                <a:cubicBezTo>
                  <a:pt x="456" y="959"/>
                  <a:pt x="450" y="963"/>
                  <a:pt x="449" y="968"/>
                </a:cubicBezTo>
                <a:cubicBezTo>
                  <a:pt x="449" y="970"/>
                  <a:pt x="450" y="972"/>
                  <a:pt x="452" y="973"/>
                </a:cubicBezTo>
                <a:cubicBezTo>
                  <a:pt x="454" y="975"/>
                  <a:pt x="457" y="975"/>
                  <a:pt x="460" y="975"/>
                </a:cubicBezTo>
                <a:cubicBezTo>
                  <a:pt x="469" y="975"/>
                  <a:pt x="482" y="969"/>
                  <a:pt x="488" y="964"/>
                </a:cubicBezTo>
                <a:cubicBezTo>
                  <a:pt x="498" y="956"/>
                  <a:pt x="505" y="947"/>
                  <a:pt x="507" y="942"/>
                </a:cubicBezTo>
                <a:cubicBezTo>
                  <a:pt x="507" y="941"/>
                  <a:pt x="507" y="940"/>
                  <a:pt x="508" y="939"/>
                </a:cubicBezTo>
                <a:cubicBezTo>
                  <a:pt x="511" y="933"/>
                  <a:pt x="517" y="921"/>
                  <a:pt x="513" y="902"/>
                </a:cubicBez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39" name="male body outline">
            <a:extLst>
              <a:ext uri="{FF2B5EF4-FFF2-40B4-BE49-F238E27FC236}">
                <a16:creationId xmlns:a16="http://schemas.microsoft.com/office/drawing/2014/main" id="{041BB2A8-9425-4F4F-951F-8D90F60E67BF}"/>
              </a:ext>
            </a:extLst>
          </p:cNvPr>
          <p:cNvSpPr/>
          <p:nvPr/>
        </p:nvSpPr>
        <p:spPr bwMode="auto">
          <a:xfrm>
            <a:off x="9440267" y="606133"/>
            <a:ext cx="2126790" cy="5838189"/>
          </a:xfrm>
          <a:custGeom>
            <a:avLst/>
            <a:gdLst>
              <a:gd name="T0" fmla="*/ 734 w 739"/>
              <a:gd name="T1" fmla="*/ 997 h 2033"/>
              <a:gd name="T2" fmla="*/ 733 w 739"/>
              <a:gd name="T3" fmla="*/ 803 h 2033"/>
              <a:gd name="T4" fmla="*/ 694 w 739"/>
              <a:gd name="T5" fmla="*/ 613 h 2033"/>
              <a:gd name="T6" fmla="*/ 677 w 739"/>
              <a:gd name="T7" fmla="*/ 545 h 2033"/>
              <a:gd name="T8" fmla="*/ 643 w 739"/>
              <a:gd name="T9" fmla="*/ 409 h 2033"/>
              <a:gd name="T10" fmla="*/ 502 w 739"/>
              <a:gd name="T11" fmla="*/ 330 h 2033"/>
              <a:gd name="T12" fmla="*/ 451 w 739"/>
              <a:gd name="T13" fmla="*/ 278 h 2033"/>
              <a:gd name="T14" fmla="*/ 472 w 739"/>
              <a:gd name="T15" fmla="*/ 191 h 2033"/>
              <a:gd name="T16" fmla="*/ 476 w 739"/>
              <a:gd name="T17" fmla="*/ 130 h 2033"/>
              <a:gd name="T18" fmla="*/ 449 w 739"/>
              <a:gd name="T19" fmla="*/ 33 h 2033"/>
              <a:gd name="T20" fmla="*/ 301 w 739"/>
              <a:gd name="T21" fmla="*/ 30 h 2033"/>
              <a:gd name="T22" fmla="*/ 273 w 739"/>
              <a:gd name="T23" fmla="*/ 132 h 2033"/>
              <a:gd name="T24" fmla="*/ 272 w 739"/>
              <a:gd name="T25" fmla="*/ 178 h 2033"/>
              <a:gd name="T26" fmla="*/ 285 w 739"/>
              <a:gd name="T27" fmla="*/ 324 h 2033"/>
              <a:gd name="T28" fmla="*/ 103 w 739"/>
              <a:gd name="T29" fmla="*/ 462 h 2033"/>
              <a:gd name="T30" fmla="*/ 77 w 739"/>
              <a:gd name="T31" fmla="*/ 588 h 2033"/>
              <a:gd name="T32" fmla="*/ 27 w 739"/>
              <a:gd name="T33" fmla="*/ 959 h 2033"/>
              <a:gd name="T34" fmla="*/ 12 w 739"/>
              <a:gd name="T35" fmla="*/ 1129 h 2033"/>
              <a:gd name="T36" fmla="*/ 69 w 739"/>
              <a:gd name="T37" fmla="*/ 1192 h 2033"/>
              <a:gd name="T38" fmla="*/ 65 w 739"/>
              <a:gd name="T39" fmla="*/ 1158 h 2033"/>
              <a:gd name="T40" fmla="*/ 62 w 739"/>
              <a:gd name="T41" fmla="*/ 1104 h 2033"/>
              <a:gd name="T42" fmla="*/ 94 w 739"/>
              <a:gd name="T43" fmla="*/ 1102 h 2033"/>
              <a:gd name="T44" fmla="*/ 93 w 739"/>
              <a:gd name="T45" fmla="*/ 1074 h 2033"/>
              <a:gd name="T46" fmla="*/ 85 w 739"/>
              <a:gd name="T47" fmla="*/ 981 h 2033"/>
              <a:gd name="T48" fmla="*/ 148 w 739"/>
              <a:gd name="T49" fmla="*/ 796 h 2033"/>
              <a:gd name="T50" fmla="*/ 192 w 739"/>
              <a:gd name="T51" fmla="*/ 624 h 2033"/>
              <a:gd name="T52" fmla="*/ 203 w 739"/>
              <a:gd name="T53" fmla="*/ 717 h 2033"/>
              <a:gd name="T54" fmla="*/ 157 w 739"/>
              <a:gd name="T55" fmla="*/ 1258 h 2033"/>
              <a:gd name="T56" fmla="*/ 139 w 739"/>
              <a:gd name="T57" fmla="*/ 1480 h 2033"/>
              <a:gd name="T58" fmla="*/ 127 w 739"/>
              <a:gd name="T59" fmla="*/ 1679 h 2033"/>
              <a:gd name="T60" fmla="*/ 110 w 739"/>
              <a:gd name="T61" fmla="*/ 1909 h 2033"/>
              <a:gd name="T62" fmla="*/ 27 w 739"/>
              <a:gd name="T63" fmla="*/ 1990 h 2033"/>
              <a:gd name="T64" fmla="*/ 123 w 739"/>
              <a:gd name="T65" fmla="*/ 2007 h 2033"/>
              <a:gd name="T66" fmla="*/ 158 w 739"/>
              <a:gd name="T67" fmla="*/ 1969 h 2033"/>
              <a:gd name="T68" fmla="*/ 205 w 739"/>
              <a:gd name="T69" fmla="*/ 1904 h 2033"/>
              <a:gd name="T70" fmla="*/ 232 w 739"/>
              <a:gd name="T71" fmla="*/ 1671 h 2033"/>
              <a:gd name="T72" fmla="*/ 274 w 739"/>
              <a:gd name="T73" fmla="*/ 1460 h 2033"/>
              <a:gd name="T74" fmla="*/ 314 w 739"/>
              <a:gd name="T75" fmla="*/ 1330 h 2033"/>
              <a:gd name="T76" fmla="*/ 391 w 739"/>
              <a:gd name="T77" fmla="*/ 1127 h 2033"/>
              <a:gd name="T78" fmla="*/ 410 w 739"/>
              <a:gd name="T79" fmla="*/ 1263 h 2033"/>
              <a:gd name="T80" fmla="*/ 476 w 739"/>
              <a:gd name="T81" fmla="*/ 1573 h 2033"/>
              <a:gd name="T82" fmla="*/ 502 w 739"/>
              <a:gd name="T83" fmla="*/ 1743 h 2033"/>
              <a:gd name="T84" fmla="*/ 511 w 739"/>
              <a:gd name="T85" fmla="*/ 1844 h 2033"/>
              <a:gd name="T86" fmla="*/ 505 w 739"/>
              <a:gd name="T87" fmla="*/ 1927 h 2033"/>
              <a:gd name="T88" fmla="*/ 572 w 739"/>
              <a:gd name="T89" fmla="*/ 1983 h 2033"/>
              <a:gd name="T90" fmla="*/ 642 w 739"/>
              <a:gd name="T91" fmla="*/ 2032 h 2033"/>
              <a:gd name="T92" fmla="*/ 686 w 739"/>
              <a:gd name="T93" fmla="*/ 1986 h 2033"/>
              <a:gd name="T94" fmla="*/ 642 w 739"/>
              <a:gd name="T95" fmla="*/ 1944 h 2033"/>
              <a:gd name="T96" fmla="*/ 587 w 739"/>
              <a:gd name="T97" fmla="*/ 1831 h 2033"/>
              <a:gd name="T98" fmla="*/ 588 w 739"/>
              <a:gd name="T99" fmla="*/ 1488 h 2033"/>
              <a:gd name="T100" fmla="*/ 570 w 739"/>
              <a:gd name="T101" fmla="*/ 1009 h 2033"/>
              <a:gd name="T102" fmla="*/ 542 w 739"/>
              <a:gd name="T103" fmla="*/ 692 h 2033"/>
              <a:gd name="T104" fmla="*/ 555 w 739"/>
              <a:gd name="T105" fmla="*/ 637 h 2033"/>
              <a:gd name="T106" fmla="*/ 589 w 739"/>
              <a:gd name="T107" fmla="*/ 640 h 2033"/>
              <a:gd name="T108" fmla="*/ 630 w 739"/>
              <a:gd name="T109" fmla="*/ 791 h 2033"/>
              <a:gd name="T110" fmla="*/ 662 w 739"/>
              <a:gd name="T111" fmla="*/ 1060 h 2033"/>
              <a:gd name="T112" fmla="*/ 647 w 739"/>
              <a:gd name="T113" fmla="*/ 1120 h 2033"/>
              <a:gd name="T114" fmla="*/ 660 w 739"/>
              <a:gd name="T115" fmla="*/ 1173 h 2033"/>
              <a:gd name="T116" fmla="*/ 685 w 739"/>
              <a:gd name="T117" fmla="*/ 1122 h 2033"/>
              <a:gd name="T118" fmla="*/ 692 w 739"/>
              <a:gd name="T119" fmla="*/ 1134 h 2033"/>
              <a:gd name="T120" fmla="*/ 651 w 739"/>
              <a:gd name="T121" fmla="*/ 1207 h 2033"/>
              <a:gd name="T122" fmla="*/ 722 w 739"/>
              <a:gd name="T123" fmla="*/ 1161 h 2033"/>
              <a:gd name="T124" fmla="*/ 733 w 739"/>
              <a:gd name="T125" fmla="*/ 1052 h 2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9" h="2032">
                <a:moveTo>
                  <a:pt x="733" y="1052"/>
                </a:moveTo>
                <a:cubicBezTo>
                  <a:pt x="733" y="1045"/>
                  <a:pt x="733" y="1037"/>
                  <a:pt x="733" y="1026"/>
                </a:cubicBezTo>
                <a:cubicBezTo>
                  <a:pt x="733" y="1021"/>
                  <a:pt x="734" y="1011"/>
                  <a:pt x="734" y="997"/>
                </a:cubicBezTo>
                <a:cubicBezTo>
                  <a:pt x="736" y="966"/>
                  <a:pt x="739" y="919"/>
                  <a:pt x="737" y="875"/>
                </a:cubicBezTo>
                <a:cubicBezTo>
                  <a:pt x="736" y="841"/>
                  <a:pt x="735" y="832"/>
                  <a:pt x="734" y="826"/>
                </a:cubicBezTo>
                <a:cubicBezTo>
                  <a:pt x="733" y="821"/>
                  <a:pt x="733" y="818"/>
                  <a:pt x="733" y="803"/>
                </a:cubicBezTo>
                <a:cubicBezTo>
                  <a:pt x="733" y="771"/>
                  <a:pt x="720" y="716"/>
                  <a:pt x="712" y="689"/>
                </a:cubicBezTo>
                <a:cubicBezTo>
                  <a:pt x="707" y="674"/>
                  <a:pt x="704" y="657"/>
                  <a:pt x="700" y="641"/>
                </a:cubicBezTo>
                <a:cubicBezTo>
                  <a:pt x="699" y="632"/>
                  <a:pt x="697" y="622"/>
                  <a:pt x="694" y="613"/>
                </a:cubicBezTo>
                <a:cubicBezTo>
                  <a:pt x="692" y="603"/>
                  <a:pt x="690" y="596"/>
                  <a:pt x="688" y="587"/>
                </a:cubicBezTo>
                <a:cubicBezTo>
                  <a:pt x="686" y="579"/>
                  <a:pt x="683" y="571"/>
                  <a:pt x="680" y="559"/>
                </a:cubicBezTo>
                <a:cubicBezTo>
                  <a:pt x="677" y="545"/>
                  <a:pt x="677" y="545"/>
                  <a:pt x="677" y="545"/>
                </a:cubicBezTo>
                <a:cubicBezTo>
                  <a:pt x="671" y="524"/>
                  <a:pt x="669" y="516"/>
                  <a:pt x="666" y="494"/>
                </a:cubicBezTo>
                <a:cubicBezTo>
                  <a:pt x="665" y="491"/>
                  <a:pt x="665" y="488"/>
                  <a:pt x="664" y="485"/>
                </a:cubicBezTo>
                <a:cubicBezTo>
                  <a:pt x="661" y="464"/>
                  <a:pt x="658" y="443"/>
                  <a:pt x="643" y="409"/>
                </a:cubicBezTo>
                <a:cubicBezTo>
                  <a:pt x="631" y="380"/>
                  <a:pt x="603" y="360"/>
                  <a:pt x="560" y="347"/>
                </a:cubicBezTo>
                <a:cubicBezTo>
                  <a:pt x="540" y="342"/>
                  <a:pt x="524" y="337"/>
                  <a:pt x="509" y="332"/>
                </a:cubicBezTo>
                <a:cubicBezTo>
                  <a:pt x="507" y="331"/>
                  <a:pt x="504" y="330"/>
                  <a:pt x="502" y="330"/>
                </a:cubicBezTo>
                <a:cubicBezTo>
                  <a:pt x="490" y="326"/>
                  <a:pt x="478" y="322"/>
                  <a:pt x="467" y="316"/>
                </a:cubicBezTo>
                <a:cubicBezTo>
                  <a:pt x="452" y="308"/>
                  <a:pt x="451" y="284"/>
                  <a:pt x="451" y="283"/>
                </a:cubicBezTo>
                <a:cubicBezTo>
                  <a:pt x="451" y="283"/>
                  <a:pt x="451" y="281"/>
                  <a:pt x="451" y="278"/>
                </a:cubicBezTo>
                <a:cubicBezTo>
                  <a:pt x="451" y="267"/>
                  <a:pt x="450" y="236"/>
                  <a:pt x="451" y="225"/>
                </a:cubicBezTo>
                <a:cubicBezTo>
                  <a:pt x="451" y="215"/>
                  <a:pt x="453" y="206"/>
                  <a:pt x="453" y="202"/>
                </a:cubicBezTo>
                <a:cubicBezTo>
                  <a:pt x="458" y="202"/>
                  <a:pt x="466" y="200"/>
                  <a:pt x="472" y="191"/>
                </a:cubicBezTo>
                <a:cubicBezTo>
                  <a:pt x="478" y="182"/>
                  <a:pt x="481" y="176"/>
                  <a:pt x="484" y="164"/>
                </a:cubicBezTo>
                <a:cubicBezTo>
                  <a:pt x="485" y="161"/>
                  <a:pt x="490" y="144"/>
                  <a:pt x="484" y="135"/>
                </a:cubicBezTo>
                <a:cubicBezTo>
                  <a:pt x="482" y="132"/>
                  <a:pt x="479" y="131"/>
                  <a:pt x="476" y="130"/>
                </a:cubicBezTo>
                <a:cubicBezTo>
                  <a:pt x="472" y="130"/>
                  <a:pt x="469" y="131"/>
                  <a:pt x="467" y="132"/>
                </a:cubicBezTo>
                <a:cubicBezTo>
                  <a:pt x="467" y="130"/>
                  <a:pt x="467" y="129"/>
                  <a:pt x="467" y="128"/>
                </a:cubicBezTo>
                <a:cubicBezTo>
                  <a:pt x="469" y="96"/>
                  <a:pt x="471" y="60"/>
                  <a:pt x="449" y="33"/>
                </a:cubicBezTo>
                <a:cubicBezTo>
                  <a:pt x="432" y="12"/>
                  <a:pt x="403" y="0"/>
                  <a:pt x="372" y="0"/>
                </a:cubicBezTo>
                <a:cubicBezTo>
                  <a:pt x="371" y="0"/>
                  <a:pt x="371" y="0"/>
                  <a:pt x="371" y="0"/>
                </a:cubicBezTo>
                <a:cubicBezTo>
                  <a:pt x="342" y="0"/>
                  <a:pt x="317" y="10"/>
                  <a:pt x="301" y="30"/>
                </a:cubicBezTo>
                <a:cubicBezTo>
                  <a:pt x="285" y="48"/>
                  <a:pt x="277" y="73"/>
                  <a:pt x="277" y="103"/>
                </a:cubicBezTo>
                <a:cubicBezTo>
                  <a:pt x="277" y="111"/>
                  <a:pt x="278" y="125"/>
                  <a:pt x="279" y="133"/>
                </a:cubicBezTo>
                <a:cubicBezTo>
                  <a:pt x="277" y="132"/>
                  <a:pt x="275" y="132"/>
                  <a:pt x="273" y="132"/>
                </a:cubicBezTo>
                <a:cubicBezTo>
                  <a:pt x="268" y="132"/>
                  <a:pt x="264" y="134"/>
                  <a:pt x="262" y="139"/>
                </a:cubicBezTo>
                <a:cubicBezTo>
                  <a:pt x="259" y="146"/>
                  <a:pt x="262" y="153"/>
                  <a:pt x="267" y="165"/>
                </a:cubicBezTo>
                <a:cubicBezTo>
                  <a:pt x="268" y="169"/>
                  <a:pt x="270" y="173"/>
                  <a:pt x="272" y="178"/>
                </a:cubicBezTo>
                <a:cubicBezTo>
                  <a:pt x="280" y="200"/>
                  <a:pt x="293" y="201"/>
                  <a:pt x="300" y="200"/>
                </a:cubicBezTo>
                <a:cubicBezTo>
                  <a:pt x="302" y="212"/>
                  <a:pt x="308" y="252"/>
                  <a:pt x="308" y="277"/>
                </a:cubicBezTo>
                <a:cubicBezTo>
                  <a:pt x="307" y="307"/>
                  <a:pt x="299" y="317"/>
                  <a:pt x="285" y="324"/>
                </a:cubicBezTo>
                <a:cubicBezTo>
                  <a:pt x="278" y="328"/>
                  <a:pt x="269" y="331"/>
                  <a:pt x="255" y="335"/>
                </a:cubicBezTo>
                <a:cubicBezTo>
                  <a:pt x="237" y="341"/>
                  <a:pt x="213" y="348"/>
                  <a:pt x="181" y="361"/>
                </a:cubicBezTo>
                <a:cubicBezTo>
                  <a:pt x="125" y="384"/>
                  <a:pt x="117" y="415"/>
                  <a:pt x="103" y="462"/>
                </a:cubicBezTo>
                <a:cubicBezTo>
                  <a:pt x="101" y="468"/>
                  <a:pt x="101" y="468"/>
                  <a:pt x="101" y="468"/>
                </a:cubicBezTo>
                <a:cubicBezTo>
                  <a:pt x="95" y="491"/>
                  <a:pt x="93" y="507"/>
                  <a:pt x="91" y="523"/>
                </a:cubicBezTo>
                <a:cubicBezTo>
                  <a:pt x="89" y="540"/>
                  <a:pt x="87" y="559"/>
                  <a:pt x="77" y="588"/>
                </a:cubicBezTo>
                <a:cubicBezTo>
                  <a:pt x="72" y="608"/>
                  <a:pt x="70" y="623"/>
                  <a:pt x="68" y="643"/>
                </a:cubicBezTo>
                <a:cubicBezTo>
                  <a:pt x="66" y="663"/>
                  <a:pt x="64" y="688"/>
                  <a:pt x="55" y="725"/>
                </a:cubicBezTo>
                <a:cubicBezTo>
                  <a:pt x="40" y="794"/>
                  <a:pt x="29" y="895"/>
                  <a:pt x="27" y="959"/>
                </a:cubicBezTo>
                <a:cubicBezTo>
                  <a:pt x="23" y="1002"/>
                  <a:pt x="23" y="1002"/>
                  <a:pt x="23" y="1002"/>
                </a:cubicBezTo>
                <a:cubicBezTo>
                  <a:pt x="19" y="1034"/>
                  <a:pt x="18" y="1040"/>
                  <a:pt x="9" y="1071"/>
                </a:cubicBezTo>
                <a:cubicBezTo>
                  <a:pt x="0" y="1102"/>
                  <a:pt x="8" y="1120"/>
                  <a:pt x="12" y="1129"/>
                </a:cubicBezTo>
                <a:cubicBezTo>
                  <a:pt x="13" y="1131"/>
                  <a:pt x="14" y="1133"/>
                  <a:pt x="14" y="1134"/>
                </a:cubicBezTo>
                <a:cubicBezTo>
                  <a:pt x="16" y="1143"/>
                  <a:pt x="24" y="1158"/>
                  <a:pt x="35" y="1170"/>
                </a:cubicBezTo>
                <a:cubicBezTo>
                  <a:pt x="42" y="1178"/>
                  <a:pt x="57" y="1192"/>
                  <a:pt x="69" y="1192"/>
                </a:cubicBezTo>
                <a:cubicBezTo>
                  <a:pt x="72" y="1192"/>
                  <a:pt x="74" y="1191"/>
                  <a:pt x="76" y="1190"/>
                </a:cubicBezTo>
                <a:cubicBezTo>
                  <a:pt x="79" y="1188"/>
                  <a:pt x="80" y="1186"/>
                  <a:pt x="81" y="1183"/>
                </a:cubicBezTo>
                <a:cubicBezTo>
                  <a:pt x="81" y="1177"/>
                  <a:pt x="77" y="1171"/>
                  <a:pt x="65" y="1158"/>
                </a:cubicBezTo>
                <a:cubicBezTo>
                  <a:pt x="46" y="1139"/>
                  <a:pt x="45" y="1132"/>
                  <a:pt x="47" y="1110"/>
                </a:cubicBezTo>
                <a:cubicBezTo>
                  <a:pt x="47" y="1106"/>
                  <a:pt x="52" y="1103"/>
                  <a:pt x="57" y="1103"/>
                </a:cubicBezTo>
                <a:cubicBezTo>
                  <a:pt x="59" y="1103"/>
                  <a:pt x="61" y="1103"/>
                  <a:pt x="62" y="1104"/>
                </a:cubicBezTo>
                <a:cubicBezTo>
                  <a:pt x="63" y="1105"/>
                  <a:pt x="63" y="1105"/>
                  <a:pt x="63" y="1106"/>
                </a:cubicBezTo>
                <a:cubicBezTo>
                  <a:pt x="63" y="1142"/>
                  <a:pt x="63" y="1152"/>
                  <a:pt x="77" y="1153"/>
                </a:cubicBezTo>
                <a:cubicBezTo>
                  <a:pt x="92" y="1154"/>
                  <a:pt x="93" y="1124"/>
                  <a:pt x="94" y="1102"/>
                </a:cubicBezTo>
                <a:cubicBezTo>
                  <a:pt x="94" y="1097"/>
                  <a:pt x="94" y="1097"/>
                  <a:pt x="94" y="1097"/>
                </a:cubicBezTo>
                <a:cubicBezTo>
                  <a:pt x="94" y="1094"/>
                  <a:pt x="94" y="1091"/>
                  <a:pt x="94" y="1090"/>
                </a:cubicBezTo>
                <a:cubicBezTo>
                  <a:pt x="95" y="1085"/>
                  <a:pt x="95" y="1083"/>
                  <a:pt x="93" y="1074"/>
                </a:cubicBezTo>
                <a:cubicBezTo>
                  <a:pt x="92" y="1066"/>
                  <a:pt x="89" y="1057"/>
                  <a:pt x="86" y="1049"/>
                </a:cubicBezTo>
                <a:cubicBezTo>
                  <a:pt x="83" y="1039"/>
                  <a:pt x="79" y="1029"/>
                  <a:pt x="80" y="1023"/>
                </a:cubicBezTo>
                <a:cubicBezTo>
                  <a:pt x="80" y="1023"/>
                  <a:pt x="82" y="992"/>
                  <a:pt x="85" y="981"/>
                </a:cubicBezTo>
                <a:cubicBezTo>
                  <a:pt x="87" y="971"/>
                  <a:pt x="100" y="931"/>
                  <a:pt x="100" y="930"/>
                </a:cubicBezTo>
                <a:cubicBezTo>
                  <a:pt x="103" y="923"/>
                  <a:pt x="107" y="914"/>
                  <a:pt x="111" y="903"/>
                </a:cubicBezTo>
                <a:cubicBezTo>
                  <a:pt x="124" y="873"/>
                  <a:pt x="141" y="831"/>
                  <a:pt x="148" y="796"/>
                </a:cubicBezTo>
                <a:cubicBezTo>
                  <a:pt x="153" y="766"/>
                  <a:pt x="157" y="751"/>
                  <a:pt x="161" y="731"/>
                </a:cubicBezTo>
                <a:cubicBezTo>
                  <a:pt x="164" y="721"/>
                  <a:pt x="166" y="711"/>
                  <a:pt x="169" y="697"/>
                </a:cubicBezTo>
                <a:cubicBezTo>
                  <a:pt x="181" y="643"/>
                  <a:pt x="189" y="626"/>
                  <a:pt x="192" y="624"/>
                </a:cubicBezTo>
                <a:cubicBezTo>
                  <a:pt x="196" y="629"/>
                  <a:pt x="198" y="657"/>
                  <a:pt x="200" y="679"/>
                </a:cubicBezTo>
                <a:cubicBezTo>
                  <a:pt x="201" y="691"/>
                  <a:pt x="202" y="704"/>
                  <a:pt x="203" y="716"/>
                </a:cubicBezTo>
                <a:cubicBezTo>
                  <a:pt x="203" y="717"/>
                  <a:pt x="203" y="717"/>
                  <a:pt x="203" y="717"/>
                </a:cubicBezTo>
                <a:cubicBezTo>
                  <a:pt x="207" y="755"/>
                  <a:pt x="213" y="809"/>
                  <a:pt x="194" y="902"/>
                </a:cubicBezTo>
                <a:cubicBezTo>
                  <a:pt x="178" y="984"/>
                  <a:pt x="167" y="1046"/>
                  <a:pt x="158" y="1100"/>
                </a:cubicBezTo>
                <a:cubicBezTo>
                  <a:pt x="147" y="1164"/>
                  <a:pt x="152" y="1221"/>
                  <a:pt x="157" y="1258"/>
                </a:cubicBezTo>
                <a:cubicBezTo>
                  <a:pt x="162" y="1288"/>
                  <a:pt x="157" y="1350"/>
                  <a:pt x="154" y="1391"/>
                </a:cubicBezTo>
                <a:cubicBezTo>
                  <a:pt x="153" y="1403"/>
                  <a:pt x="153" y="1413"/>
                  <a:pt x="152" y="1420"/>
                </a:cubicBezTo>
                <a:cubicBezTo>
                  <a:pt x="151" y="1442"/>
                  <a:pt x="146" y="1459"/>
                  <a:pt x="139" y="1480"/>
                </a:cubicBezTo>
                <a:cubicBezTo>
                  <a:pt x="135" y="1493"/>
                  <a:pt x="131" y="1506"/>
                  <a:pt x="128" y="1523"/>
                </a:cubicBezTo>
                <a:cubicBezTo>
                  <a:pt x="117" y="1570"/>
                  <a:pt x="120" y="1599"/>
                  <a:pt x="124" y="1647"/>
                </a:cubicBezTo>
                <a:cubicBezTo>
                  <a:pt x="125" y="1656"/>
                  <a:pt x="126" y="1667"/>
                  <a:pt x="127" y="1679"/>
                </a:cubicBezTo>
                <a:cubicBezTo>
                  <a:pt x="134" y="1756"/>
                  <a:pt x="138" y="1822"/>
                  <a:pt x="133" y="1853"/>
                </a:cubicBezTo>
                <a:cubicBezTo>
                  <a:pt x="132" y="1855"/>
                  <a:pt x="132" y="1855"/>
                  <a:pt x="132" y="1855"/>
                </a:cubicBezTo>
                <a:cubicBezTo>
                  <a:pt x="127" y="1885"/>
                  <a:pt x="125" y="1893"/>
                  <a:pt x="110" y="1909"/>
                </a:cubicBezTo>
                <a:cubicBezTo>
                  <a:pt x="94" y="1926"/>
                  <a:pt x="80" y="1938"/>
                  <a:pt x="62" y="1951"/>
                </a:cubicBezTo>
                <a:cubicBezTo>
                  <a:pt x="50" y="1960"/>
                  <a:pt x="42" y="1965"/>
                  <a:pt x="33" y="1977"/>
                </a:cubicBezTo>
                <a:cubicBezTo>
                  <a:pt x="32" y="1978"/>
                  <a:pt x="27" y="1984"/>
                  <a:pt x="27" y="1990"/>
                </a:cubicBezTo>
                <a:cubicBezTo>
                  <a:pt x="26" y="1999"/>
                  <a:pt x="29" y="2007"/>
                  <a:pt x="35" y="2013"/>
                </a:cubicBezTo>
                <a:cubicBezTo>
                  <a:pt x="44" y="2024"/>
                  <a:pt x="60" y="2027"/>
                  <a:pt x="70" y="2027"/>
                </a:cubicBezTo>
                <a:cubicBezTo>
                  <a:pt x="97" y="2027"/>
                  <a:pt x="114" y="2014"/>
                  <a:pt x="123" y="2007"/>
                </a:cubicBezTo>
                <a:cubicBezTo>
                  <a:pt x="123" y="2007"/>
                  <a:pt x="123" y="2007"/>
                  <a:pt x="123" y="2007"/>
                </a:cubicBezTo>
                <a:cubicBezTo>
                  <a:pt x="127" y="2004"/>
                  <a:pt x="131" y="1998"/>
                  <a:pt x="136" y="1992"/>
                </a:cubicBezTo>
                <a:cubicBezTo>
                  <a:pt x="143" y="1983"/>
                  <a:pt x="150" y="1974"/>
                  <a:pt x="158" y="1969"/>
                </a:cubicBezTo>
                <a:cubicBezTo>
                  <a:pt x="162" y="1967"/>
                  <a:pt x="167" y="1965"/>
                  <a:pt x="173" y="1963"/>
                </a:cubicBezTo>
                <a:cubicBezTo>
                  <a:pt x="186" y="1959"/>
                  <a:pt x="200" y="1954"/>
                  <a:pt x="207" y="1941"/>
                </a:cubicBezTo>
                <a:cubicBezTo>
                  <a:pt x="213" y="1929"/>
                  <a:pt x="209" y="1917"/>
                  <a:pt x="205" y="1904"/>
                </a:cubicBezTo>
                <a:cubicBezTo>
                  <a:pt x="202" y="1896"/>
                  <a:pt x="200" y="1887"/>
                  <a:pt x="199" y="1878"/>
                </a:cubicBezTo>
                <a:cubicBezTo>
                  <a:pt x="198" y="1855"/>
                  <a:pt x="209" y="1776"/>
                  <a:pt x="216" y="1740"/>
                </a:cubicBezTo>
                <a:cubicBezTo>
                  <a:pt x="219" y="1719"/>
                  <a:pt x="226" y="1693"/>
                  <a:pt x="232" y="1671"/>
                </a:cubicBezTo>
                <a:cubicBezTo>
                  <a:pt x="235" y="1659"/>
                  <a:pt x="238" y="1648"/>
                  <a:pt x="240" y="1640"/>
                </a:cubicBezTo>
                <a:cubicBezTo>
                  <a:pt x="245" y="1618"/>
                  <a:pt x="250" y="1559"/>
                  <a:pt x="252" y="1534"/>
                </a:cubicBezTo>
                <a:cubicBezTo>
                  <a:pt x="254" y="1514"/>
                  <a:pt x="259" y="1500"/>
                  <a:pt x="274" y="1460"/>
                </a:cubicBezTo>
                <a:cubicBezTo>
                  <a:pt x="280" y="1446"/>
                  <a:pt x="280" y="1446"/>
                  <a:pt x="280" y="1446"/>
                </a:cubicBezTo>
                <a:cubicBezTo>
                  <a:pt x="282" y="1441"/>
                  <a:pt x="284" y="1436"/>
                  <a:pt x="286" y="1431"/>
                </a:cubicBezTo>
                <a:cubicBezTo>
                  <a:pt x="295" y="1408"/>
                  <a:pt x="303" y="1388"/>
                  <a:pt x="314" y="1330"/>
                </a:cubicBezTo>
                <a:cubicBezTo>
                  <a:pt x="329" y="1257"/>
                  <a:pt x="360" y="1139"/>
                  <a:pt x="369" y="1126"/>
                </a:cubicBezTo>
                <a:cubicBezTo>
                  <a:pt x="371" y="1123"/>
                  <a:pt x="375" y="1121"/>
                  <a:pt x="380" y="1121"/>
                </a:cubicBezTo>
                <a:cubicBezTo>
                  <a:pt x="384" y="1121"/>
                  <a:pt x="389" y="1122"/>
                  <a:pt x="391" y="1127"/>
                </a:cubicBezTo>
                <a:cubicBezTo>
                  <a:pt x="392" y="1131"/>
                  <a:pt x="396" y="1162"/>
                  <a:pt x="399" y="1190"/>
                </a:cubicBezTo>
                <a:cubicBezTo>
                  <a:pt x="402" y="1216"/>
                  <a:pt x="406" y="1242"/>
                  <a:pt x="408" y="1252"/>
                </a:cubicBezTo>
                <a:cubicBezTo>
                  <a:pt x="410" y="1263"/>
                  <a:pt x="410" y="1263"/>
                  <a:pt x="410" y="1263"/>
                </a:cubicBezTo>
                <a:cubicBezTo>
                  <a:pt x="419" y="1315"/>
                  <a:pt x="437" y="1411"/>
                  <a:pt x="458" y="1460"/>
                </a:cubicBezTo>
                <a:cubicBezTo>
                  <a:pt x="476" y="1505"/>
                  <a:pt x="476" y="1518"/>
                  <a:pt x="476" y="1553"/>
                </a:cubicBezTo>
                <a:cubicBezTo>
                  <a:pt x="476" y="1559"/>
                  <a:pt x="476" y="1566"/>
                  <a:pt x="476" y="1573"/>
                </a:cubicBezTo>
                <a:cubicBezTo>
                  <a:pt x="476" y="1620"/>
                  <a:pt x="476" y="1622"/>
                  <a:pt x="487" y="1664"/>
                </a:cubicBezTo>
                <a:cubicBezTo>
                  <a:pt x="490" y="1678"/>
                  <a:pt x="490" y="1678"/>
                  <a:pt x="490" y="1678"/>
                </a:cubicBezTo>
                <a:cubicBezTo>
                  <a:pt x="499" y="1714"/>
                  <a:pt x="500" y="1721"/>
                  <a:pt x="502" y="1743"/>
                </a:cubicBezTo>
                <a:cubicBezTo>
                  <a:pt x="502" y="1747"/>
                  <a:pt x="503" y="1752"/>
                  <a:pt x="503" y="1757"/>
                </a:cubicBezTo>
                <a:cubicBezTo>
                  <a:pt x="504" y="1766"/>
                  <a:pt x="505" y="1775"/>
                  <a:pt x="506" y="1783"/>
                </a:cubicBezTo>
                <a:cubicBezTo>
                  <a:pt x="508" y="1803"/>
                  <a:pt x="511" y="1821"/>
                  <a:pt x="511" y="1844"/>
                </a:cubicBezTo>
                <a:cubicBezTo>
                  <a:pt x="510" y="1871"/>
                  <a:pt x="508" y="1899"/>
                  <a:pt x="506" y="1914"/>
                </a:cubicBezTo>
                <a:cubicBezTo>
                  <a:pt x="506" y="1921"/>
                  <a:pt x="505" y="1925"/>
                  <a:pt x="505" y="1926"/>
                </a:cubicBezTo>
                <a:cubicBezTo>
                  <a:pt x="505" y="1927"/>
                  <a:pt x="505" y="1927"/>
                  <a:pt x="505" y="1927"/>
                </a:cubicBezTo>
                <a:cubicBezTo>
                  <a:pt x="505" y="1937"/>
                  <a:pt x="505" y="1950"/>
                  <a:pt x="525" y="1965"/>
                </a:cubicBezTo>
                <a:cubicBezTo>
                  <a:pt x="533" y="1970"/>
                  <a:pt x="541" y="1974"/>
                  <a:pt x="551" y="1975"/>
                </a:cubicBezTo>
                <a:cubicBezTo>
                  <a:pt x="560" y="1976"/>
                  <a:pt x="566" y="1977"/>
                  <a:pt x="572" y="1983"/>
                </a:cubicBezTo>
                <a:cubicBezTo>
                  <a:pt x="577" y="1987"/>
                  <a:pt x="581" y="1992"/>
                  <a:pt x="585" y="1997"/>
                </a:cubicBezTo>
                <a:cubicBezTo>
                  <a:pt x="590" y="2004"/>
                  <a:pt x="597" y="2012"/>
                  <a:pt x="605" y="2017"/>
                </a:cubicBezTo>
                <a:cubicBezTo>
                  <a:pt x="620" y="2026"/>
                  <a:pt x="625" y="2029"/>
                  <a:pt x="642" y="2032"/>
                </a:cubicBezTo>
                <a:cubicBezTo>
                  <a:pt x="644" y="2033"/>
                  <a:pt x="647" y="2033"/>
                  <a:pt x="649" y="2033"/>
                </a:cubicBezTo>
                <a:cubicBezTo>
                  <a:pt x="662" y="2033"/>
                  <a:pt x="675" y="2028"/>
                  <a:pt x="683" y="2020"/>
                </a:cubicBezTo>
                <a:cubicBezTo>
                  <a:pt x="693" y="2011"/>
                  <a:pt x="694" y="1997"/>
                  <a:pt x="686" y="1986"/>
                </a:cubicBezTo>
                <a:cubicBezTo>
                  <a:pt x="680" y="1978"/>
                  <a:pt x="676" y="1973"/>
                  <a:pt x="668" y="1966"/>
                </a:cubicBezTo>
                <a:cubicBezTo>
                  <a:pt x="663" y="1961"/>
                  <a:pt x="657" y="1956"/>
                  <a:pt x="652" y="1952"/>
                </a:cubicBezTo>
                <a:cubicBezTo>
                  <a:pt x="642" y="1944"/>
                  <a:pt x="642" y="1944"/>
                  <a:pt x="642" y="1944"/>
                </a:cubicBezTo>
                <a:cubicBezTo>
                  <a:pt x="628" y="1932"/>
                  <a:pt x="613" y="1920"/>
                  <a:pt x="599" y="1907"/>
                </a:cubicBezTo>
                <a:cubicBezTo>
                  <a:pt x="580" y="1891"/>
                  <a:pt x="582" y="1874"/>
                  <a:pt x="585" y="1849"/>
                </a:cubicBezTo>
                <a:cubicBezTo>
                  <a:pt x="586" y="1843"/>
                  <a:pt x="587" y="1837"/>
                  <a:pt x="587" y="1831"/>
                </a:cubicBezTo>
                <a:cubicBezTo>
                  <a:pt x="590" y="1793"/>
                  <a:pt x="595" y="1736"/>
                  <a:pt x="601" y="1676"/>
                </a:cubicBezTo>
                <a:cubicBezTo>
                  <a:pt x="606" y="1616"/>
                  <a:pt x="602" y="1584"/>
                  <a:pt x="593" y="1522"/>
                </a:cubicBezTo>
                <a:cubicBezTo>
                  <a:pt x="591" y="1509"/>
                  <a:pt x="589" y="1498"/>
                  <a:pt x="588" y="1488"/>
                </a:cubicBezTo>
                <a:cubicBezTo>
                  <a:pt x="582" y="1451"/>
                  <a:pt x="579" y="1432"/>
                  <a:pt x="577" y="1390"/>
                </a:cubicBezTo>
                <a:cubicBezTo>
                  <a:pt x="574" y="1335"/>
                  <a:pt x="579" y="1292"/>
                  <a:pt x="585" y="1249"/>
                </a:cubicBezTo>
                <a:cubicBezTo>
                  <a:pt x="591" y="1202"/>
                  <a:pt x="575" y="1048"/>
                  <a:pt x="570" y="1009"/>
                </a:cubicBezTo>
                <a:cubicBezTo>
                  <a:pt x="567" y="985"/>
                  <a:pt x="562" y="958"/>
                  <a:pt x="556" y="930"/>
                </a:cubicBezTo>
                <a:cubicBezTo>
                  <a:pt x="550" y="895"/>
                  <a:pt x="542" y="856"/>
                  <a:pt x="537" y="815"/>
                </a:cubicBezTo>
                <a:cubicBezTo>
                  <a:pt x="531" y="763"/>
                  <a:pt x="530" y="745"/>
                  <a:pt x="542" y="692"/>
                </a:cubicBezTo>
                <a:cubicBezTo>
                  <a:pt x="549" y="666"/>
                  <a:pt x="550" y="659"/>
                  <a:pt x="551" y="656"/>
                </a:cubicBezTo>
                <a:cubicBezTo>
                  <a:pt x="552" y="652"/>
                  <a:pt x="552" y="652"/>
                  <a:pt x="555" y="639"/>
                </a:cubicBezTo>
                <a:cubicBezTo>
                  <a:pt x="555" y="637"/>
                  <a:pt x="555" y="637"/>
                  <a:pt x="555" y="637"/>
                </a:cubicBezTo>
                <a:cubicBezTo>
                  <a:pt x="558" y="627"/>
                  <a:pt x="561" y="612"/>
                  <a:pt x="568" y="612"/>
                </a:cubicBezTo>
                <a:cubicBezTo>
                  <a:pt x="569" y="612"/>
                  <a:pt x="571" y="613"/>
                  <a:pt x="572" y="614"/>
                </a:cubicBezTo>
                <a:cubicBezTo>
                  <a:pt x="578" y="617"/>
                  <a:pt x="583" y="628"/>
                  <a:pt x="589" y="640"/>
                </a:cubicBezTo>
                <a:cubicBezTo>
                  <a:pt x="591" y="646"/>
                  <a:pt x="591" y="646"/>
                  <a:pt x="591" y="646"/>
                </a:cubicBezTo>
                <a:cubicBezTo>
                  <a:pt x="597" y="659"/>
                  <a:pt x="620" y="729"/>
                  <a:pt x="623" y="759"/>
                </a:cubicBezTo>
                <a:cubicBezTo>
                  <a:pt x="625" y="771"/>
                  <a:pt x="627" y="780"/>
                  <a:pt x="630" y="791"/>
                </a:cubicBezTo>
                <a:cubicBezTo>
                  <a:pt x="635" y="808"/>
                  <a:pt x="640" y="830"/>
                  <a:pt x="649" y="881"/>
                </a:cubicBezTo>
                <a:cubicBezTo>
                  <a:pt x="664" y="964"/>
                  <a:pt x="669" y="1019"/>
                  <a:pt x="669" y="1043"/>
                </a:cubicBezTo>
                <a:cubicBezTo>
                  <a:pt x="669" y="1049"/>
                  <a:pt x="666" y="1054"/>
                  <a:pt x="662" y="1060"/>
                </a:cubicBezTo>
                <a:cubicBezTo>
                  <a:pt x="659" y="1066"/>
                  <a:pt x="655" y="1073"/>
                  <a:pt x="653" y="1081"/>
                </a:cubicBezTo>
                <a:cubicBezTo>
                  <a:pt x="649" y="1096"/>
                  <a:pt x="648" y="1104"/>
                  <a:pt x="647" y="1116"/>
                </a:cubicBezTo>
                <a:cubicBezTo>
                  <a:pt x="647" y="1120"/>
                  <a:pt x="647" y="1120"/>
                  <a:pt x="647" y="1120"/>
                </a:cubicBezTo>
                <a:cubicBezTo>
                  <a:pt x="645" y="1141"/>
                  <a:pt x="644" y="1161"/>
                  <a:pt x="651" y="1169"/>
                </a:cubicBezTo>
                <a:cubicBezTo>
                  <a:pt x="653" y="1171"/>
                  <a:pt x="655" y="1172"/>
                  <a:pt x="658" y="1172"/>
                </a:cubicBezTo>
                <a:cubicBezTo>
                  <a:pt x="659" y="1172"/>
                  <a:pt x="659" y="1173"/>
                  <a:pt x="660" y="1173"/>
                </a:cubicBezTo>
                <a:cubicBezTo>
                  <a:pt x="661" y="1173"/>
                  <a:pt x="662" y="1173"/>
                  <a:pt x="663" y="1173"/>
                </a:cubicBezTo>
                <a:cubicBezTo>
                  <a:pt x="673" y="1173"/>
                  <a:pt x="676" y="1164"/>
                  <a:pt x="676" y="1128"/>
                </a:cubicBezTo>
                <a:cubicBezTo>
                  <a:pt x="677" y="1124"/>
                  <a:pt x="682" y="1122"/>
                  <a:pt x="685" y="1122"/>
                </a:cubicBezTo>
                <a:cubicBezTo>
                  <a:pt x="688" y="1122"/>
                  <a:pt x="690" y="1123"/>
                  <a:pt x="692" y="1124"/>
                </a:cubicBezTo>
                <a:cubicBezTo>
                  <a:pt x="692" y="1125"/>
                  <a:pt x="693" y="1126"/>
                  <a:pt x="693" y="1127"/>
                </a:cubicBezTo>
                <a:cubicBezTo>
                  <a:pt x="693" y="1129"/>
                  <a:pt x="692" y="1131"/>
                  <a:pt x="692" y="1134"/>
                </a:cubicBezTo>
                <a:cubicBezTo>
                  <a:pt x="691" y="1154"/>
                  <a:pt x="691" y="1169"/>
                  <a:pt x="670" y="1179"/>
                </a:cubicBezTo>
                <a:cubicBezTo>
                  <a:pt x="656" y="1184"/>
                  <a:pt x="648" y="1192"/>
                  <a:pt x="647" y="1199"/>
                </a:cubicBezTo>
                <a:cubicBezTo>
                  <a:pt x="647" y="1202"/>
                  <a:pt x="648" y="1205"/>
                  <a:pt x="651" y="1207"/>
                </a:cubicBezTo>
                <a:cubicBezTo>
                  <a:pt x="653" y="1209"/>
                  <a:pt x="656" y="1210"/>
                  <a:pt x="660" y="1210"/>
                </a:cubicBezTo>
                <a:cubicBezTo>
                  <a:pt x="672" y="1210"/>
                  <a:pt x="689" y="1202"/>
                  <a:pt x="697" y="1194"/>
                </a:cubicBezTo>
                <a:cubicBezTo>
                  <a:pt x="710" y="1183"/>
                  <a:pt x="719" y="1169"/>
                  <a:pt x="722" y="1161"/>
                </a:cubicBezTo>
                <a:cubicBezTo>
                  <a:pt x="723" y="1159"/>
                  <a:pt x="723" y="1158"/>
                  <a:pt x="724" y="1156"/>
                </a:cubicBezTo>
                <a:cubicBezTo>
                  <a:pt x="729" y="1147"/>
                  <a:pt x="737" y="1128"/>
                  <a:pt x="734" y="1099"/>
                </a:cubicBezTo>
                <a:cubicBezTo>
                  <a:pt x="732" y="1077"/>
                  <a:pt x="732" y="1067"/>
                  <a:pt x="733" y="1052"/>
                </a:cubicBezTo>
                <a:close/>
              </a:path>
            </a:pathLst>
          </a:custGeom>
          <a:solidFill>
            <a:schemeClr val="accent4"/>
          </a:solidFill>
          <a:ln>
            <a:solidFill>
              <a:schemeClr val="accent4"/>
            </a:solidFill>
          </a:ln>
        </p:spPr>
        <p:txBody>
          <a:bodyPr vert="horz" wrap="square" lIns="91440" tIns="45720" rIns="91440" bIns="45720" numCol="1" anchor="t" anchorCtr="0" compatLnSpc="1"/>
          <a:lstStyle/>
          <a:p>
            <a:endParaRPr lang="en-US"/>
          </a:p>
        </p:txBody>
      </p:sp>
      <p:grpSp>
        <p:nvGrpSpPr>
          <p:cNvPr id="40" name="Group 155">
            <a:extLst>
              <a:ext uri="{FF2B5EF4-FFF2-40B4-BE49-F238E27FC236}">
                <a16:creationId xmlns:a16="http://schemas.microsoft.com/office/drawing/2014/main" id="{95BB7D35-4721-4268-AB03-128E8B4AF064}"/>
              </a:ext>
            </a:extLst>
          </p:cNvPr>
          <p:cNvGrpSpPr/>
          <p:nvPr/>
        </p:nvGrpSpPr>
        <p:grpSpPr>
          <a:xfrm>
            <a:off x="861989" y="4107907"/>
            <a:ext cx="773883" cy="905709"/>
            <a:chOff x="6954838" y="293688"/>
            <a:chExt cx="536575" cy="534988"/>
          </a:xfrm>
          <a:solidFill>
            <a:schemeClr val="accent2"/>
          </a:solidFill>
        </p:grpSpPr>
        <p:sp>
          <p:nvSpPr>
            <p:cNvPr id="42" name="Freeform 37">
              <a:extLst>
                <a:ext uri="{FF2B5EF4-FFF2-40B4-BE49-F238E27FC236}">
                  <a16:creationId xmlns:a16="http://schemas.microsoft.com/office/drawing/2014/main" id="{EA814251-B5C1-4A7B-B361-4903B000EFBC}"/>
                </a:ext>
              </a:extLst>
            </p:cNvPr>
            <p:cNvSpPr>
              <a:spLocks noEditPoints="1"/>
            </p:cNvSpPr>
            <p:nvPr/>
          </p:nvSpPr>
          <p:spPr bwMode="auto">
            <a:xfrm>
              <a:off x="6954838" y="293688"/>
              <a:ext cx="536575" cy="534988"/>
            </a:xfrm>
            <a:custGeom>
              <a:avLst/>
              <a:gdLst>
                <a:gd name="T0" fmla="*/ 312 w 338"/>
                <a:gd name="T1" fmla="*/ 24 h 337"/>
                <a:gd name="T2" fmla="*/ 299 w 338"/>
                <a:gd name="T3" fmla="*/ 14 h 337"/>
                <a:gd name="T4" fmla="*/ 284 w 338"/>
                <a:gd name="T5" fmla="*/ 6 h 337"/>
                <a:gd name="T6" fmla="*/ 269 w 338"/>
                <a:gd name="T7" fmla="*/ 1 h 337"/>
                <a:gd name="T8" fmla="*/ 252 w 338"/>
                <a:gd name="T9" fmla="*/ 0 h 337"/>
                <a:gd name="T10" fmla="*/ 243 w 338"/>
                <a:gd name="T11" fmla="*/ 0 h 337"/>
                <a:gd name="T12" fmla="*/ 227 w 338"/>
                <a:gd name="T13" fmla="*/ 3 h 337"/>
                <a:gd name="T14" fmla="*/ 211 w 338"/>
                <a:gd name="T15" fmla="*/ 9 h 337"/>
                <a:gd name="T16" fmla="*/ 198 w 338"/>
                <a:gd name="T17" fmla="*/ 19 h 337"/>
                <a:gd name="T18" fmla="*/ 25 w 338"/>
                <a:gd name="T19" fmla="*/ 191 h 337"/>
                <a:gd name="T20" fmla="*/ 19 w 338"/>
                <a:gd name="T21" fmla="*/ 198 h 337"/>
                <a:gd name="T22" fmla="*/ 9 w 338"/>
                <a:gd name="T23" fmla="*/ 212 h 337"/>
                <a:gd name="T24" fmla="*/ 3 w 338"/>
                <a:gd name="T25" fmla="*/ 226 h 337"/>
                <a:gd name="T26" fmla="*/ 0 w 338"/>
                <a:gd name="T27" fmla="*/ 243 h 337"/>
                <a:gd name="T28" fmla="*/ 0 w 338"/>
                <a:gd name="T29" fmla="*/ 260 h 337"/>
                <a:gd name="T30" fmla="*/ 3 w 338"/>
                <a:gd name="T31" fmla="*/ 276 h 337"/>
                <a:gd name="T32" fmla="*/ 9 w 338"/>
                <a:gd name="T33" fmla="*/ 292 h 337"/>
                <a:gd name="T34" fmla="*/ 19 w 338"/>
                <a:gd name="T35" fmla="*/ 306 h 337"/>
                <a:gd name="T36" fmla="*/ 25 w 338"/>
                <a:gd name="T37" fmla="*/ 312 h 337"/>
                <a:gd name="T38" fmla="*/ 37 w 338"/>
                <a:gd name="T39" fmla="*/ 323 h 337"/>
                <a:gd name="T40" fmla="*/ 53 w 338"/>
                <a:gd name="T41" fmla="*/ 330 h 337"/>
                <a:gd name="T42" fmla="*/ 68 w 338"/>
                <a:gd name="T43" fmla="*/ 335 h 337"/>
                <a:gd name="T44" fmla="*/ 85 w 338"/>
                <a:gd name="T45" fmla="*/ 337 h 337"/>
                <a:gd name="T46" fmla="*/ 94 w 338"/>
                <a:gd name="T47" fmla="*/ 336 h 337"/>
                <a:gd name="T48" fmla="*/ 109 w 338"/>
                <a:gd name="T49" fmla="*/ 334 h 337"/>
                <a:gd name="T50" fmla="*/ 125 w 338"/>
                <a:gd name="T51" fmla="*/ 327 h 337"/>
                <a:gd name="T52" fmla="*/ 140 w 338"/>
                <a:gd name="T53" fmla="*/ 318 h 337"/>
                <a:gd name="T54" fmla="*/ 312 w 338"/>
                <a:gd name="T55" fmla="*/ 146 h 337"/>
                <a:gd name="T56" fmla="*/ 318 w 338"/>
                <a:gd name="T57" fmla="*/ 140 h 337"/>
                <a:gd name="T58" fmla="*/ 328 w 338"/>
                <a:gd name="T59" fmla="*/ 125 h 337"/>
                <a:gd name="T60" fmla="*/ 334 w 338"/>
                <a:gd name="T61" fmla="*/ 109 h 337"/>
                <a:gd name="T62" fmla="*/ 336 w 338"/>
                <a:gd name="T63" fmla="*/ 94 h 337"/>
                <a:gd name="T64" fmla="*/ 336 w 338"/>
                <a:gd name="T65" fmla="*/ 77 h 337"/>
                <a:gd name="T66" fmla="*/ 334 w 338"/>
                <a:gd name="T67" fmla="*/ 60 h 337"/>
                <a:gd name="T68" fmla="*/ 328 w 338"/>
                <a:gd name="T69" fmla="*/ 45 h 337"/>
                <a:gd name="T70" fmla="*/ 318 w 338"/>
                <a:gd name="T71" fmla="*/ 31 h 337"/>
                <a:gd name="T72" fmla="*/ 312 w 338"/>
                <a:gd name="T73" fmla="*/ 24 h 337"/>
                <a:gd name="T74" fmla="*/ 129 w 338"/>
                <a:gd name="T75" fmla="*/ 295 h 337"/>
                <a:gd name="T76" fmla="*/ 108 w 338"/>
                <a:gd name="T77" fmla="*/ 309 h 337"/>
                <a:gd name="T78" fmla="*/ 85 w 338"/>
                <a:gd name="T79" fmla="*/ 313 h 337"/>
                <a:gd name="T80" fmla="*/ 73 w 338"/>
                <a:gd name="T81" fmla="*/ 312 h 337"/>
                <a:gd name="T82" fmla="*/ 50 w 338"/>
                <a:gd name="T83" fmla="*/ 303 h 337"/>
                <a:gd name="T84" fmla="*/ 42 w 338"/>
                <a:gd name="T85" fmla="*/ 295 h 337"/>
                <a:gd name="T86" fmla="*/ 29 w 338"/>
                <a:gd name="T87" fmla="*/ 275 h 337"/>
                <a:gd name="T88" fmla="*/ 24 w 338"/>
                <a:gd name="T89" fmla="*/ 252 h 337"/>
                <a:gd name="T90" fmla="*/ 29 w 338"/>
                <a:gd name="T91" fmla="*/ 229 h 337"/>
                <a:gd name="T92" fmla="*/ 42 w 338"/>
                <a:gd name="T93" fmla="*/ 208 h 337"/>
                <a:gd name="T94" fmla="*/ 204 w 338"/>
                <a:gd name="T95" fmla="*/ 220 h 337"/>
                <a:gd name="T96" fmla="*/ 295 w 338"/>
                <a:gd name="T97" fmla="*/ 129 h 337"/>
                <a:gd name="T98" fmla="*/ 134 w 338"/>
                <a:gd name="T99" fmla="*/ 117 h 337"/>
                <a:gd name="T100" fmla="*/ 208 w 338"/>
                <a:gd name="T101" fmla="*/ 42 h 337"/>
                <a:gd name="T102" fmla="*/ 228 w 338"/>
                <a:gd name="T103" fmla="*/ 29 h 337"/>
                <a:gd name="T104" fmla="*/ 252 w 338"/>
                <a:gd name="T105" fmla="*/ 24 h 337"/>
                <a:gd name="T106" fmla="*/ 264 w 338"/>
                <a:gd name="T107" fmla="*/ 25 h 337"/>
                <a:gd name="T108" fmla="*/ 286 w 338"/>
                <a:gd name="T109" fmla="*/ 33 h 337"/>
                <a:gd name="T110" fmla="*/ 295 w 338"/>
                <a:gd name="T111" fmla="*/ 42 h 337"/>
                <a:gd name="T112" fmla="*/ 309 w 338"/>
                <a:gd name="T113" fmla="*/ 61 h 337"/>
                <a:gd name="T114" fmla="*/ 313 w 338"/>
                <a:gd name="T115" fmla="*/ 85 h 337"/>
                <a:gd name="T116" fmla="*/ 309 w 338"/>
                <a:gd name="T117" fmla="*/ 108 h 337"/>
                <a:gd name="T118" fmla="*/ 295 w 338"/>
                <a:gd name="T119" fmla="*/ 12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8" h="337">
                  <a:moveTo>
                    <a:pt x="312" y="24"/>
                  </a:moveTo>
                  <a:lnTo>
                    <a:pt x="312" y="24"/>
                  </a:lnTo>
                  <a:lnTo>
                    <a:pt x="306" y="19"/>
                  </a:lnTo>
                  <a:lnTo>
                    <a:pt x="299" y="14"/>
                  </a:lnTo>
                  <a:lnTo>
                    <a:pt x="292" y="9"/>
                  </a:lnTo>
                  <a:lnTo>
                    <a:pt x="284" y="6"/>
                  </a:lnTo>
                  <a:lnTo>
                    <a:pt x="276" y="3"/>
                  </a:lnTo>
                  <a:lnTo>
                    <a:pt x="269" y="1"/>
                  </a:lnTo>
                  <a:lnTo>
                    <a:pt x="260" y="0"/>
                  </a:lnTo>
                  <a:lnTo>
                    <a:pt x="252" y="0"/>
                  </a:lnTo>
                  <a:lnTo>
                    <a:pt x="252" y="0"/>
                  </a:lnTo>
                  <a:lnTo>
                    <a:pt x="243" y="0"/>
                  </a:lnTo>
                  <a:lnTo>
                    <a:pt x="235" y="1"/>
                  </a:lnTo>
                  <a:lnTo>
                    <a:pt x="227" y="3"/>
                  </a:lnTo>
                  <a:lnTo>
                    <a:pt x="219" y="6"/>
                  </a:lnTo>
                  <a:lnTo>
                    <a:pt x="211" y="9"/>
                  </a:lnTo>
                  <a:lnTo>
                    <a:pt x="204" y="14"/>
                  </a:lnTo>
                  <a:lnTo>
                    <a:pt x="198" y="19"/>
                  </a:lnTo>
                  <a:lnTo>
                    <a:pt x="192" y="24"/>
                  </a:lnTo>
                  <a:lnTo>
                    <a:pt x="25" y="191"/>
                  </a:lnTo>
                  <a:lnTo>
                    <a:pt x="25" y="191"/>
                  </a:lnTo>
                  <a:lnTo>
                    <a:pt x="19" y="198"/>
                  </a:lnTo>
                  <a:lnTo>
                    <a:pt x="13" y="205"/>
                  </a:lnTo>
                  <a:lnTo>
                    <a:pt x="9" y="212"/>
                  </a:lnTo>
                  <a:lnTo>
                    <a:pt x="6" y="219"/>
                  </a:lnTo>
                  <a:lnTo>
                    <a:pt x="3" y="226"/>
                  </a:lnTo>
                  <a:lnTo>
                    <a:pt x="1" y="235"/>
                  </a:lnTo>
                  <a:lnTo>
                    <a:pt x="0" y="243"/>
                  </a:lnTo>
                  <a:lnTo>
                    <a:pt x="0" y="252"/>
                  </a:lnTo>
                  <a:lnTo>
                    <a:pt x="0" y="260"/>
                  </a:lnTo>
                  <a:lnTo>
                    <a:pt x="1" y="268"/>
                  </a:lnTo>
                  <a:lnTo>
                    <a:pt x="3" y="276"/>
                  </a:lnTo>
                  <a:lnTo>
                    <a:pt x="6" y="283"/>
                  </a:lnTo>
                  <a:lnTo>
                    <a:pt x="9" y="292"/>
                  </a:lnTo>
                  <a:lnTo>
                    <a:pt x="13" y="299"/>
                  </a:lnTo>
                  <a:lnTo>
                    <a:pt x="19" y="306"/>
                  </a:lnTo>
                  <a:lnTo>
                    <a:pt x="25" y="312"/>
                  </a:lnTo>
                  <a:lnTo>
                    <a:pt x="25" y="312"/>
                  </a:lnTo>
                  <a:lnTo>
                    <a:pt x="31" y="318"/>
                  </a:lnTo>
                  <a:lnTo>
                    <a:pt x="37" y="323"/>
                  </a:lnTo>
                  <a:lnTo>
                    <a:pt x="44" y="327"/>
                  </a:lnTo>
                  <a:lnTo>
                    <a:pt x="53" y="330"/>
                  </a:lnTo>
                  <a:lnTo>
                    <a:pt x="60" y="334"/>
                  </a:lnTo>
                  <a:lnTo>
                    <a:pt x="68" y="335"/>
                  </a:lnTo>
                  <a:lnTo>
                    <a:pt x="77" y="336"/>
                  </a:lnTo>
                  <a:lnTo>
                    <a:pt x="85" y="337"/>
                  </a:lnTo>
                  <a:lnTo>
                    <a:pt x="85" y="337"/>
                  </a:lnTo>
                  <a:lnTo>
                    <a:pt x="94" y="336"/>
                  </a:lnTo>
                  <a:lnTo>
                    <a:pt x="102" y="335"/>
                  </a:lnTo>
                  <a:lnTo>
                    <a:pt x="109" y="334"/>
                  </a:lnTo>
                  <a:lnTo>
                    <a:pt x="118" y="330"/>
                  </a:lnTo>
                  <a:lnTo>
                    <a:pt x="125" y="327"/>
                  </a:lnTo>
                  <a:lnTo>
                    <a:pt x="132" y="323"/>
                  </a:lnTo>
                  <a:lnTo>
                    <a:pt x="140" y="318"/>
                  </a:lnTo>
                  <a:lnTo>
                    <a:pt x="146" y="312"/>
                  </a:lnTo>
                  <a:lnTo>
                    <a:pt x="312" y="146"/>
                  </a:lnTo>
                  <a:lnTo>
                    <a:pt x="312" y="146"/>
                  </a:lnTo>
                  <a:lnTo>
                    <a:pt x="318" y="140"/>
                  </a:lnTo>
                  <a:lnTo>
                    <a:pt x="323" y="132"/>
                  </a:lnTo>
                  <a:lnTo>
                    <a:pt x="328" y="125"/>
                  </a:lnTo>
                  <a:lnTo>
                    <a:pt x="332" y="117"/>
                  </a:lnTo>
                  <a:lnTo>
                    <a:pt x="334" y="109"/>
                  </a:lnTo>
                  <a:lnTo>
                    <a:pt x="335" y="101"/>
                  </a:lnTo>
                  <a:lnTo>
                    <a:pt x="336" y="94"/>
                  </a:lnTo>
                  <a:lnTo>
                    <a:pt x="338" y="85"/>
                  </a:lnTo>
                  <a:lnTo>
                    <a:pt x="336" y="77"/>
                  </a:lnTo>
                  <a:lnTo>
                    <a:pt x="335" y="68"/>
                  </a:lnTo>
                  <a:lnTo>
                    <a:pt x="334" y="60"/>
                  </a:lnTo>
                  <a:lnTo>
                    <a:pt x="332" y="53"/>
                  </a:lnTo>
                  <a:lnTo>
                    <a:pt x="328" y="45"/>
                  </a:lnTo>
                  <a:lnTo>
                    <a:pt x="323" y="38"/>
                  </a:lnTo>
                  <a:lnTo>
                    <a:pt x="318" y="31"/>
                  </a:lnTo>
                  <a:lnTo>
                    <a:pt x="312" y="24"/>
                  </a:lnTo>
                  <a:lnTo>
                    <a:pt x="312" y="24"/>
                  </a:lnTo>
                  <a:close/>
                  <a:moveTo>
                    <a:pt x="129" y="295"/>
                  </a:moveTo>
                  <a:lnTo>
                    <a:pt x="129" y="295"/>
                  </a:lnTo>
                  <a:lnTo>
                    <a:pt x="119" y="303"/>
                  </a:lnTo>
                  <a:lnTo>
                    <a:pt x="108" y="309"/>
                  </a:lnTo>
                  <a:lnTo>
                    <a:pt x="97" y="312"/>
                  </a:lnTo>
                  <a:lnTo>
                    <a:pt x="85" y="313"/>
                  </a:lnTo>
                  <a:lnTo>
                    <a:pt x="85" y="313"/>
                  </a:lnTo>
                  <a:lnTo>
                    <a:pt x="73" y="312"/>
                  </a:lnTo>
                  <a:lnTo>
                    <a:pt x="61" y="309"/>
                  </a:lnTo>
                  <a:lnTo>
                    <a:pt x="50" y="303"/>
                  </a:lnTo>
                  <a:lnTo>
                    <a:pt x="42" y="295"/>
                  </a:lnTo>
                  <a:lnTo>
                    <a:pt x="42" y="295"/>
                  </a:lnTo>
                  <a:lnTo>
                    <a:pt x="33" y="286"/>
                  </a:lnTo>
                  <a:lnTo>
                    <a:pt x="29" y="275"/>
                  </a:lnTo>
                  <a:lnTo>
                    <a:pt x="25" y="263"/>
                  </a:lnTo>
                  <a:lnTo>
                    <a:pt x="24" y="252"/>
                  </a:lnTo>
                  <a:lnTo>
                    <a:pt x="25" y="240"/>
                  </a:lnTo>
                  <a:lnTo>
                    <a:pt x="29" y="229"/>
                  </a:lnTo>
                  <a:lnTo>
                    <a:pt x="33" y="218"/>
                  </a:lnTo>
                  <a:lnTo>
                    <a:pt x="42" y="208"/>
                  </a:lnTo>
                  <a:lnTo>
                    <a:pt x="117" y="134"/>
                  </a:lnTo>
                  <a:lnTo>
                    <a:pt x="204" y="220"/>
                  </a:lnTo>
                  <a:lnTo>
                    <a:pt x="129" y="295"/>
                  </a:lnTo>
                  <a:close/>
                  <a:moveTo>
                    <a:pt x="295" y="129"/>
                  </a:moveTo>
                  <a:lnTo>
                    <a:pt x="220" y="204"/>
                  </a:lnTo>
                  <a:lnTo>
                    <a:pt x="134" y="117"/>
                  </a:lnTo>
                  <a:lnTo>
                    <a:pt x="208" y="42"/>
                  </a:lnTo>
                  <a:lnTo>
                    <a:pt x="208" y="42"/>
                  </a:lnTo>
                  <a:lnTo>
                    <a:pt x="217" y="33"/>
                  </a:lnTo>
                  <a:lnTo>
                    <a:pt x="228" y="29"/>
                  </a:lnTo>
                  <a:lnTo>
                    <a:pt x="240" y="25"/>
                  </a:lnTo>
                  <a:lnTo>
                    <a:pt x="252" y="24"/>
                  </a:lnTo>
                  <a:lnTo>
                    <a:pt x="252" y="24"/>
                  </a:lnTo>
                  <a:lnTo>
                    <a:pt x="264" y="25"/>
                  </a:lnTo>
                  <a:lnTo>
                    <a:pt x="275" y="29"/>
                  </a:lnTo>
                  <a:lnTo>
                    <a:pt x="286" y="33"/>
                  </a:lnTo>
                  <a:lnTo>
                    <a:pt x="295" y="42"/>
                  </a:lnTo>
                  <a:lnTo>
                    <a:pt x="295" y="42"/>
                  </a:lnTo>
                  <a:lnTo>
                    <a:pt x="303" y="52"/>
                  </a:lnTo>
                  <a:lnTo>
                    <a:pt x="309" y="61"/>
                  </a:lnTo>
                  <a:lnTo>
                    <a:pt x="312" y="73"/>
                  </a:lnTo>
                  <a:lnTo>
                    <a:pt x="313" y="85"/>
                  </a:lnTo>
                  <a:lnTo>
                    <a:pt x="312" y="96"/>
                  </a:lnTo>
                  <a:lnTo>
                    <a:pt x="309" y="108"/>
                  </a:lnTo>
                  <a:lnTo>
                    <a:pt x="303" y="119"/>
                  </a:lnTo>
                  <a:lnTo>
                    <a:pt x="295" y="129"/>
                  </a:lnTo>
                  <a:lnTo>
                    <a:pt x="295" y="1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38">
              <a:extLst>
                <a:ext uri="{FF2B5EF4-FFF2-40B4-BE49-F238E27FC236}">
                  <a16:creationId xmlns:a16="http://schemas.microsoft.com/office/drawing/2014/main" id="{ED250FF1-915C-42ED-9F3B-51AC23F765D5}"/>
                </a:ext>
              </a:extLst>
            </p:cNvPr>
            <p:cNvSpPr/>
            <p:nvPr/>
          </p:nvSpPr>
          <p:spPr bwMode="auto">
            <a:xfrm>
              <a:off x="7262813" y="341313"/>
              <a:ext cx="139700" cy="73025"/>
            </a:xfrm>
            <a:custGeom>
              <a:avLst/>
              <a:gdLst>
                <a:gd name="T0" fmla="*/ 23 w 88"/>
                <a:gd name="T1" fmla="*/ 12 h 46"/>
                <a:gd name="T2" fmla="*/ 2 w 88"/>
                <a:gd name="T3" fmla="*/ 32 h 46"/>
                <a:gd name="T4" fmla="*/ 2 w 88"/>
                <a:gd name="T5" fmla="*/ 32 h 46"/>
                <a:gd name="T6" fmla="*/ 1 w 88"/>
                <a:gd name="T7" fmla="*/ 35 h 46"/>
                <a:gd name="T8" fmla="*/ 0 w 88"/>
                <a:gd name="T9" fmla="*/ 38 h 46"/>
                <a:gd name="T10" fmla="*/ 1 w 88"/>
                <a:gd name="T11" fmla="*/ 41 h 46"/>
                <a:gd name="T12" fmla="*/ 2 w 88"/>
                <a:gd name="T13" fmla="*/ 43 h 46"/>
                <a:gd name="T14" fmla="*/ 2 w 88"/>
                <a:gd name="T15" fmla="*/ 43 h 46"/>
                <a:gd name="T16" fmla="*/ 5 w 88"/>
                <a:gd name="T17" fmla="*/ 44 h 46"/>
                <a:gd name="T18" fmla="*/ 7 w 88"/>
                <a:gd name="T19" fmla="*/ 46 h 46"/>
                <a:gd name="T20" fmla="*/ 7 w 88"/>
                <a:gd name="T21" fmla="*/ 46 h 46"/>
                <a:gd name="T22" fmla="*/ 10 w 88"/>
                <a:gd name="T23" fmla="*/ 44 h 46"/>
                <a:gd name="T24" fmla="*/ 12 w 88"/>
                <a:gd name="T25" fmla="*/ 43 h 46"/>
                <a:gd name="T26" fmla="*/ 33 w 88"/>
                <a:gd name="T27" fmla="*/ 23 h 46"/>
                <a:gd name="T28" fmla="*/ 33 w 88"/>
                <a:gd name="T29" fmla="*/ 23 h 46"/>
                <a:gd name="T30" fmla="*/ 37 w 88"/>
                <a:gd name="T31" fmla="*/ 19 h 46"/>
                <a:gd name="T32" fmla="*/ 42 w 88"/>
                <a:gd name="T33" fmla="*/ 17 h 46"/>
                <a:gd name="T34" fmla="*/ 48 w 88"/>
                <a:gd name="T35" fmla="*/ 14 h 46"/>
                <a:gd name="T36" fmla="*/ 54 w 88"/>
                <a:gd name="T37" fmla="*/ 14 h 46"/>
                <a:gd name="T38" fmla="*/ 54 w 88"/>
                <a:gd name="T39" fmla="*/ 14 h 46"/>
                <a:gd name="T40" fmla="*/ 60 w 88"/>
                <a:gd name="T41" fmla="*/ 14 h 46"/>
                <a:gd name="T42" fmla="*/ 65 w 88"/>
                <a:gd name="T43" fmla="*/ 17 h 46"/>
                <a:gd name="T44" fmla="*/ 71 w 88"/>
                <a:gd name="T45" fmla="*/ 19 h 46"/>
                <a:gd name="T46" fmla="*/ 76 w 88"/>
                <a:gd name="T47" fmla="*/ 23 h 46"/>
                <a:gd name="T48" fmla="*/ 76 w 88"/>
                <a:gd name="T49" fmla="*/ 23 h 46"/>
                <a:gd name="T50" fmla="*/ 78 w 88"/>
                <a:gd name="T51" fmla="*/ 24 h 46"/>
                <a:gd name="T52" fmla="*/ 81 w 88"/>
                <a:gd name="T53" fmla="*/ 25 h 46"/>
                <a:gd name="T54" fmla="*/ 83 w 88"/>
                <a:gd name="T55" fmla="*/ 24 h 46"/>
                <a:gd name="T56" fmla="*/ 86 w 88"/>
                <a:gd name="T57" fmla="*/ 23 h 46"/>
                <a:gd name="T58" fmla="*/ 86 w 88"/>
                <a:gd name="T59" fmla="*/ 23 h 46"/>
                <a:gd name="T60" fmla="*/ 87 w 88"/>
                <a:gd name="T61" fmla="*/ 20 h 46"/>
                <a:gd name="T62" fmla="*/ 88 w 88"/>
                <a:gd name="T63" fmla="*/ 18 h 46"/>
                <a:gd name="T64" fmla="*/ 87 w 88"/>
                <a:gd name="T65" fmla="*/ 14 h 46"/>
                <a:gd name="T66" fmla="*/ 86 w 88"/>
                <a:gd name="T67" fmla="*/ 12 h 46"/>
                <a:gd name="T68" fmla="*/ 86 w 88"/>
                <a:gd name="T69" fmla="*/ 12 h 46"/>
                <a:gd name="T70" fmla="*/ 78 w 88"/>
                <a:gd name="T71" fmla="*/ 7 h 46"/>
                <a:gd name="T72" fmla="*/ 71 w 88"/>
                <a:gd name="T73" fmla="*/ 2 h 46"/>
                <a:gd name="T74" fmla="*/ 63 w 88"/>
                <a:gd name="T75" fmla="*/ 0 h 46"/>
                <a:gd name="T76" fmla="*/ 54 w 88"/>
                <a:gd name="T77" fmla="*/ 0 h 46"/>
                <a:gd name="T78" fmla="*/ 46 w 88"/>
                <a:gd name="T79" fmla="*/ 0 h 46"/>
                <a:gd name="T80" fmla="*/ 37 w 88"/>
                <a:gd name="T81" fmla="*/ 2 h 46"/>
                <a:gd name="T82" fmla="*/ 30 w 88"/>
                <a:gd name="T83" fmla="*/ 7 h 46"/>
                <a:gd name="T84" fmla="*/ 23 w 88"/>
                <a:gd name="T85" fmla="*/ 12 h 46"/>
                <a:gd name="T86" fmla="*/ 23 w 88"/>
                <a:gd name="T87"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8" h="46">
                  <a:moveTo>
                    <a:pt x="23" y="12"/>
                  </a:moveTo>
                  <a:lnTo>
                    <a:pt x="2" y="32"/>
                  </a:lnTo>
                  <a:lnTo>
                    <a:pt x="2" y="32"/>
                  </a:lnTo>
                  <a:lnTo>
                    <a:pt x="1" y="35"/>
                  </a:lnTo>
                  <a:lnTo>
                    <a:pt x="0" y="38"/>
                  </a:lnTo>
                  <a:lnTo>
                    <a:pt x="1" y="41"/>
                  </a:lnTo>
                  <a:lnTo>
                    <a:pt x="2" y="43"/>
                  </a:lnTo>
                  <a:lnTo>
                    <a:pt x="2" y="43"/>
                  </a:lnTo>
                  <a:lnTo>
                    <a:pt x="5" y="44"/>
                  </a:lnTo>
                  <a:lnTo>
                    <a:pt x="7" y="46"/>
                  </a:lnTo>
                  <a:lnTo>
                    <a:pt x="7" y="46"/>
                  </a:lnTo>
                  <a:lnTo>
                    <a:pt x="10" y="44"/>
                  </a:lnTo>
                  <a:lnTo>
                    <a:pt x="12" y="43"/>
                  </a:lnTo>
                  <a:lnTo>
                    <a:pt x="33" y="23"/>
                  </a:lnTo>
                  <a:lnTo>
                    <a:pt x="33" y="23"/>
                  </a:lnTo>
                  <a:lnTo>
                    <a:pt x="37" y="19"/>
                  </a:lnTo>
                  <a:lnTo>
                    <a:pt x="42" y="17"/>
                  </a:lnTo>
                  <a:lnTo>
                    <a:pt x="48" y="14"/>
                  </a:lnTo>
                  <a:lnTo>
                    <a:pt x="54" y="14"/>
                  </a:lnTo>
                  <a:lnTo>
                    <a:pt x="54" y="14"/>
                  </a:lnTo>
                  <a:lnTo>
                    <a:pt x="60" y="14"/>
                  </a:lnTo>
                  <a:lnTo>
                    <a:pt x="65" y="17"/>
                  </a:lnTo>
                  <a:lnTo>
                    <a:pt x="71" y="19"/>
                  </a:lnTo>
                  <a:lnTo>
                    <a:pt x="76" y="23"/>
                  </a:lnTo>
                  <a:lnTo>
                    <a:pt x="76" y="23"/>
                  </a:lnTo>
                  <a:lnTo>
                    <a:pt x="78" y="24"/>
                  </a:lnTo>
                  <a:lnTo>
                    <a:pt x="81" y="25"/>
                  </a:lnTo>
                  <a:lnTo>
                    <a:pt x="83" y="24"/>
                  </a:lnTo>
                  <a:lnTo>
                    <a:pt x="86" y="23"/>
                  </a:lnTo>
                  <a:lnTo>
                    <a:pt x="86" y="23"/>
                  </a:lnTo>
                  <a:lnTo>
                    <a:pt x="87" y="20"/>
                  </a:lnTo>
                  <a:lnTo>
                    <a:pt x="88" y="18"/>
                  </a:lnTo>
                  <a:lnTo>
                    <a:pt x="87" y="14"/>
                  </a:lnTo>
                  <a:lnTo>
                    <a:pt x="86" y="12"/>
                  </a:lnTo>
                  <a:lnTo>
                    <a:pt x="86" y="12"/>
                  </a:lnTo>
                  <a:lnTo>
                    <a:pt x="78" y="7"/>
                  </a:lnTo>
                  <a:lnTo>
                    <a:pt x="71" y="2"/>
                  </a:lnTo>
                  <a:lnTo>
                    <a:pt x="63" y="0"/>
                  </a:lnTo>
                  <a:lnTo>
                    <a:pt x="54" y="0"/>
                  </a:lnTo>
                  <a:lnTo>
                    <a:pt x="46" y="0"/>
                  </a:lnTo>
                  <a:lnTo>
                    <a:pt x="37" y="2"/>
                  </a:lnTo>
                  <a:lnTo>
                    <a:pt x="30" y="7"/>
                  </a:lnTo>
                  <a:lnTo>
                    <a:pt x="23" y="12"/>
                  </a:lnTo>
                  <a:lnTo>
                    <a:pt x="23"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44" name="Freeform 110">
            <a:extLst>
              <a:ext uri="{FF2B5EF4-FFF2-40B4-BE49-F238E27FC236}">
                <a16:creationId xmlns:a16="http://schemas.microsoft.com/office/drawing/2014/main" id="{A376BB27-DE38-4BED-9483-5AC853E85795}"/>
              </a:ext>
            </a:extLst>
          </p:cNvPr>
          <p:cNvSpPr>
            <a:spLocks noEditPoints="1"/>
          </p:cNvSpPr>
          <p:nvPr/>
        </p:nvSpPr>
        <p:spPr bwMode="auto">
          <a:xfrm>
            <a:off x="820776" y="2219417"/>
            <a:ext cx="815096" cy="905709"/>
          </a:xfrm>
          <a:custGeom>
            <a:avLst/>
            <a:gdLst>
              <a:gd name="T0" fmla="*/ 337 w 356"/>
              <a:gd name="T1" fmla="*/ 264 h 338"/>
              <a:gd name="T2" fmla="*/ 300 w 356"/>
              <a:gd name="T3" fmla="*/ 240 h 338"/>
              <a:gd name="T4" fmla="*/ 273 w 356"/>
              <a:gd name="T5" fmla="*/ 183 h 338"/>
              <a:gd name="T6" fmla="*/ 289 w 356"/>
              <a:gd name="T7" fmla="*/ 170 h 338"/>
              <a:gd name="T8" fmla="*/ 292 w 356"/>
              <a:gd name="T9" fmla="*/ 154 h 338"/>
              <a:gd name="T10" fmla="*/ 261 w 356"/>
              <a:gd name="T11" fmla="*/ 92 h 338"/>
              <a:gd name="T12" fmla="*/ 255 w 356"/>
              <a:gd name="T13" fmla="*/ 25 h 338"/>
              <a:gd name="T14" fmla="*/ 178 w 356"/>
              <a:gd name="T15" fmla="*/ 0 h 338"/>
              <a:gd name="T16" fmla="*/ 101 w 356"/>
              <a:gd name="T17" fmla="*/ 25 h 338"/>
              <a:gd name="T18" fmla="*/ 99 w 356"/>
              <a:gd name="T19" fmla="*/ 86 h 338"/>
              <a:gd name="T20" fmla="*/ 65 w 356"/>
              <a:gd name="T21" fmla="*/ 150 h 338"/>
              <a:gd name="T22" fmla="*/ 64 w 356"/>
              <a:gd name="T23" fmla="*/ 165 h 338"/>
              <a:gd name="T24" fmla="*/ 72 w 356"/>
              <a:gd name="T25" fmla="*/ 179 h 338"/>
              <a:gd name="T26" fmla="*/ 109 w 356"/>
              <a:gd name="T27" fmla="*/ 224 h 338"/>
              <a:gd name="T28" fmla="*/ 33 w 356"/>
              <a:gd name="T29" fmla="*/ 249 h 338"/>
              <a:gd name="T30" fmla="*/ 2 w 356"/>
              <a:gd name="T31" fmla="*/ 300 h 338"/>
              <a:gd name="T32" fmla="*/ 1 w 356"/>
              <a:gd name="T33" fmla="*/ 320 h 338"/>
              <a:gd name="T34" fmla="*/ 14 w 356"/>
              <a:gd name="T35" fmla="*/ 334 h 338"/>
              <a:gd name="T36" fmla="*/ 329 w 356"/>
              <a:gd name="T37" fmla="*/ 338 h 338"/>
              <a:gd name="T38" fmla="*/ 351 w 356"/>
              <a:gd name="T39" fmla="*/ 326 h 338"/>
              <a:gd name="T40" fmla="*/ 356 w 356"/>
              <a:gd name="T41" fmla="*/ 306 h 338"/>
              <a:gd name="T42" fmla="*/ 171 w 356"/>
              <a:gd name="T43" fmla="*/ 35 h 338"/>
              <a:gd name="T44" fmla="*/ 173 w 356"/>
              <a:gd name="T45" fmla="*/ 20 h 338"/>
              <a:gd name="T46" fmla="*/ 181 w 356"/>
              <a:gd name="T47" fmla="*/ 19 h 338"/>
              <a:gd name="T48" fmla="*/ 185 w 356"/>
              <a:gd name="T49" fmla="*/ 35 h 338"/>
              <a:gd name="T50" fmla="*/ 200 w 356"/>
              <a:gd name="T51" fmla="*/ 37 h 338"/>
              <a:gd name="T52" fmla="*/ 201 w 356"/>
              <a:gd name="T53" fmla="*/ 46 h 338"/>
              <a:gd name="T54" fmla="*/ 185 w 356"/>
              <a:gd name="T55" fmla="*/ 49 h 338"/>
              <a:gd name="T56" fmla="*/ 183 w 356"/>
              <a:gd name="T57" fmla="*/ 65 h 338"/>
              <a:gd name="T58" fmla="*/ 175 w 356"/>
              <a:gd name="T59" fmla="*/ 66 h 338"/>
              <a:gd name="T60" fmla="*/ 171 w 356"/>
              <a:gd name="T61" fmla="*/ 49 h 338"/>
              <a:gd name="T62" fmla="*/ 155 w 356"/>
              <a:gd name="T63" fmla="*/ 48 h 338"/>
              <a:gd name="T64" fmla="*/ 154 w 356"/>
              <a:gd name="T65" fmla="*/ 40 h 338"/>
              <a:gd name="T66" fmla="*/ 161 w 356"/>
              <a:gd name="T67" fmla="*/ 35 h 338"/>
              <a:gd name="T68" fmla="*/ 329 w 356"/>
              <a:gd name="T69" fmla="*/ 314 h 338"/>
              <a:gd name="T70" fmla="*/ 24 w 356"/>
              <a:gd name="T71" fmla="*/ 312 h 338"/>
              <a:gd name="T72" fmla="*/ 38 w 356"/>
              <a:gd name="T73" fmla="*/ 277 h 338"/>
              <a:gd name="T74" fmla="*/ 54 w 356"/>
              <a:gd name="T75" fmla="*/ 265 h 338"/>
              <a:gd name="T76" fmla="*/ 125 w 356"/>
              <a:gd name="T77" fmla="*/ 245 h 338"/>
              <a:gd name="T78" fmla="*/ 134 w 356"/>
              <a:gd name="T79" fmla="*/ 195 h 338"/>
              <a:gd name="T80" fmla="*/ 127 w 356"/>
              <a:gd name="T81" fmla="*/ 182 h 338"/>
              <a:gd name="T82" fmla="*/ 89 w 356"/>
              <a:gd name="T83" fmla="*/ 160 h 338"/>
              <a:gd name="T84" fmla="*/ 112 w 356"/>
              <a:gd name="T85" fmla="*/ 110 h 338"/>
              <a:gd name="T86" fmla="*/ 124 w 356"/>
              <a:gd name="T87" fmla="*/ 94 h 338"/>
              <a:gd name="T88" fmla="*/ 148 w 356"/>
              <a:gd name="T89" fmla="*/ 83 h 338"/>
              <a:gd name="T90" fmla="*/ 207 w 356"/>
              <a:gd name="T91" fmla="*/ 83 h 338"/>
              <a:gd name="T92" fmla="*/ 231 w 356"/>
              <a:gd name="T93" fmla="*/ 94 h 338"/>
              <a:gd name="T94" fmla="*/ 267 w 356"/>
              <a:gd name="T95" fmla="*/ 158 h 338"/>
              <a:gd name="T96" fmla="*/ 266 w 356"/>
              <a:gd name="T97" fmla="*/ 160 h 338"/>
              <a:gd name="T98" fmla="*/ 219 w 356"/>
              <a:gd name="T99" fmla="*/ 186 h 338"/>
              <a:gd name="T100" fmla="*/ 217 w 356"/>
              <a:gd name="T101" fmla="*/ 230 h 338"/>
              <a:gd name="T102" fmla="*/ 230 w 356"/>
              <a:gd name="T103" fmla="*/ 247 h 338"/>
              <a:gd name="T104" fmla="*/ 301 w 356"/>
              <a:gd name="T105" fmla="*/ 265 h 338"/>
              <a:gd name="T106" fmla="*/ 331 w 356"/>
              <a:gd name="T107" fmla="*/ 310 h 338"/>
              <a:gd name="T108" fmla="*/ 331 w 356"/>
              <a:gd name="T109" fmla="*/ 31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6" h="338">
                <a:moveTo>
                  <a:pt x="353" y="300"/>
                </a:moveTo>
                <a:lnTo>
                  <a:pt x="339" y="265"/>
                </a:lnTo>
                <a:lnTo>
                  <a:pt x="337" y="264"/>
                </a:lnTo>
                <a:lnTo>
                  <a:pt x="337" y="264"/>
                </a:lnTo>
                <a:lnTo>
                  <a:pt x="330" y="256"/>
                </a:lnTo>
                <a:lnTo>
                  <a:pt x="322" y="249"/>
                </a:lnTo>
                <a:lnTo>
                  <a:pt x="311" y="244"/>
                </a:lnTo>
                <a:lnTo>
                  <a:pt x="300" y="240"/>
                </a:lnTo>
                <a:lnTo>
                  <a:pt x="241" y="224"/>
                </a:lnTo>
                <a:lnTo>
                  <a:pt x="241" y="199"/>
                </a:lnTo>
                <a:lnTo>
                  <a:pt x="273" y="183"/>
                </a:lnTo>
                <a:lnTo>
                  <a:pt x="273" y="183"/>
                </a:lnTo>
                <a:lnTo>
                  <a:pt x="278" y="181"/>
                </a:lnTo>
                <a:lnTo>
                  <a:pt x="283" y="179"/>
                </a:lnTo>
                <a:lnTo>
                  <a:pt x="287" y="175"/>
                </a:lnTo>
                <a:lnTo>
                  <a:pt x="289" y="170"/>
                </a:lnTo>
                <a:lnTo>
                  <a:pt x="289" y="170"/>
                </a:lnTo>
                <a:lnTo>
                  <a:pt x="290" y="165"/>
                </a:lnTo>
                <a:lnTo>
                  <a:pt x="292" y="160"/>
                </a:lnTo>
                <a:lnTo>
                  <a:pt x="292" y="154"/>
                </a:lnTo>
                <a:lnTo>
                  <a:pt x="290" y="150"/>
                </a:lnTo>
                <a:lnTo>
                  <a:pt x="265" y="99"/>
                </a:lnTo>
                <a:lnTo>
                  <a:pt x="265" y="99"/>
                </a:lnTo>
                <a:lnTo>
                  <a:pt x="261" y="92"/>
                </a:lnTo>
                <a:lnTo>
                  <a:pt x="257" y="86"/>
                </a:lnTo>
                <a:lnTo>
                  <a:pt x="252" y="80"/>
                </a:lnTo>
                <a:lnTo>
                  <a:pt x="246" y="75"/>
                </a:lnTo>
                <a:lnTo>
                  <a:pt x="255" y="25"/>
                </a:lnTo>
                <a:lnTo>
                  <a:pt x="255" y="25"/>
                </a:lnTo>
                <a:lnTo>
                  <a:pt x="254" y="23"/>
                </a:lnTo>
                <a:lnTo>
                  <a:pt x="252" y="22"/>
                </a:lnTo>
                <a:lnTo>
                  <a:pt x="178" y="0"/>
                </a:lnTo>
                <a:lnTo>
                  <a:pt x="103" y="22"/>
                </a:lnTo>
                <a:lnTo>
                  <a:pt x="103" y="22"/>
                </a:lnTo>
                <a:lnTo>
                  <a:pt x="101" y="23"/>
                </a:lnTo>
                <a:lnTo>
                  <a:pt x="101" y="25"/>
                </a:lnTo>
                <a:lnTo>
                  <a:pt x="109" y="75"/>
                </a:lnTo>
                <a:lnTo>
                  <a:pt x="109" y="75"/>
                </a:lnTo>
                <a:lnTo>
                  <a:pt x="103" y="80"/>
                </a:lnTo>
                <a:lnTo>
                  <a:pt x="99" y="86"/>
                </a:lnTo>
                <a:lnTo>
                  <a:pt x="94" y="92"/>
                </a:lnTo>
                <a:lnTo>
                  <a:pt x="90" y="99"/>
                </a:lnTo>
                <a:lnTo>
                  <a:pt x="65" y="148"/>
                </a:lnTo>
                <a:lnTo>
                  <a:pt x="65" y="150"/>
                </a:lnTo>
                <a:lnTo>
                  <a:pt x="65" y="150"/>
                </a:lnTo>
                <a:lnTo>
                  <a:pt x="64" y="154"/>
                </a:lnTo>
                <a:lnTo>
                  <a:pt x="64" y="160"/>
                </a:lnTo>
                <a:lnTo>
                  <a:pt x="64" y="165"/>
                </a:lnTo>
                <a:lnTo>
                  <a:pt x="66" y="170"/>
                </a:lnTo>
                <a:lnTo>
                  <a:pt x="66" y="170"/>
                </a:lnTo>
                <a:lnTo>
                  <a:pt x="68" y="175"/>
                </a:lnTo>
                <a:lnTo>
                  <a:pt x="72" y="179"/>
                </a:lnTo>
                <a:lnTo>
                  <a:pt x="76" y="181"/>
                </a:lnTo>
                <a:lnTo>
                  <a:pt x="80" y="183"/>
                </a:lnTo>
                <a:lnTo>
                  <a:pt x="109" y="199"/>
                </a:lnTo>
                <a:lnTo>
                  <a:pt x="109" y="224"/>
                </a:lnTo>
                <a:lnTo>
                  <a:pt x="55" y="240"/>
                </a:lnTo>
                <a:lnTo>
                  <a:pt x="55" y="240"/>
                </a:lnTo>
                <a:lnTo>
                  <a:pt x="43" y="244"/>
                </a:lnTo>
                <a:lnTo>
                  <a:pt x="33" y="249"/>
                </a:lnTo>
                <a:lnTo>
                  <a:pt x="25" y="256"/>
                </a:lnTo>
                <a:lnTo>
                  <a:pt x="16" y="264"/>
                </a:lnTo>
                <a:lnTo>
                  <a:pt x="16" y="265"/>
                </a:lnTo>
                <a:lnTo>
                  <a:pt x="2" y="300"/>
                </a:lnTo>
                <a:lnTo>
                  <a:pt x="2" y="300"/>
                </a:lnTo>
                <a:lnTo>
                  <a:pt x="0" y="306"/>
                </a:lnTo>
                <a:lnTo>
                  <a:pt x="0" y="314"/>
                </a:lnTo>
                <a:lnTo>
                  <a:pt x="1" y="320"/>
                </a:lnTo>
                <a:lnTo>
                  <a:pt x="4" y="326"/>
                </a:lnTo>
                <a:lnTo>
                  <a:pt x="4" y="326"/>
                </a:lnTo>
                <a:lnTo>
                  <a:pt x="8" y="331"/>
                </a:lnTo>
                <a:lnTo>
                  <a:pt x="14" y="334"/>
                </a:lnTo>
                <a:lnTo>
                  <a:pt x="20" y="337"/>
                </a:lnTo>
                <a:lnTo>
                  <a:pt x="26" y="338"/>
                </a:lnTo>
                <a:lnTo>
                  <a:pt x="329" y="338"/>
                </a:lnTo>
                <a:lnTo>
                  <a:pt x="329" y="338"/>
                </a:lnTo>
                <a:lnTo>
                  <a:pt x="335" y="337"/>
                </a:lnTo>
                <a:lnTo>
                  <a:pt x="341" y="334"/>
                </a:lnTo>
                <a:lnTo>
                  <a:pt x="347" y="331"/>
                </a:lnTo>
                <a:lnTo>
                  <a:pt x="351" y="326"/>
                </a:lnTo>
                <a:lnTo>
                  <a:pt x="351" y="326"/>
                </a:lnTo>
                <a:lnTo>
                  <a:pt x="354" y="320"/>
                </a:lnTo>
                <a:lnTo>
                  <a:pt x="356" y="314"/>
                </a:lnTo>
                <a:lnTo>
                  <a:pt x="356" y="306"/>
                </a:lnTo>
                <a:lnTo>
                  <a:pt x="353" y="300"/>
                </a:lnTo>
                <a:lnTo>
                  <a:pt x="353" y="300"/>
                </a:lnTo>
                <a:close/>
                <a:moveTo>
                  <a:pt x="161" y="35"/>
                </a:moveTo>
                <a:lnTo>
                  <a:pt x="171" y="35"/>
                </a:lnTo>
                <a:lnTo>
                  <a:pt x="171" y="25"/>
                </a:lnTo>
                <a:lnTo>
                  <a:pt x="171" y="25"/>
                </a:lnTo>
                <a:lnTo>
                  <a:pt x="171" y="23"/>
                </a:lnTo>
                <a:lnTo>
                  <a:pt x="173" y="20"/>
                </a:lnTo>
                <a:lnTo>
                  <a:pt x="175" y="19"/>
                </a:lnTo>
                <a:lnTo>
                  <a:pt x="178" y="18"/>
                </a:lnTo>
                <a:lnTo>
                  <a:pt x="178" y="18"/>
                </a:lnTo>
                <a:lnTo>
                  <a:pt x="181" y="19"/>
                </a:lnTo>
                <a:lnTo>
                  <a:pt x="183" y="20"/>
                </a:lnTo>
                <a:lnTo>
                  <a:pt x="184" y="23"/>
                </a:lnTo>
                <a:lnTo>
                  <a:pt x="185" y="25"/>
                </a:lnTo>
                <a:lnTo>
                  <a:pt x="185" y="35"/>
                </a:lnTo>
                <a:lnTo>
                  <a:pt x="195" y="35"/>
                </a:lnTo>
                <a:lnTo>
                  <a:pt x="195" y="35"/>
                </a:lnTo>
                <a:lnTo>
                  <a:pt x="197" y="36"/>
                </a:lnTo>
                <a:lnTo>
                  <a:pt x="200" y="37"/>
                </a:lnTo>
                <a:lnTo>
                  <a:pt x="201" y="40"/>
                </a:lnTo>
                <a:lnTo>
                  <a:pt x="202" y="42"/>
                </a:lnTo>
                <a:lnTo>
                  <a:pt x="202" y="42"/>
                </a:lnTo>
                <a:lnTo>
                  <a:pt x="201" y="46"/>
                </a:lnTo>
                <a:lnTo>
                  <a:pt x="200" y="48"/>
                </a:lnTo>
                <a:lnTo>
                  <a:pt x="197" y="49"/>
                </a:lnTo>
                <a:lnTo>
                  <a:pt x="195" y="49"/>
                </a:lnTo>
                <a:lnTo>
                  <a:pt x="185" y="49"/>
                </a:lnTo>
                <a:lnTo>
                  <a:pt x="185" y="59"/>
                </a:lnTo>
                <a:lnTo>
                  <a:pt x="185" y="59"/>
                </a:lnTo>
                <a:lnTo>
                  <a:pt x="184" y="63"/>
                </a:lnTo>
                <a:lnTo>
                  <a:pt x="183" y="65"/>
                </a:lnTo>
                <a:lnTo>
                  <a:pt x="181" y="66"/>
                </a:lnTo>
                <a:lnTo>
                  <a:pt x="178" y="66"/>
                </a:lnTo>
                <a:lnTo>
                  <a:pt x="178" y="66"/>
                </a:lnTo>
                <a:lnTo>
                  <a:pt x="175" y="66"/>
                </a:lnTo>
                <a:lnTo>
                  <a:pt x="173" y="65"/>
                </a:lnTo>
                <a:lnTo>
                  <a:pt x="171" y="63"/>
                </a:lnTo>
                <a:lnTo>
                  <a:pt x="171" y="59"/>
                </a:lnTo>
                <a:lnTo>
                  <a:pt x="171" y="49"/>
                </a:lnTo>
                <a:lnTo>
                  <a:pt x="161" y="49"/>
                </a:lnTo>
                <a:lnTo>
                  <a:pt x="161" y="49"/>
                </a:lnTo>
                <a:lnTo>
                  <a:pt x="158" y="49"/>
                </a:lnTo>
                <a:lnTo>
                  <a:pt x="155" y="48"/>
                </a:lnTo>
                <a:lnTo>
                  <a:pt x="154" y="46"/>
                </a:lnTo>
                <a:lnTo>
                  <a:pt x="154" y="42"/>
                </a:lnTo>
                <a:lnTo>
                  <a:pt x="154" y="42"/>
                </a:lnTo>
                <a:lnTo>
                  <a:pt x="154" y="40"/>
                </a:lnTo>
                <a:lnTo>
                  <a:pt x="155" y="37"/>
                </a:lnTo>
                <a:lnTo>
                  <a:pt x="158" y="36"/>
                </a:lnTo>
                <a:lnTo>
                  <a:pt x="161" y="35"/>
                </a:lnTo>
                <a:lnTo>
                  <a:pt x="161" y="35"/>
                </a:lnTo>
                <a:close/>
                <a:moveTo>
                  <a:pt x="331" y="312"/>
                </a:moveTo>
                <a:lnTo>
                  <a:pt x="331" y="312"/>
                </a:lnTo>
                <a:lnTo>
                  <a:pt x="330" y="312"/>
                </a:lnTo>
                <a:lnTo>
                  <a:pt x="329" y="314"/>
                </a:lnTo>
                <a:lnTo>
                  <a:pt x="26" y="314"/>
                </a:lnTo>
                <a:lnTo>
                  <a:pt x="26" y="314"/>
                </a:lnTo>
                <a:lnTo>
                  <a:pt x="25" y="312"/>
                </a:lnTo>
                <a:lnTo>
                  <a:pt x="24" y="312"/>
                </a:lnTo>
                <a:lnTo>
                  <a:pt x="24" y="312"/>
                </a:lnTo>
                <a:lnTo>
                  <a:pt x="24" y="311"/>
                </a:lnTo>
                <a:lnTo>
                  <a:pt x="24" y="310"/>
                </a:lnTo>
                <a:lnTo>
                  <a:pt x="38" y="277"/>
                </a:lnTo>
                <a:lnTo>
                  <a:pt x="38" y="277"/>
                </a:lnTo>
                <a:lnTo>
                  <a:pt x="42" y="273"/>
                </a:lnTo>
                <a:lnTo>
                  <a:pt x="48" y="268"/>
                </a:lnTo>
                <a:lnTo>
                  <a:pt x="54" y="265"/>
                </a:lnTo>
                <a:lnTo>
                  <a:pt x="60" y="263"/>
                </a:lnTo>
                <a:lnTo>
                  <a:pt x="120" y="246"/>
                </a:lnTo>
                <a:lnTo>
                  <a:pt x="120" y="246"/>
                </a:lnTo>
                <a:lnTo>
                  <a:pt x="125" y="245"/>
                </a:lnTo>
                <a:lnTo>
                  <a:pt x="130" y="241"/>
                </a:lnTo>
                <a:lnTo>
                  <a:pt x="132" y="235"/>
                </a:lnTo>
                <a:lnTo>
                  <a:pt x="134" y="230"/>
                </a:lnTo>
                <a:lnTo>
                  <a:pt x="134" y="195"/>
                </a:lnTo>
                <a:lnTo>
                  <a:pt x="134" y="195"/>
                </a:lnTo>
                <a:lnTo>
                  <a:pt x="132" y="189"/>
                </a:lnTo>
                <a:lnTo>
                  <a:pt x="131" y="186"/>
                </a:lnTo>
                <a:lnTo>
                  <a:pt x="127" y="182"/>
                </a:lnTo>
                <a:lnTo>
                  <a:pt x="123" y="180"/>
                </a:lnTo>
                <a:lnTo>
                  <a:pt x="91" y="162"/>
                </a:lnTo>
                <a:lnTo>
                  <a:pt x="89" y="160"/>
                </a:lnTo>
                <a:lnTo>
                  <a:pt x="89" y="160"/>
                </a:lnTo>
                <a:lnTo>
                  <a:pt x="88" y="159"/>
                </a:lnTo>
                <a:lnTo>
                  <a:pt x="88" y="159"/>
                </a:lnTo>
                <a:lnTo>
                  <a:pt x="88" y="158"/>
                </a:lnTo>
                <a:lnTo>
                  <a:pt x="112" y="110"/>
                </a:lnTo>
                <a:lnTo>
                  <a:pt x="112" y="110"/>
                </a:lnTo>
                <a:lnTo>
                  <a:pt x="115" y="104"/>
                </a:lnTo>
                <a:lnTo>
                  <a:pt x="119" y="99"/>
                </a:lnTo>
                <a:lnTo>
                  <a:pt x="124" y="94"/>
                </a:lnTo>
                <a:lnTo>
                  <a:pt x="129" y="90"/>
                </a:lnTo>
                <a:lnTo>
                  <a:pt x="135" y="87"/>
                </a:lnTo>
                <a:lnTo>
                  <a:pt x="141" y="84"/>
                </a:lnTo>
                <a:lnTo>
                  <a:pt x="148" y="83"/>
                </a:lnTo>
                <a:lnTo>
                  <a:pt x="154" y="83"/>
                </a:lnTo>
                <a:lnTo>
                  <a:pt x="201" y="83"/>
                </a:lnTo>
                <a:lnTo>
                  <a:pt x="201" y="83"/>
                </a:lnTo>
                <a:lnTo>
                  <a:pt x="207" y="83"/>
                </a:lnTo>
                <a:lnTo>
                  <a:pt x="214" y="84"/>
                </a:lnTo>
                <a:lnTo>
                  <a:pt x="220" y="87"/>
                </a:lnTo>
                <a:lnTo>
                  <a:pt x="225" y="90"/>
                </a:lnTo>
                <a:lnTo>
                  <a:pt x="231" y="94"/>
                </a:lnTo>
                <a:lnTo>
                  <a:pt x="236" y="99"/>
                </a:lnTo>
                <a:lnTo>
                  <a:pt x="240" y="104"/>
                </a:lnTo>
                <a:lnTo>
                  <a:pt x="243" y="110"/>
                </a:lnTo>
                <a:lnTo>
                  <a:pt x="267" y="158"/>
                </a:lnTo>
                <a:lnTo>
                  <a:pt x="267" y="158"/>
                </a:lnTo>
                <a:lnTo>
                  <a:pt x="267" y="159"/>
                </a:lnTo>
                <a:lnTo>
                  <a:pt x="267" y="159"/>
                </a:lnTo>
                <a:lnTo>
                  <a:pt x="266" y="160"/>
                </a:lnTo>
                <a:lnTo>
                  <a:pt x="228" y="179"/>
                </a:lnTo>
                <a:lnTo>
                  <a:pt x="228" y="179"/>
                </a:lnTo>
                <a:lnTo>
                  <a:pt x="223" y="181"/>
                </a:lnTo>
                <a:lnTo>
                  <a:pt x="219" y="186"/>
                </a:lnTo>
                <a:lnTo>
                  <a:pt x="218" y="189"/>
                </a:lnTo>
                <a:lnTo>
                  <a:pt x="217" y="195"/>
                </a:lnTo>
                <a:lnTo>
                  <a:pt x="217" y="230"/>
                </a:lnTo>
                <a:lnTo>
                  <a:pt x="217" y="230"/>
                </a:lnTo>
                <a:lnTo>
                  <a:pt x="218" y="236"/>
                </a:lnTo>
                <a:lnTo>
                  <a:pt x="220" y="241"/>
                </a:lnTo>
                <a:lnTo>
                  <a:pt x="225" y="245"/>
                </a:lnTo>
                <a:lnTo>
                  <a:pt x="230" y="247"/>
                </a:lnTo>
                <a:lnTo>
                  <a:pt x="294" y="263"/>
                </a:lnTo>
                <a:lnTo>
                  <a:pt x="295" y="263"/>
                </a:lnTo>
                <a:lnTo>
                  <a:pt x="295" y="263"/>
                </a:lnTo>
                <a:lnTo>
                  <a:pt x="301" y="265"/>
                </a:lnTo>
                <a:lnTo>
                  <a:pt x="307" y="268"/>
                </a:lnTo>
                <a:lnTo>
                  <a:pt x="313" y="273"/>
                </a:lnTo>
                <a:lnTo>
                  <a:pt x="317" y="277"/>
                </a:lnTo>
                <a:lnTo>
                  <a:pt x="331" y="310"/>
                </a:lnTo>
                <a:lnTo>
                  <a:pt x="331" y="310"/>
                </a:lnTo>
                <a:lnTo>
                  <a:pt x="331" y="310"/>
                </a:lnTo>
                <a:lnTo>
                  <a:pt x="331" y="311"/>
                </a:lnTo>
                <a:lnTo>
                  <a:pt x="331" y="312"/>
                </a:lnTo>
                <a:lnTo>
                  <a:pt x="331" y="312"/>
                </a:lnTo>
                <a:close/>
              </a:path>
            </a:pathLst>
          </a:custGeom>
          <a:solidFill>
            <a:schemeClr val="accent3"/>
          </a:solidFill>
          <a:ln>
            <a:noFill/>
          </a:ln>
        </p:spPr>
        <p:txBody>
          <a:bodyPr vert="horz" wrap="square" lIns="91440" tIns="45720" rIns="91440" bIns="45720" numCol="1" anchor="t" anchorCtr="0" compatLnSpc="1"/>
          <a:lstStyle/>
          <a:p>
            <a:endParaRPr lang="en-US"/>
          </a:p>
        </p:txBody>
      </p:sp>
    </p:spTree>
    <p:extLst>
      <p:ext uri="{BB962C8B-B14F-4D97-AF65-F5344CB8AC3E}">
        <p14:creationId xmlns:p14="http://schemas.microsoft.com/office/powerpoint/2010/main" val="184049864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8" grpId="0" animBg="1"/>
      <p:bldP spid="39" grpId="0" animBg="1"/>
      <p:bldP spid="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CF52CE5-6331-40C3-AD84-11FA6C06DE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6284" y="754602"/>
            <a:ext cx="7785716" cy="6103398"/>
          </a:xfrm>
          <a:prstGeom prst="rect">
            <a:avLst/>
          </a:prstGeom>
        </p:spPr>
      </p:pic>
      <p:sp>
        <p:nvSpPr>
          <p:cNvPr id="4" name="Text Placeholder 3"/>
          <p:cNvSpPr>
            <a:spLocks noGrp="1"/>
          </p:cNvSpPr>
          <p:nvPr>
            <p:ph type="body" sz="quarter" idx="10"/>
          </p:nvPr>
        </p:nvSpPr>
        <p:spPr>
          <a:xfrm>
            <a:off x="600074" y="195597"/>
            <a:ext cx="5495926" cy="1013325"/>
          </a:xfrm>
        </p:spPr>
        <p:txBody>
          <a:bodyPr>
            <a:normAutofit/>
          </a:bodyPr>
          <a:lstStyle/>
          <a:p>
            <a:r>
              <a:rPr lang="zh-CN" altLang="en-US" sz="3200" spc="100" dirty="0">
                <a:ea typeface="明兰" panose="02010600030101010101" pitchFamily="2" charset="-122"/>
              </a:rPr>
              <a:t>亚组分析及交互作用检验</a:t>
            </a:r>
          </a:p>
        </p:txBody>
      </p:sp>
      <p:sp>
        <p:nvSpPr>
          <p:cNvPr id="10" name="TextBox 49"/>
          <p:cNvSpPr txBox="1"/>
          <p:nvPr/>
        </p:nvSpPr>
        <p:spPr>
          <a:xfrm>
            <a:off x="3803592" y="-2423207"/>
            <a:ext cx="5591293" cy="2299684"/>
          </a:xfrm>
          <a:prstGeom prst="rect">
            <a:avLst/>
          </a:prstGeom>
          <a:noFill/>
        </p:spPr>
        <p:txBody>
          <a:bodyPr wrap="square" rtlCol="0">
            <a:normAutofit/>
          </a:bodyPr>
          <a:lstStyle/>
          <a:p>
            <a:pPr>
              <a:lnSpc>
                <a:spcPct val="150000"/>
              </a:lnSpc>
            </a:pPr>
            <a:r>
              <a:rPr lang="en-US" sz="1400">
                <a:solidFill>
                  <a:schemeClr val="accent1">
                    <a:lumMod val="50000"/>
                  </a:schemeClr>
                </a:solidFill>
              </a:rPr>
              <a:t>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pic>
        <p:nvPicPr>
          <p:cNvPr id="5" name="图片 4">
            <a:extLst>
              <a:ext uri="{FF2B5EF4-FFF2-40B4-BE49-F238E27FC236}">
                <a16:creationId xmlns:a16="http://schemas.microsoft.com/office/drawing/2014/main" id="{8EC6B490-9CAC-45E5-8EEA-1E3BCFD27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078295"/>
            <a:ext cx="4406284" cy="1735925"/>
          </a:xfrm>
          <a:prstGeom prst="rect">
            <a:avLst/>
          </a:prstGeom>
        </p:spPr>
      </p:pic>
      <p:sp>
        <p:nvSpPr>
          <p:cNvPr id="7" name="椭圆 6">
            <a:extLst>
              <a:ext uri="{FF2B5EF4-FFF2-40B4-BE49-F238E27FC236}">
                <a16:creationId xmlns:a16="http://schemas.microsoft.com/office/drawing/2014/main" id="{57ECCC4A-AA1A-4862-BC8F-D5D0F37B06A8}"/>
              </a:ext>
            </a:extLst>
          </p:cNvPr>
          <p:cNvSpPr/>
          <p:nvPr/>
        </p:nvSpPr>
        <p:spPr>
          <a:xfrm>
            <a:off x="1266396" y="1921842"/>
            <a:ext cx="713324" cy="404107"/>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2B901D15-9AEA-401F-96F9-68F644150215}"/>
              </a:ext>
            </a:extLst>
          </p:cNvPr>
          <p:cNvSpPr/>
          <p:nvPr/>
        </p:nvSpPr>
        <p:spPr>
          <a:xfrm>
            <a:off x="10651573" y="2242917"/>
            <a:ext cx="713324" cy="404107"/>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9AE6E90B-B42E-4A77-92BB-E2DF0C0D972A}"/>
              </a:ext>
            </a:extLst>
          </p:cNvPr>
          <p:cNvSpPr/>
          <p:nvPr/>
        </p:nvSpPr>
        <p:spPr>
          <a:xfrm>
            <a:off x="10651573" y="4348404"/>
            <a:ext cx="713324" cy="404107"/>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
        <p:nvSpPr>
          <p:cNvPr id="26" name="Rectangle: Rounded Corners 43">
            <a:extLst>
              <a:ext uri="{FF2B5EF4-FFF2-40B4-BE49-F238E27FC236}">
                <a16:creationId xmlns:a16="http://schemas.microsoft.com/office/drawing/2014/main" id="{8760F3D3-39A4-4E58-AECB-05065720B760}"/>
              </a:ext>
            </a:extLst>
          </p:cNvPr>
          <p:cNvSpPr/>
          <p:nvPr/>
        </p:nvSpPr>
        <p:spPr>
          <a:xfrm>
            <a:off x="334393" y="2926755"/>
            <a:ext cx="3737499" cy="3735647"/>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bg1"/>
                </a:solidFill>
                <a:latin typeface="微软雅黑" panose="020B0503020204020204" pitchFamily="34" charset="-122"/>
                <a:ea typeface="微软雅黑" panose="020B0503020204020204" pitchFamily="34" charset="-122"/>
              </a:rPr>
              <a:t>BMI</a:t>
            </a:r>
            <a:r>
              <a:rPr lang="zh-CN" altLang="en-US" sz="2000" b="1" dirty="0">
                <a:solidFill>
                  <a:schemeClr val="bg1"/>
                </a:solidFill>
                <a:latin typeface="微软雅黑" panose="020B0503020204020204" pitchFamily="34" charset="-122"/>
                <a:ea typeface="微软雅黑" panose="020B0503020204020204" pitchFamily="34" charset="-122"/>
              </a:rPr>
              <a:t>可能与疗效存在交互作用，且药物可能对</a:t>
            </a:r>
            <a:r>
              <a:rPr lang="en-US" altLang="zh-CN" sz="2000" b="1" dirty="0">
                <a:solidFill>
                  <a:schemeClr val="bg1"/>
                </a:solidFill>
                <a:latin typeface="微软雅黑" panose="020B0503020204020204" pitchFamily="34" charset="-122"/>
                <a:ea typeface="微软雅黑" panose="020B0503020204020204" pitchFamily="34" charset="-122"/>
              </a:rPr>
              <a:t>BMI</a:t>
            </a:r>
            <a:r>
              <a:rPr lang="zh-CN" altLang="en-US" sz="2000" b="1" dirty="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28</a:t>
            </a:r>
            <a:r>
              <a:rPr lang="zh-CN" altLang="en-US" sz="2000" b="1" dirty="0">
                <a:solidFill>
                  <a:schemeClr val="bg1"/>
                </a:solidFill>
                <a:latin typeface="微软雅黑" panose="020B0503020204020204" pitchFamily="34" charset="-122"/>
                <a:ea typeface="微软雅黑" panose="020B0503020204020204" pitchFamily="34" charset="-122"/>
              </a:rPr>
              <a:t>的患者疗效不够显著；</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吸烟史可能与疗效有交互作用，但</a:t>
            </a:r>
            <a:r>
              <a:rPr lang="en-US" altLang="zh-CN" sz="2000" b="1" dirty="0">
                <a:solidFill>
                  <a:schemeClr val="bg1"/>
                </a:solidFill>
                <a:latin typeface="微软雅黑" panose="020B0503020204020204" pitchFamily="34" charset="-122"/>
                <a:ea typeface="微软雅黑" panose="020B0503020204020204" pitchFamily="34" charset="-122"/>
              </a:rPr>
              <a:t>P</a:t>
            </a:r>
            <a:r>
              <a:rPr lang="zh-CN" altLang="en-US" sz="2000" b="1" dirty="0">
                <a:solidFill>
                  <a:schemeClr val="bg1"/>
                </a:solidFill>
                <a:latin typeface="微软雅黑" panose="020B0503020204020204" pitchFamily="34" charset="-122"/>
                <a:ea typeface="微软雅黑" panose="020B0503020204020204" pitchFamily="34" charset="-122"/>
              </a:rPr>
              <a:t>值接近</a:t>
            </a:r>
            <a:r>
              <a:rPr lang="en-US" altLang="zh-CN" sz="2000" b="1" dirty="0">
                <a:solidFill>
                  <a:schemeClr val="bg1"/>
                </a:solidFill>
                <a:latin typeface="微软雅黑" panose="020B0503020204020204" pitchFamily="34" charset="-122"/>
                <a:ea typeface="微软雅黑" panose="020B0503020204020204" pitchFamily="34" charset="-122"/>
              </a:rPr>
              <a:t>0.05</a:t>
            </a:r>
            <a:r>
              <a:rPr lang="zh-CN" altLang="en-US" sz="2000" b="1" dirty="0">
                <a:solidFill>
                  <a:schemeClr val="bg1"/>
                </a:solidFill>
                <a:latin typeface="微软雅黑" panose="020B0503020204020204" pitchFamily="34" charset="-122"/>
                <a:ea typeface="微软雅黑" panose="020B0503020204020204" pitchFamily="34" charset="-122"/>
              </a:rPr>
              <a:t>且样本量不足，无法肯定；</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药物可能对阿托伐他汀钙片的使用者疗效不够显著；</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6278044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53" presetClass="entr" presetSubtype="0" fill="hold" grpId="0" nodeType="afterEffec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0074" y="195597"/>
            <a:ext cx="5495926" cy="1013325"/>
          </a:xfrm>
        </p:spPr>
        <p:txBody>
          <a:bodyPr>
            <a:normAutofit/>
          </a:bodyPr>
          <a:lstStyle/>
          <a:p>
            <a:r>
              <a:rPr lang="zh-CN" altLang="en-US" sz="3200" spc="100" dirty="0">
                <a:ea typeface="明兰" panose="02010600030101010101" pitchFamily="2" charset="-122"/>
              </a:rPr>
              <a:t>剂量分析</a:t>
            </a:r>
          </a:p>
        </p:txBody>
      </p:sp>
      <p:sp>
        <p:nvSpPr>
          <p:cNvPr id="10" name="TextBox 49"/>
          <p:cNvSpPr txBox="1"/>
          <p:nvPr/>
        </p:nvSpPr>
        <p:spPr>
          <a:xfrm>
            <a:off x="3803592" y="-2423207"/>
            <a:ext cx="5591293" cy="2299684"/>
          </a:xfrm>
          <a:prstGeom prst="rect">
            <a:avLst/>
          </a:prstGeom>
          <a:noFill/>
        </p:spPr>
        <p:txBody>
          <a:bodyPr wrap="square" rtlCol="0">
            <a:normAutofit/>
          </a:bodyPr>
          <a:lstStyle/>
          <a:p>
            <a:pPr>
              <a:lnSpc>
                <a:spcPct val="150000"/>
              </a:lnSpc>
            </a:pPr>
            <a:r>
              <a:rPr lang="en-US" sz="1400">
                <a:solidFill>
                  <a:schemeClr val="accent1">
                    <a:lumMod val="50000"/>
                  </a:schemeClr>
                </a:solidFill>
              </a:rPr>
              <a:t>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sp>
        <p:nvSpPr>
          <p:cNvPr id="26" name="Rectangle: Rounded Corners 43">
            <a:extLst>
              <a:ext uri="{FF2B5EF4-FFF2-40B4-BE49-F238E27FC236}">
                <a16:creationId xmlns:a16="http://schemas.microsoft.com/office/drawing/2014/main" id="{8760F3D3-39A4-4E58-AECB-05065720B760}"/>
              </a:ext>
            </a:extLst>
          </p:cNvPr>
          <p:cNvSpPr/>
          <p:nvPr/>
        </p:nvSpPr>
        <p:spPr>
          <a:xfrm>
            <a:off x="600074" y="2506042"/>
            <a:ext cx="3737499" cy="3066945"/>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使用</a:t>
            </a:r>
            <a:r>
              <a:rPr lang="en-US" altLang="zh-CN" sz="2000" b="1" dirty="0">
                <a:solidFill>
                  <a:schemeClr val="bg1"/>
                </a:solidFill>
                <a:latin typeface="微软雅黑" panose="020B0503020204020204" pitchFamily="34" charset="-122"/>
                <a:ea typeface="微软雅黑" panose="020B0503020204020204" pitchFamily="34" charset="-122"/>
              </a:rPr>
              <a:t>ANCOVA</a:t>
            </a:r>
            <a:r>
              <a:rPr lang="zh-CN" altLang="en-US" sz="2000" b="1" dirty="0">
                <a:solidFill>
                  <a:schemeClr val="bg1"/>
                </a:solidFill>
                <a:latin typeface="微软雅黑" panose="020B0503020204020204" pitchFamily="34" charset="-122"/>
                <a:ea typeface="微软雅黑" panose="020B0503020204020204" pitchFamily="34" charset="-122"/>
              </a:rPr>
              <a:t>，选取剂量为分类变量，基期三项疗效指标水平为协变量，</a:t>
            </a:r>
            <a:r>
              <a:rPr lang="en-US" altLang="zh-CN" sz="2000" b="1" dirty="0">
                <a:solidFill>
                  <a:schemeClr val="bg1"/>
                </a:solidFill>
                <a:latin typeface="微软雅黑" panose="020B0503020204020204" pitchFamily="34" charset="-122"/>
                <a:ea typeface="微软雅黑" panose="020B0503020204020204" pitchFamily="34" charset="-122"/>
              </a:rPr>
              <a:t>12</a:t>
            </a:r>
            <a:r>
              <a:rPr lang="zh-CN" altLang="en-US" sz="2000" b="1" dirty="0">
                <a:solidFill>
                  <a:schemeClr val="bg1"/>
                </a:solidFill>
                <a:latin typeface="微软雅黑" panose="020B0503020204020204" pitchFamily="34" charset="-122"/>
                <a:ea typeface="微软雅黑" panose="020B0503020204020204" pitchFamily="34" charset="-122"/>
              </a:rPr>
              <a:t>周三项指标水平为因变量；</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P</a:t>
            </a:r>
            <a:r>
              <a:rPr lang="zh-CN" altLang="en-US" sz="2000" b="1" dirty="0">
                <a:solidFill>
                  <a:schemeClr val="bg1"/>
                </a:solidFill>
                <a:latin typeface="微软雅黑" panose="020B0503020204020204" pitchFamily="34" charset="-122"/>
                <a:ea typeface="微软雅黑" panose="020B0503020204020204" pitchFamily="34" charset="-122"/>
              </a:rPr>
              <a:t>值结果（均</a:t>
            </a:r>
            <a:r>
              <a:rPr lang="en-US" altLang="zh-CN" sz="2000" b="1" dirty="0">
                <a:solidFill>
                  <a:schemeClr val="bg1"/>
                </a:solidFill>
                <a:latin typeface="微软雅黑" panose="020B0503020204020204" pitchFamily="34" charset="-122"/>
                <a:ea typeface="微软雅黑" panose="020B0503020204020204" pitchFamily="34" charset="-122"/>
              </a:rPr>
              <a:t>&gt;0.05</a:t>
            </a:r>
            <a:r>
              <a:rPr lang="zh-CN" altLang="en-US" sz="2000" b="1" dirty="0">
                <a:solidFill>
                  <a:schemeClr val="bg1"/>
                </a:solidFill>
                <a:latin typeface="微软雅黑" panose="020B0503020204020204" pitchFamily="34" charset="-122"/>
                <a:ea typeface="微软雅黑" panose="020B0503020204020204" pitchFamily="34" charset="-122"/>
              </a:rPr>
              <a:t>）显示不同的剂量在疗效上均没有显著差异；</a:t>
            </a:r>
          </a:p>
          <a:p>
            <a:endParaRPr lang="en-US" altLang="zh-CN"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3A8B6E5-8DD5-49B8-B2FA-D3166A703E24}"/>
              </a:ext>
            </a:extLst>
          </p:cNvPr>
          <p:cNvPicPr>
            <a:picLocks noChangeAspect="1"/>
          </p:cNvPicPr>
          <p:nvPr/>
        </p:nvPicPr>
        <p:blipFill rotWithShape="1">
          <a:blip r:embed="rId3"/>
          <a:srcRect l="46100" t="12833" r="16500" b="4388"/>
          <a:stretch>
            <a:fillRect/>
          </a:stretch>
        </p:blipFill>
        <p:spPr>
          <a:xfrm>
            <a:off x="4800600" y="985502"/>
            <a:ext cx="2590800" cy="5676900"/>
          </a:xfrm>
          <a:prstGeom prst="rect">
            <a:avLst/>
          </a:prstGeom>
          <a:effectLst>
            <a:outerShdw blurRad="76200" dir="18900000" sy="23000" kx="-1200000" algn="bl" rotWithShape="0">
              <a:prstClr val="black">
                <a:alpha val="20000"/>
              </a:prstClr>
            </a:outerShdw>
          </a:effectLst>
        </p:spPr>
      </p:pic>
      <p:sp>
        <p:nvSpPr>
          <p:cNvPr id="12" name="Rectangle: Rounded Corners 43">
            <a:extLst>
              <a:ext uri="{FF2B5EF4-FFF2-40B4-BE49-F238E27FC236}">
                <a16:creationId xmlns:a16="http://schemas.microsoft.com/office/drawing/2014/main" id="{721DA5A8-86F2-4378-B569-E98C561423CD}"/>
              </a:ext>
            </a:extLst>
          </p:cNvPr>
          <p:cNvSpPr/>
          <p:nvPr/>
        </p:nvSpPr>
        <p:spPr>
          <a:xfrm>
            <a:off x="8032163" y="2506042"/>
            <a:ext cx="3737499" cy="3571701"/>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对不同剂量下不良事件发生频率使用卡方检验，并统计两者特殊不良事件发生情况；</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P</a:t>
            </a:r>
            <a:r>
              <a:rPr lang="zh-CN" altLang="en-US" sz="2000" b="1" dirty="0">
                <a:solidFill>
                  <a:schemeClr val="bg1"/>
                </a:solidFill>
                <a:latin typeface="微软雅黑" panose="020B0503020204020204" pitchFamily="34" charset="-122"/>
                <a:ea typeface="微软雅黑" panose="020B0503020204020204" pitchFamily="34" charset="-122"/>
              </a:rPr>
              <a:t>值结果（</a:t>
            </a:r>
            <a:r>
              <a:rPr lang="en-US" altLang="zh-CN" sz="2000" b="1" dirty="0">
                <a:solidFill>
                  <a:schemeClr val="bg1"/>
                </a:solidFill>
                <a:latin typeface="微软雅黑" panose="020B0503020204020204" pitchFamily="34" charset="-122"/>
                <a:ea typeface="微软雅黑" panose="020B0503020204020204" pitchFamily="34" charset="-122"/>
              </a:rPr>
              <a:t>&gt;0.05</a:t>
            </a:r>
            <a:r>
              <a:rPr lang="zh-CN" altLang="en-US" sz="2000" b="1" dirty="0">
                <a:solidFill>
                  <a:schemeClr val="bg1"/>
                </a:solidFill>
                <a:latin typeface="微软雅黑" panose="020B0503020204020204" pitchFamily="34" charset="-122"/>
                <a:ea typeface="微软雅黑" panose="020B0503020204020204" pitchFamily="34" charset="-122"/>
              </a:rPr>
              <a:t>）显示两者没有显著差异；</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10mg</a:t>
            </a:r>
            <a:r>
              <a:rPr lang="zh-CN" altLang="en-US" sz="2000" b="1" dirty="0">
                <a:solidFill>
                  <a:schemeClr val="bg1"/>
                </a:solidFill>
                <a:latin typeface="微软雅黑" panose="020B0503020204020204" pitchFamily="34" charset="-122"/>
                <a:ea typeface="微软雅黑" panose="020B0503020204020204" pitchFamily="34" charset="-122"/>
              </a:rPr>
              <a:t>组存在一例低血糖事件，但无法认定</a:t>
            </a:r>
            <a:r>
              <a:rPr lang="en-US" altLang="zh-CN" sz="2000" b="1" dirty="0">
                <a:solidFill>
                  <a:schemeClr val="bg1"/>
                </a:solidFill>
                <a:latin typeface="微软雅黑" panose="020B0503020204020204" pitchFamily="34" charset="-122"/>
                <a:ea typeface="微软雅黑" panose="020B0503020204020204" pitchFamily="34" charset="-122"/>
              </a:rPr>
              <a:t>10mg</a:t>
            </a:r>
            <a:r>
              <a:rPr lang="zh-CN" altLang="en-US" sz="2000" b="1" dirty="0">
                <a:solidFill>
                  <a:schemeClr val="bg1"/>
                </a:solidFill>
                <a:latin typeface="微软雅黑" panose="020B0503020204020204" pitchFamily="34" charset="-122"/>
                <a:ea typeface="微软雅黑" panose="020B0503020204020204" pitchFamily="34" charset="-122"/>
              </a:rPr>
              <a:t>组有更高的低血糖发生率；</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13" name="Text Placeholder 3">
            <a:extLst>
              <a:ext uri="{FF2B5EF4-FFF2-40B4-BE49-F238E27FC236}">
                <a16:creationId xmlns:a16="http://schemas.microsoft.com/office/drawing/2014/main" id="{01033B00-EEC4-49DC-95DD-17A309E83209}"/>
              </a:ext>
            </a:extLst>
          </p:cNvPr>
          <p:cNvSpPr txBox="1">
            <a:spLocks/>
          </p:cNvSpPr>
          <p:nvPr/>
        </p:nvSpPr>
        <p:spPr>
          <a:xfrm>
            <a:off x="1302889" y="1716553"/>
            <a:ext cx="2331868" cy="10133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ln w="12700">
                  <a:noFill/>
                </a:ln>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spc="100" dirty="0">
                <a:solidFill>
                  <a:schemeClr val="accent3"/>
                </a:solidFill>
                <a:ea typeface="明兰" panose="02010600030101010101" pitchFamily="2" charset="-122"/>
              </a:rPr>
              <a:t>有效性对比</a:t>
            </a:r>
          </a:p>
        </p:txBody>
      </p:sp>
      <p:sp>
        <p:nvSpPr>
          <p:cNvPr id="14" name="Text Placeholder 3">
            <a:extLst>
              <a:ext uri="{FF2B5EF4-FFF2-40B4-BE49-F238E27FC236}">
                <a16:creationId xmlns:a16="http://schemas.microsoft.com/office/drawing/2014/main" id="{89C5BBCD-B9FF-4A61-B38B-711B3BCF485C}"/>
              </a:ext>
            </a:extLst>
          </p:cNvPr>
          <p:cNvSpPr txBox="1">
            <a:spLocks/>
          </p:cNvSpPr>
          <p:nvPr/>
        </p:nvSpPr>
        <p:spPr>
          <a:xfrm>
            <a:off x="8797123" y="1738106"/>
            <a:ext cx="2344353" cy="16908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ln w="12700">
                  <a:noFill/>
                </a:ln>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3200" spc="100" dirty="0">
                <a:solidFill>
                  <a:schemeClr val="accent3"/>
                </a:solidFill>
                <a:ea typeface="明兰" panose="02010600030101010101" pitchFamily="2" charset="-122"/>
              </a:rPr>
              <a:t>安全性对比</a:t>
            </a:r>
          </a:p>
        </p:txBody>
      </p:sp>
      <p:sp>
        <p:nvSpPr>
          <p:cNvPr id="19" name="思想气泡: 云 18">
            <a:extLst>
              <a:ext uri="{FF2B5EF4-FFF2-40B4-BE49-F238E27FC236}">
                <a16:creationId xmlns:a16="http://schemas.microsoft.com/office/drawing/2014/main" id="{B3DBC002-DDB2-4FBF-A922-DBC131C1AF0A}"/>
              </a:ext>
            </a:extLst>
          </p:cNvPr>
          <p:cNvSpPr/>
          <p:nvPr/>
        </p:nvSpPr>
        <p:spPr>
          <a:xfrm>
            <a:off x="6736763" y="313361"/>
            <a:ext cx="3002041" cy="1198486"/>
          </a:xfrm>
          <a:prstGeom prst="cloudCallout">
            <a:avLst>
              <a:gd name="adj1" fmla="val -47868"/>
              <a:gd name="adj2" fmla="val 55093"/>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2000" b="1" dirty="0">
                <a:solidFill>
                  <a:schemeClr val="bg1"/>
                </a:solidFill>
                <a:latin typeface="+mn-ea"/>
              </a:rPr>
              <a:t>10mg</a:t>
            </a:r>
            <a:r>
              <a:rPr lang="zh-CN" altLang="en-US" sz="2000" b="1" dirty="0">
                <a:solidFill>
                  <a:schemeClr val="bg1"/>
                </a:solidFill>
                <a:latin typeface="+mn-ea"/>
              </a:rPr>
              <a:t>剂量可能是更好的选择</a:t>
            </a:r>
          </a:p>
        </p:txBody>
      </p:sp>
    </p:spTree>
    <p:extLst>
      <p:ext uri="{BB962C8B-B14F-4D97-AF65-F5344CB8AC3E}">
        <p14:creationId xmlns:p14="http://schemas.microsoft.com/office/powerpoint/2010/main" val="333170615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53" presetClass="entr" presetSubtype="0" fill="hold" grpId="0" nodeType="afterEffec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childTnLst>
                          </p:cTn>
                        </p:par>
                        <p:par>
                          <p:cTn id="17" fill="hold">
                            <p:stCondLst>
                              <p:cond delay="1000"/>
                            </p:stCondLst>
                            <p:childTnLst>
                              <p:par>
                                <p:cTn id="18" presetID="53" presetClass="entr" presetSubtype="0" fill="hold" grpId="0" nodeType="afterEffec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500" fill="hold"/>
                                        <p:tgtEl>
                                          <p:spTgt spid="19"/>
                                        </p:tgtEl>
                                        <p:attrNameLst>
                                          <p:attrName>ppt_w</p:attrName>
                                        </p:attrNameLst>
                                      </p:cBhvr>
                                      <p:tavLst>
                                        <p:tav tm="0">
                                          <p:val>
                                            <p:fltVal val="0"/>
                                          </p:val>
                                        </p:tav>
                                        <p:tav tm="100000">
                                          <p:val>
                                            <p:strVal val="#ppt_w"/>
                                          </p:val>
                                        </p:tav>
                                      </p:tavLst>
                                    </p:anim>
                                    <p:anim calcmode="lin" valueType="num">
                                      <p:cBhvr>
                                        <p:cTn id="28" dur="500" fill="hold"/>
                                        <p:tgtEl>
                                          <p:spTgt spid="19"/>
                                        </p:tgtEl>
                                        <p:attrNameLst>
                                          <p:attrName>ppt_h</p:attrName>
                                        </p:attrNameLst>
                                      </p:cBhvr>
                                      <p:tavLst>
                                        <p:tav tm="0">
                                          <p:val>
                                            <p:fltVal val="0"/>
                                          </p:val>
                                        </p:tav>
                                        <p:tav tm="100000">
                                          <p:val>
                                            <p:strVal val="#ppt_h"/>
                                          </p:val>
                                        </p:tav>
                                      </p:tavLst>
                                    </p:anim>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2" grpId="0" animBg="1"/>
      <p:bldP spid="13" grpId="0"/>
      <p:bldP spid="14" grpId="0"/>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751278" y="178926"/>
            <a:ext cx="5082004" cy="744352"/>
          </a:xfrm>
        </p:spPr>
        <p:txBody>
          <a:bodyPr>
            <a:normAutofit/>
          </a:bodyPr>
          <a:lstStyle/>
          <a:p>
            <a:r>
              <a:rPr lang="en-US" altLang="zh-CN" sz="3200" spc="100" dirty="0">
                <a:ea typeface="明兰" panose="02010600030101010101" pitchFamily="2" charset="-122"/>
              </a:rPr>
              <a:t>III</a:t>
            </a:r>
            <a:r>
              <a:rPr lang="zh-CN" altLang="zh-CN" sz="3200" spc="100" dirty="0">
                <a:ea typeface="明兰" panose="02010600030101010101" pitchFamily="2" charset="-122"/>
              </a:rPr>
              <a:t>期临床试验方案</a:t>
            </a:r>
            <a:r>
              <a:rPr lang="zh-CN" altLang="en-US" sz="3200" spc="100" dirty="0">
                <a:ea typeface="明兰" panose="02010600030101010101" pitchFamily="2" charset="-122"/>
              </a:rPr>
              <a:t>设计</a:t>
            </a:r>
            <a:endParaRPr lang="en-US" altLang="zh-CN" sz="3200" dirty="0"/>
          </a:p>
        </p:txBody>
      </p:sp>
      <p:pic>
        <p:nvPicPr>
          <p:cNvPr id="11" name="Picture Placeholder 10"/>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6667" r="16667"/>
          <a:stretch>
            <a:fillRect/>
          </a:stretch>
        </p:blipFill>
        <p:spPr/>
      </p:pic>
      <p:pic>
        <p:nvPicPr>
          <p:cNvPr id="12" name="Picture Placeholder 11"/>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6662" r="16662"/>
          <a:stretch>
            <a:fillRect/>
          </a:stretch>
        </p:blipFill>
        <p:spPr/>
      </p:pic>
      <p:grpSp>
        <p:nvGrpSpPr>
          <p:cNvPr id="23" name="Group 22"/>
          <p:cNvGrpSpPr/>
          <p:nvPr/>
        </p:nvGrpSpPr>
        <p:grpSpPr>
          <a:xfrm>
            <a:off x="4838700" y="2690464"/>
            <a:ext cx="2514600" cy="2514600"/>
            <a:chOff x="4838700" y="2690464"/>
            <a:chExt cx="2514600" cy="2514600"/>
          </a:xfrm>
        </p:grpSpPr>
        <p:sp>
          <p:nvSpPr>
            <p:cNvPr id="13" name="Rectangle 12"/>
            <p:cNvSpPr/>
            <p:nvPr/>
          </p:nvSpPr>
          <p:spPr>
            <a:xfrm rot="2700000">
              <a:off x="4838700" y="2690464"/>
              <a:ext cx="2514600" cy="2514600"/>
            </a:xfrm>
            <a:prstGeom prst="rect">
              <a:avLst/>
            </a:prstGeom>
            <a:solidFill>
              <a:schemeClr val="accent2"/>
            </a:solidFill>
            <a:ln w="76200">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2700000">
              <a:off x="4998720" y="2850484"/>
              <a:ext cx="2194560" cy="219456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7"/>
            <p:cNvSpPr txBox="1"/>
            <p:nvPr/>
          </p:nvSpPr>
          <p:spPr>
            <a:xfrm>
              <a:off x="4861615" y="2886190"/>
              <a:ext cx="2384776" cy="1967136"/>
            </a:xfrm>
            <a:prstGeom prst="rect">
              <a:avLst/>
            </a:prstGeom>
            <a:noFill/>
          </p:spPr>
          <p:txBody>
            <a:bodyPr wrap="square" lIns="182880" tIns="0" rIns="182880" bIns="0" rtlCol="0" anchor="ctr">
              <a:normAutofit lnSpcReduction="10000"/>
            </a:bodyPr>
            <a:lstStyle/>
            <a:p>
              <a:pPr algn="ctr">
                <a:lnSpc>
                  <a:spcPct val="150000"/>
                </a:lnSpc>
              </a:pPr>
              <a:r>
                <a:rPr lang="zh-CN" altLang="en-US" b="1" dirty="0">
                  <a:solidFill>
                    <a:schemeClr val="bg1"/>
                  </a:solidFill>
                  <a:latin typeface="+mn-ea"/>
                  <a:sym typeface="微软雅黑" panose="020B0503020204020204" pitchFamily="34" charset="-122"/>
                </a:rPr>
                <a:t>研究目的</a:t>
              </a:r>
              <a:endParaRPr lang="en-US" altLang="zh-CN" b="1" dirty="0">
                <a:solidFill>
                  <a:schemeClr val="bg1"/>
                </a:solidFill>
                <a:latin typeface="+mn-ea"/>
                <a:sym typeface="微软雅黑" panose="020B0503020204020204" pitchFamily="34" charset="-122"/>
              </a:endParaRPr>
            </a:p>
            <a:p>
              <a:pPr algn="ctr">
                <a:lnSpc>
                  <a:spcPct val="150000"/>
                </a:lnSpc>
              </a:pPr>
              <a:r>
                <a:rPr lang="zh-CN" altLang="en-US" b="1" dirty="0">
                  <a:solidFill>
                    <a:schemeClr val="bg1"/>
                  </a:solidFill>
                  <a:latin typeface="+mn-ea"/>
                  <a:sym typeface="微软雅黑" panose="020B0503020204020204" pitchFamily="34" charset="-122"/>
                </a:rPr>
                <a:t>试验设计</a:t>
              </a:r>
              <a:endParaRPr lang="en-US" altLang="zh-CN" b="1" dirty="0">
                <a:solidFill>
                  <a:schemeClr val="bg1"/>
                </a:solidFill>
                <a:latin typeface="+mn-ea"/>
                <a:sym typeface="微软雅黑" panose="020B0503020204020204" pitchFamily="34" charset="-122"/>
              </a:endParaRPr>
            </a:p>
            <a:p>
              <a:pPr algn="ctr">
                <a:lnSpc>
                  <a:spcPct val="150000"/>
                </a:lnSpc>
              </a:pPr>
              <a:r>
                <a:rPr lang="zh-CN" altLang="en-US" b="1" dirty="0">
                  <a:solidFill>
                    <a:schemeClr val="bg1"/>
                  </a:solidFill>
                  <a:latin typeface="+mn-ea"/>
                  <a:sym typeface="微软雅黑" panose="020B0503020204020204" pitchFamily="34" charset="-122"/>
                </a:rPr>
                <a:t>样本</a:t>
              </a:r>
              <a:endParaRPr lang="en-US" altLang="zh-CN" b="1" dirty="0">
                <a:solidFill>
                  <a:schemeClr val="bg1"/>
                </a:solidFill>
                <a:latin typeface="+mn-ea"/>
                <a:sym typeface="微软雅黑" panose="020B0503020204020204" pitchFamily="34" charset="-122"/>
              </a:endParaRPr>
            </a:p>
            <a:p>
              <a:pPr algn="ctr">
                <a:lnSpc>
                  <a:spcPct val="150000"/>
                </a:lnSpc>
              </a:pPr>
              <a:r>
                <a:rPr lang="zh-CN" altLang="en-US" b="1" dirty="0">
                  <a:solidFill>
                    <a:schemeClr val="bg1"/>
                  </a:solidFill>
                  <a:latin typeface="+mn-ea"/>
                  <a:sym typeface="微软雅黑" panose="020B0503020204020204" pitchFamily="34" charset="-122"/>
                </a:rPr>
                <a:t>疗效和安全性指标</a:t>
              </a:r>
              <a:endParaRPr lang="en-US" altLang="zh-CN" b="1" dirty="0">
                <a:solidFill>
                  <a:schemeClr val="bg1"/>
                </a:solidFill>
                <a:latin typeface="+mn-ea"/>
                <a:sym typeface="微软雅黑" panose="020B0503020204020204" pitchFamily="34" charset="-122"/>
              </a:endParaRPr>
            </a:p>
            <a:p>
              <a:pPr algn="ctr">
                <a:lnSpc>
                  <a:spcPct val="150000"/>
                </a:lnSpc>
              </a:pPr>
              <a:r>
                <a:rPr lang="zh-CN" altLang="en-US" b="1" dirty="0">
                  <a:solidFill>
                    <a:schemeClr val="bg1"/>
                  </a:solidFill>
                  <a:latin typeface="+mn-ea"/>
                  <a:sym typeface="微软雅黑" panose="020B0503020204020204" pitchFamily="34" charset="-122"/>
                </a:rPr>
                <a:t>分析方法</a:t>
              </a:r>
              <a:endParaRPr lang="en-US" altLang="zh-CN" b="1" dirty="0">
                <a:solidFill>
                  <a:schemeClr val="bg1"/>
                </a:solidFill>
                <a:latin typeface="+mn-ea"/>
                <a:sym typeface="微软雅黑" panose="020B0503020204020204" pitchFamily="34" charset="-122"/>
              </a:endParaRPr>
            </a:p>
          </p:txBody>
        </p:sp>
      </p:grpSp>
    </p:spTree>
    <p:extLst>
      <p:ext uri="{BB962C8B-B14F-4D97-AF65-F5344CB8AC3E}">
        <p14:creationId xmlns:p14="http://schemas.microsoft.com/office/powerpoint/2010/main" val="284133424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 presetClass="entr" presetSubtype="8" fill="hold" nodeType="afterEffect">
                                  <p:childTnLst>
                                    <p:set>
                                      <p:cBhvr>
                                        <p:cTn id="7" dur="1" fill="hold">
                                          <p:stCondLst>
                                            <p:cond delay="0"/>
                                          </p:stCondLst>
                                        </p:cTn>
                                        <p:tgtEl>
                                          <p:spTgt spid="11"/>
                                        </p:tgtEl>
                                        <p:attrNameLst>
                                          <p:attrName>style.visibility</p:attrName>
                                        </p:attrNameLst>
                                      </p:cBhvr>
                                      <p:to>
                                        <p:strVal val="visible"/>
                                      </p:to>
                                    </p:set>
                                    <p:anim calcmode="lin" valueType="num">
                                      <p:cBhvr additive="base">
                                        <p:cTn id="8" dur="500" fill="hold"/>
                                        <p:tgtEl>
                                          <p:spTgt spid="11"/>
                                        </p:tgtEl>
                                        <p:attrNameLst>
                                          <p:attrName>ppt_x</p:attrName>
                                        </p:attrNameLst>
                                      </p:cBhvr>
                                      <p:tavLst>
                                        <p:tav tm="0">
                                          <p:val>
                                            <p:strVal val="0-#ppt_w/2"/>
                                          </p:val>
                                        </p:tav>
                                        <p:tav tm="100000">
                                          <p:val>
                                            <p:strVal val="#ppt_x"/>
                                          </p:val>
                                        </p:tav>
                                      </p:tavLst>
                                    </p:anim>
                                    <p:anim calcmode="lin" valueType="num">
                                      <p:cBhvr additive="base">
                                        <p:cTn id="9" dur="500" fill="hold"/>
                                        <p:tgtEl>
                                          <p:spTgt spid="11"/>
                                        </p:tgtEl>
                                        <p:attrNameLst>
                                          <p:attrName>ppt_y</p:attrName>
                                        </p:attrNameLst>
                                      </p:cBhvr>
                                      <p:tavLst>
                                        <p:tav tm="0">
                                          <p:val>
                                            <p:strVal val="#ppt_y"/>
                                          </p:val>
                                        </p:tav>
                                        <p:tav tm="100000">
                                          <p:val>
                                            <p:strVal val="#ppt_y"/>
                                          </p:val>
                                        </p:tav>
                                      </p:tavLst>
                                    </p:anim>
                                  </p:childTnLst>
                                </p:cTn>
                              </p:par>
                              <p:par>
                                <p:cTn id="10" presetID="2" presetClass="entr" presetSubtype="2" fill="hold" nodeType="withEffec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nodeType="withGroup">
                            <p:stCondLst>
                              <p:cond delay="500"/>
                            </p:stCondLst>
                            <p:childTnLst>
                              <p:par>
                                <p:cTn id="15" presetID="16" presetClass="entr" presetSubtype="37" fill="hold" nodeType="afterEffect">
                                  <p:childTnLst>
                                    <p:set>
                                      <p:cBhvr>
                                        <p:cTn id="16" dur="1" fill="hold">
                                          <p:stCondLst>
                                            <p:cond delay="0"/>
                                          </p:stCondLst>
                                        </p:cTn>
                                        <p:tgtEl>
                                          <p:spTgt spid="23"/>
                                        </p:tgtEl>
                                        <p:attrNameLst>
                                          <p:attrName>style.visibility</p:attrName>
                                        </p:attrNameLst>
                                      </p:cBhvr>
                                      <p:to>
                                        <p:strVal val="visible"/>
                                      </p:to>
                                    </p:set>
                                    <p:animEffect transition="in" filter="barn(outVertical)">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9436" y="232235"/>
            <a:ext cx="6992442" cy="794175"/>
          </a:xfrm>
        </p:spPr>
        <p:txBody>
          <a:bodyPr>
            <a:normAutofit/>
          </a:bodyPr>
          <a:lstStyle/>
          <a:p>
            <a:r>
              <a:rPr lang="en-US" altLang="zh-CN" sz="3200" spc="100" dirty="0">
                <a:ea typeface="明兰" panose="02010600030101010101" pitchFamily="2" charset="-122"/>
              </a:rPr>
              <a:t>III</a:t>
            </a:r>
            <a:r>
              <a:rPr lang="zh-CN" altLang="zh-CN" sz="3200" spc="100" dirty="0">
                <a:ea typeface="明兰" panose="02010600030101010101" pitchFamily="2" charset="-122"/>
              </a:rPr>
              <a:t>期临床试验方案</a:t>
            </a:r>
            <a:r>
              <a:rPr lang="zh-CN" altLang="en-US" sz="3200" spc="100" dirty="0">
                <a:ea typeface="明兰" panose="02010600030101010101" pitchFamily="2" charset="-122"/>
              </a:rPr>
              <a:t>设计</a:t>
            </a:r>
            <a:r>
              <a:rPr lang="en-US" altLang="zh-CN" sz="3200" spc="100" dirty="0">
                <a:ea typeface="明兰" panose="02010600030101010101" pitchFamily="2" charset="-122"/>
              </a:rPr>
              <a:t>——</a:t>
            </a:r>
            <a:r>
              <a:rPr lang="zh-CN" altLang="en-US" sz="3200" spc="100" dirty="0">
                <a:ea typeface="明兰" panose="02010600030101010101" pitchFamily="2" charset="-122"/>
              </a:rPr>
              <a:t>研究目的</a:t>
            </a:r>
            <a:endParaRPr lang="en-US" altLang="zh-CN" sz="3200" dirty="0"/>
          </a:p>
        </p:txBody>
      </p:sp>
      <p:sp>
        <p:nvSpPr>
          <p:cNvPr id="5" name="Rectangle 2"/>
          <p:cNvSpPr/>
          <p:nvPr/>
        </p:nvSpPr>
        <p:spPr>
          <a:xfrm>
            <a:off x="1817678" y="1864310"/>
            <a:ext cx="2373873" cy="288570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3"/>
          <p:cNvGrpSpPr/>
          <p:nvPr/>
        </p:nvGrpSpPr>
        <p:grpSpPr>
          <a:xfrm flipH="1" flipV="1">
            <a:off x="1707939" y="4226880"/>
            <a:ext cx="2609745" cy="911884"/>
            <a:chOff x="1490102" y="1804019"/>
            <a:chExt cx="2372493" cy="499329"/>
          </a:xfrm>
          <a:effectLst>
            <a:reflection blurRad="304800" stA="50000" endA="300" endPos="90000" dir="5400000" sy="-100000" algn="bl" rotWithShape="0"/>
          </a:effectLst>
        </p:grpSpPr>
        <p:sp>
          <p:nvSpPr>
            <p:cNvPr id="7" name="Right Triangle 4"/>
            <p:cNvSpPr/>
            <p:nvPr/>
          </p:nvSpPr>
          <p:spPr>
            <a:xfrm flipV="1">
              <a:off x="3755845" y="2192217"/>
              <a:ext cx="106750" cy="111129"/>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8" name="Rectangle 5"/>
            <p:cNvSpPr/>
            <p:nvPr/>
          </p:nvSpPr>
          <p:spPr>
            <a:xfrm>
              <a:off x="1491054" y="1804019"/>
              <a:ext cx="2371061" cy="388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9" name="Right Triangle 6"/>
            <p:cNvSpPr/>
            <p:nvPr/>
          </p:nvSpPr>
          <p:spPr>
            <a:xfrm flipH="1" flipV="1">
              <a:off x="1490102" y="2192219"/>
              <a:ext cx="107679" cy="111129"/>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0" name="TextBox 9"/>
          <p:cNvSpPr txBox="1"/>
          <p:nvPr/>
        </p:nvSpPr>
        <p:spPr>
          <a:xfrm>
            <a:off x="2296728" y="4536474"/>
            <a:ext cx="1415772" cy="461665"/>
          </a:xfrm>
          <a:prstGeom prst="rect">
            <a:avLst/>
          </a:prstGeom>
          <a:noFill/>
        </p:spPr>
        <p:txBody>
          <a:bodyPr wrap="none" rtlCol="0">
            <a:spAutoFit/>
          </a:bodyPr>
          <a:lstStyle/>
          <a:p>
            <a:r>
              <a:rPr lang="zh-CN" altLang="en-US" sz="2400" b="1" dirty="0">
                <a:solidFill>
                  <a:schemeClr val="bg1"/>
                </a:solidFill>
              </a:rPr>
              <a:t>次要目的</a:t>
            </a:r>
            <a:endParaRPr lang="en-US" sz="2400" b="1" dirty="0">
              <a:solidFill>
                <a:schemeClr val="bg1"/>
              </a:solidFill>
            </a:endParaRPr>
          </a:p>
        </p:txBody>
      </p:sp>
      <p:sp>
        <p:nvSpPr>
          <p:cNvPr id="11" name="Rectangle 8"/>
          <p:cNvSpPr/>
          <p:nvPr/>
        </p:nvSpPr>
        <p:spPr>
          <a:xfrm>
            <a:off x="1878292" y="2242588"/>
            <a:ext cx="2252644" cy="1754326"/>
          </a:xfrm>
          <a:prstGeom prst="rect">
            <a:avLst/>
          </a:prstGeom>
        </p:spPr>
        <p:txBody>
          <a:bodyPr wrap="square">
            <a:spAutoFit/>
          </a:bodyPr>
          <a:lstStyle/>
          <a:p>
            <a:pPr indent="236220" algn="ctr"/>
            <a:r>
              <a:rPr lang="zh-CN" altLang="zh-CN" b="1" dirty="0">
                <a:solidFill>
                  <a:schemeClr val="accent3"/>
                </a:solidFill>
                <a:latin typeface="MONACO" panose="020B0509030404040204" pitchFamily="49" charset="0"/>
              </a:rPr>
              <a:t>比较</a:t>
            </a:r>
            <a:r>
              <a:rPr lang="en-US" altLang="zh-CN" b="1" dirty="0">
                <a:solidFill>
                  <a:schemeClr val="accent3"/>
                </a:solidFill>
                <a:latin typeface="MONACO" panose="020B0509030404040204" pitchFamily="49" charset="0"/>
              </a:rPr>
              <a:t>10mg bid</a:t>
            </a:r>
            <a:r>
              <a:rPr lang="zh-CN" altLang="zh-CN" b="1" dirty="0">
                <a:solidFill>
                  <a:schemeClr val="accent3"/>
                </a:solidFill>
                <a:latin typeface="MONACO" panose="020B0509030404040204" pitchFamily="49" charset="0"/>
              </a:rPr>
              <a:t>试验药联合二甲双胍</a:t>
            </a:r>
            <a:r>
              <a:rPr lang="en-US" altLang="zh-CN" b="1" dirty="0">
                <a:solidFill>
                  <a:schemeClr val="accent3"/>
                </a:solidFill>
                <a:latin typeface="MONACO" panose="020B0509030404040204" pitchFamily="49" charset="0"/>
              </a:rPr>
              <a:t>500mg bid</a:t>
            </a:r>
            <a:r>
              <a:rPr lang="zh-CN" altLang="zh-CN" b="1" dirty="0">
                <a:solidFill>
                  <a:schemeClr val="accent3"/>
                </a:solidFill>
                <a:latin typeface="MONACO" panose="020B0509030404040204" pitchFamily="49" charset="0"/>
              </a:rPr>
              <a:t>与二甲双胍</a:t>
            </a:r>
            <a:r>
              <a:rPr lang="en-US" altLang="zh-CN" b="1" dirty="0">
                <a:solidFill>
                  <a:schemeClr val="accent3"/>
                </a:solidFill>
                <a:latin typeface="MONACO" panose="020B0509030404040204" pitchFamily="49" charset="0"/>
              </a:rPr>
              <a:t>1000mg bid</a:t>
            </a:r>
            <a:r>
              <a:rPr lang="zh-CN" altLang="zh-CN" b="1" dirty="0">
                <a:solidFill>
                  <a:schemeClr val="accent3"/>
                </a:solidFill>
                <a:latin typeface="MONACO" panose="020B0509030404040204" pitchFamily="49" charset="0"/>
              </a:rPr>
              <a:t>在各个亚组中的治疗有效性和安全性。</a:t>
            </a:r>
          </a:p>
        </p:txBody>
      </p:sp>
      <p:sp>
        <p:nvSpPr>
          <p:cNvPr id="13" name="Rectangle 13"/>
          <p:cNvSpPr/>
          <p:nvPr/>
        </p:nvSpPr>
        <p:spPr>
          <a:xfrm>
            <a:off x="4558631" y="1354884"/>
            <a:ext cx="2872387" cy="364451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4"/>
          <p:cNvGrpSpPr/>
          <p:nvPr/>
        </p:nvGrpSpPr>
        <p:grpSpPr>
          <a:xfrm flipH="1" flipV="1">
            <a:off x="4425848" y="4366399"/>
            <a:ext cx="3157792" cy="1173266"/>
            <a:chOff x="1490102" y="1804019"/>
            <a:chExt cx="2372493" cy="499329"/>
          </a:xfrm>
          <a:effectLst>
            <a:reflection blurRad="304800" stA="50000" endA="300" endPos="90000" dir="5400000" sy="-100000" algn="bl" rotWithShape="0"/>
          </a:effectLst>
        </p:grpSpPr>
        <p:sp>
          <p:nvSpPr>
            <p:cNvPr id="15" name="Right Triangle 18"/>
            <p:cNvSpPr/>
            <p:nvPr/>
          </p:nvSpPr>
          <p:spPr>
            <a:xfrm flipV="1">
              <a:off x="3755845" y="2192217"/>
              <a:ext cx="106750" cy="111129"/>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6" name="Rectangle 19"/>
            <p:cNvSpPr/>
            <p:nvPr/>
          </p:nvSpPr>
          <p:spPr>
            <a:xfrm>
              <a:off x="1491054" y="1804019"/>
              <a:ext cx="2371061" cy="388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7" name="Right Triangle 20"/>
            <p:cNvSpPr/>
            <p:nvPr/>
          </p:nvSpPr>
          <p:spPr>
            <a:xfrm flipH="1" flipV="1">
              <a:off x="1490102" y="2192219"/>
              <a:ext cx="107679" cy="111129"/>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8" name="TextBox 17"/>
          <p:cNvSpPr txBox="1"/>
          <p:nvPr/>
        </p:nvSpPr>
        <p:spPr>
          <a:xfrm>
            <a:off x="4847939" y="4792095"/>
            <a:ext cx="2336324" cy="523220"/>
          </a:xfrm>
          <a:prstGeom prst="rect">
            <a:avLst/>
          </a:prstGeom>
          <a:noFill/>
        </p:spPr>
        <p:txBody>
          <a:bodyPr wrap="square" rtlCol="0">
            <a:spAutoFit/>
          </a:bodyPr>
          <a:lstStyle/>
          <a:p>
            <a:pPr algn="ctr"/>
            <a:r>
              <a:rPr lang="zh-CN" altLang="en-US" sz="2800" b="1" dirty="0">
                <a:solidFill>
                  <a:schemeClr val="bg1"/>
                </a:solidFill>
              </a:rPr>
              <a:t>主要目的</a:t>
            </a:r>
            <a:endParaRPr lang="en-US" altLang="zh-CN" sz="2800" b="1" dirty="0">
              <a:solidFill>
                <a:schemeClr val="bg1"/>
              </a:solidFill>
            </a:endParaRPr>
          </a:p>
        </p:txBody>
      </p:sp>
      <p:sp>
        <p:nvSpPr>
          <p:cNvPr id="19" name="Rectangle 16"/>
          <p:cNvSpPr/>
          <p:nvPr/>
        </p:nvSpPr>
        <p:spPr>
          <a:xfrm>
            <a:off x="4708472" y="1779185"/>
            <a:ext cx="2572704" cy="2308324"/>
          </a:xfrm>
          <a:prstGeom prst="rect">
            <a:avLst/>
          </a:prstGeom>
        </p:spPr>
        <p:txBody>
          <a:bodyPr wrap="square">
            <a:spAutoFit/>
          </a:bodyPr>
          <a:lstStyle/>
          <a:p>
            <a:pPr indent="236220"/>
            <a:r>
              <a:rPr lang="zh-CN" altLang="zh-CN" b="1" dirty="0">
                <a:solidFill>
                  <a:schemeClr val="accent3"/>
                </a:solidFill>
                <a:latin typeface="MONACO" panose="020B0509030404040204" pitchFamily="49" charset="0"/>
              </a:rPr>
              <a:t>在大样本中验证</a:t>
            </a:r>
            <a:r>
              <a:rPr lang="en-US" altLang="zh-CN" b="1" dirty="0">
                <a:solidFill>
                  <a:schemeClr val="accent3"/>
                </a:solidFill>
                <a:latin typeface="MONACO" panose="020B0509030404040204" pitchFamily="49" charset="0"/>
              </a:rPr>
              <a:t>10mg bid</a:t>
            </a:r>
            <a:r>
              <a:rPr lang="zh-CN" altLang="zh-CN" b="1" dirty="0">
                <a:solidFill>
                  <a:schemeClr val="accent3"/>
                </a:solidFill>
                <a:latin typeface="MONACO" panose="020B0509030404040204" pitchFamily="49" charset="0"/>
              </a:rPr>
              <a:t>试验药在治疗</a:t>
            </a:r>
            <a:r>
              <a:rPr lang="en-US" altLang="zh-CN" b="1" dirty="0">
                <a:solidFill>
                  <a:schemeClr val="accent3"/>
                </a:solidFill>
                <a:latin typeface="MONACO" panose="020B0509030404040204" pitchFamily="49" charset="0"/>
              </a:rPr>
              <a:t>2</a:t>
            </a:r>
            <a:r>
              <a:rPr lang="zh-CN" altLang="zh-CN" b="1" dirty="0">
                <a:solidFill>
                  <a:schemeClr val="accent3"/>
                </a:solidFill>
                <a:latin typeface="MONACO" panose="020B0509030404040204" pitchFamily="49" charset="0"/>
              </a:rPr>
              <a:t>型糖尿病患者中的有效性和安全性；</a:t>
            </a:r>
            <a:endParaRPr lang="en-US" altLang="zh-CN" b="1" dirty="0">
              <a:solidFill>
                <a:schemeClr val="accent3"/>
              </a:solidFill>
              <a:latin typeface="MONACO" panose="020B0509030404040204" pitchFamily="49" charset="0"/>
            </a:endParaRPr>
          </a:p>
          <a:p>
            <a:pPr indent="236220"/>
            <a:endParaRPr lang="en-US" altLang="zh-CN" b="1" dirty="0">
              <a:solidFill>
                <a:schemeClr val="accent3"/>
              </a:solidFill>
              <a:latin typeface="MONACO" panose="020B0509030404040204" pitchFamily="49" charset="0"/>
            </a:endParaRPr>
          </a:p>
          <a:p>
            <a:pPr indent="236220"/>
            <a:r>
              <a:rPr lang="zh-CN" altLang="zh-CN" b="1" dirty="0">
                <a:solidFill>
                  <a:schemeClr val="accent3"/>
                </a:solidFill>
                <a:latin typeface="MONACO" panose="020B0509030404040204" pitchFamily="49" charset="0"/>
              </a:rPr>
              <a:t>评估</a:t>
            </a:r>
            <a:r>
              <a:rPr lang="en-US" altLang="zh-CN" b="1" dirty="0">
                <a:solidFill>
                  <a:schemeClr val="accent3"/>
                </a:solidFill>
                <a:latin typeface="MONACO" panose="020B0509030404040204" pitchFamily="49" charset="0"/>
              </a:rPr>
              <a:t>10mg bid</a:t>
            </a:r>
            <a:r>
              <a:rPr lang="zh-CN" altLang="zh-CN" b="1" dirty="0">
                <a:solidFill>
                  <a:schemeClr val="accent3"/>
                </a:solidFill>
                <a:latin typeface="MONACO" panose="020B0509030404040204" pitchFamily="49" charset="0"/>
              </a:rPr>
              <a:t>试验药联合二甲双胍</a:t>
            </a:r>
            <a:r>
              <a:rPr lang="en-US" altLang="zh-CN" b="1" dirty="0">
                <a:solidFill>
                  <a:schemeClr val="accent3"/>
                </a:solidFill>
                <a:latin typeface="MONACO" panose="020B0509030404040204" pitchFamily="49" charset="0"/>
              </a:rPr>
              <a:t>500mg bid</a:t>
            </a:r>
            <a:r>
              <a:rPr lang="zh-CN" altLang="zh-CN" b="1" dirty="0">
                <a:solidFill>
                  <a:schemeClr val="accent3"/>
                </a:solidFill>
                <a:latin typeface="MONACO" panose="020B0509030404040204" pitchFamily="49" charset="0"/>
              </a:rPr>
              <a:t>的治疗有效性。</a:t>
            </a:r>
          </a:p>
        </p:txBody>
      </p:sp>
      <p:sp>
        <p:nvSpPr>
          <p:cNvPr id="21" name="Rectangle 22"/>
          <p:cNvSpPr/>
          <p:nvPr/>
        </p:nvSpPr>
        <p:spPr>
          <a:xfrm>
            <a:off x="7824255" y="1864310"/>
            <a:ext cx="2373873" cy="2885705"/>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3"/>
          <p:cNvGrpSpPr/>
          <p:nvPr/>
        </p:nvGrpSpPr>
        <p:grpSpPr>
          <a:xfrm flipH="1" flipV="1">
            <a:off x="7714516" y="4226879"/>
            <a:ext cx="2609745" cy="911885"/>
            <a:chOff x="1490102" y="1804019"/>
            <a:chExt cx="2372493" cy="499329"/>
          </a:xfrm>
          <a:effectLst>
            <a:reflection blurRad="304800" stA="50000" endA="300" endPos="90000" dir="5400000" sy="-100000" algn="bl" rotWithShape="0"/>
          </a:effectLst>
        </p:grpSpPr>
        <p:sp>
          <p:nvSpPr>
            <p:cNvPr id="23" name="Right Triangle 27"/>
            <p:cNvSpPr/>
            <p:nvPr/>
          </p:nvSpPr>
          <p:spPr>
            <a:xfrm flipV="1">
              <a:off x="3755845" y="2192217"/>
              <a:ext cx="106750" cy="111129"/>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4" name="Rectangle 28"/>
            <p:cNvSpPr/>
            <p:nvPr/>
          </p:nvSpPr>
          <p:spPr>
            <a:xfrm>
              <a:off x="1491054" y="1804019"/>
              <a:ext cx="2371061" cy="3880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25" name="Right Triangle 29"/>
            <p:cNvSpPr/>
            <p:nvPr/>
          </p:nvSpPr>
          <p:spPr>
            <a:xfrm flipH="1" flipV="1">
              <a:off x="1490102" y="2192219"/>
              <a:ext cx="107679" cy="111129"/>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7" name="Rectangle 25"/>
          <p:cNvSpPr/>
          <p:nvPr/>
        </p:nvSpPr>
        <p:spPr>
          <a:xfrm>
            <a:off x="7902453" y="2195554"/>
            <a:ext cx="2252643" cy="2031325"/>
          </a:xfrm>
          <a:prstGeom prst="rect">
            <a:avLst/>
          </a:prstGeom>
        </p:spPr>
        <p:txBody>
          <a:bodyPr wrap="square">
            <a:spAutoFit/>
          </a:bodyPr>
          <a:lstStyle/>
          <a:p>
            <a:pPr algn="ctr"/>
            <a:r>
              <a:rPr lang="zh-CN" altLang="en-US" b="1" dirty="0">
                <a:solidFill>
                  <a:schemeClr val="accent3"/>
                </a:solidFill>
                <a:effectLst/>
                <a:latin typeface="MONACO" panose="020B0509030404040204" pitchFamily="49" charset="0"/>
              </a:rPr>
              <a:t>评估</a:t>
            </a:r>
            <a:r>
              <a:rPr lang="en-US" altLang="zh-CN" b="1" dirty="0">
                <a:solidFill>
                  <a:schemeClr val="accent3"/>
                </a:solidFill>
                <a:effectLst/>
                <a:latin typeface="MONACO" panose="020B0509030404040204" pitchFamily="49" charset="0"/>
              </a:rPr>
              <a:t>10mg bid</a:t>
            </a:r>
            <a:r>
              <a:rPr lang="zh-CN" altLang="en-US" b="1" dirty="0">
                <a:solidFill>
                  <a:schemeClr val="accent3"/>
                </a:solidFill>
                <a:effectLst/>
                <a:latin typeface="MONACO" panose="020B0509030404040204" pitchFamily="49" charset="0"/>
              </a:rPr>
              <a:t>试验药在有肾脏及泌尿系统疾病受试者中的安全性。</a:t>
            </a:r>
            <a:endParaRPr lang="en-US" altLang="zh-CN" b="1" dirty="0">
              <a:solidFill>
                <a:schemeClr val="accent3"/>
              </a:solidFill>
              <a:effectLst/>
              <a:latin typeface="MONACO" panose="020B0509030404040204" pitchFamily="49" charset="0"/>
            </a:endParaRPr>
          </a:p>
          <a:p>
            <a:pPr algn="ctr"/>
            <a:r>
              <a:rPr lang="zh-CN" altLang="en-US" b="1" dirty="0">
                <a:solidFill>
                  <a:schemeClr val="accent3"/>
                </a:solidFill>
                <a:effectLst/>
                <a:latin typeface="MONACO" panose="020B0509030404040204" pitchFamily="49" charset="0"/>
              </a:rPr>
              <a:t>分析试验药治疗中</a:t>
            </a:r>
            <a:r>
              <a:rPr lang="en-US" altLang="zh-CN" b="1" dirty="0">
                <a:solidFill>
                  <a:schemeClr val="accent3"/>
                </a:solidFill>
                <a:effectLst/>
                <a:latin typeface="MONACO" panose="020B0509030404040204" pitchFamily="49" charset="0"/>
              </a:rPr>
              <a:t>BMI</a:t>
            </a:r>
            <a:r>
              <a:rPr lang="zh-CN" altLang="en-US" b="1" dirty="0">
                <a:solidFill>
                  <a:schemeClr val="accent3"/>
                </a:solidFill>
                <a:effectLst/>
                <a:latin typeface="MONACO" panose="020B0509030404040204" pitchFamily="49" charset="0"/>
              </a:rPr>
              <a:t>与治疗有效性的交互作用。</a:t>
            </a:r>
          </a:p>
        </p:txBody>
      </p:sp>
      <p:sp>
        <p:nvSpPr>
          <p:cNvPr id="2" name="TextBox 9">
            <a:extLst>
              <a:ext uri="{FF2B5EF4-FFF2-40B4-BE49-F238E27FC236}">
                <a16:creationId xmlns:a16="http://schemas.microsoft.com/office/drawing/2014/main" id="{3C12553C-746A-4C0B-B54A-FE0144DA23A9}"/>
              </a:ext>
            </a:extLst>
          </p:cNvPr>
          <p:cNvSpPr txBox="1"/>
          <p:nvPr/>
        </p:nvSpPr>
        <p:spPr>
          <a:xfrm>
            <a:off x="8167001" y="4590197"/>
            <a:ext cx="1723549" cy="461665"/>
          </a:xfrm>
          <a:prstGeom prst="rect">
            <a:avLst/>
          </a:prstGeom>
          <a:noFill/>
        </p:spPr>
        <p:txBody>
          <a:bodyPr wrap="none" rtlCol="0">
            <a:spAutoFit/>
          </a:bodyPr>
          <a:lstStyle/>
          <a:p>
            <a:r>
              <a:rPr lang="zh-CN" altLang="en-US" sz="2400" b="1" dirty="0">
                <a:solidFill>
                  <a:schemeClr val="bg1"/>
                </a:solidFill>
              </a:rPr>
              <a:t>探索性目的</a:t>
            </a:r>
            <a:endParaRPr lang="en-US" sz="2400" b="1" dirty="0">
              <a:solidFill>
                <a:schemeClr val="bg1"/>
              </a:solidFill>
            </a:endParaRPr>
          </a:p>
        </p:txBody>
      </p:sp>
    </p:spTree>
    <p:extLst>
      <p:ext uri="{BB962C8B-B14F-4D97-AF65-F5344CB8AC3E}">
        <p14:creationId xmlns:p14="http://schemas.microsoft.com/office/powerpoint/2010/main" val="407946257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2" decel="100000" fill="hold" nodeType="withEffec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200" fill="hold"/>
                                        <p:tgtEl>
                                          <p:spTgt spid="14"/>
                                        </p:tgtEl>
                                        <p:attrNameLst>
                                          <p:attrName>ppt_x</p:attrName>
                                        </p:attrNameLst>
                                      </p:cBhvr>
                                      <p:tavLst>
                                        <p:tav tm="0">
                                          <p:val>
                                            <p:strVal val="1+#ppt_w/2"/>
                                          </p:val>
                                        </p:tav>
                                        <p:tav tm="100000">
                                          <p:val>
                                            <p:strVal val="#ppt_x"/>
                                          </p:val>
                                        </p:tav>
                                      </p:tavLst>
                                    </p:anim>
                                    <p:anim calcmode="lin" valueType="num">
                                      <p:cBhvr additive="base">
                                        <p:cTn id="12" dur="12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1400" fill="hold"/>
                                        <p:tgtEl>
                                          <p:spTgt spid="22"/>
                                        </p:tgtEl>
                                        <p:attrNameLst>
                                          <p:attrName>ppt_x</p:attrName>
                                        </p:attrNameLst>
                                      </p:cBhvr>
                                      <p:tavLst>
                                        <p:tav tm="0">
                                          <p:val>
                                            <p:strVal val="1+#ppt_w/2"/>
                                          </p:val>
                                        </p:tav>
                                        <p:tav tm="100000">
                                          <p:val>
                                            <p:strVal val="#ppt_x"/>
                                          </p:val>
                                        </p:tav>
                                      </p:tavLst>
                                    </p:anim>
                                    <p:anim calcmode="lin" valueType="num">
                                      <p:cBhvr additive="base">
                                        <p:cTn id="16" dur="1400" fill="hold"/>
                                        <p:tgtEl>
                                          <p:spTgt spid="22"/>
                                        </p:tgtEl>
                                        <p:attrNameLst>
                                          <p:attrName>ppt_y</p:attrName>
                                        </p:attrNameLst>
                                      </p:cBhvr>
                                      <p:tavLst>
                                        <p:tav tm="0">
                                          <p:val>
                                            <p:strVal val="#ppt_y"/>
                                          </p:val>
                                        </p:tav>
                                        <p:tav tm="100000">
                                          <p:val>
                                            <p:strVal val="#ppt_y"/>
                                          </p:val>
                                        </p:tav>
                                      </p:tavLst>
                                    </p:anim>
                                  </p:childTnLst>
                                </p:cTn>
                              </p:par>
                              <p:par>
                                <p:cTn id="17" presetID="22" presetClass="entr" presetSubtype="4" fill="hold" grpId="0" nodeType="withEffec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par>
                                <p:cTn id="20" presetID="22" presetClass="entr" presetSubtype="4" fill="hold" grpId="0" nodeType="withEffec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childTnLst>
                                    <p:set>
                                      <p:cBhvr>
                                        <p:cTn id="24" dur="1" fill="hold">
                                          <p:stCondLst>
                                            <p:cond delay="0"/>
                                          </p:stCondLst>
                                        </p:cTn>
                                        <p:tgtEl>
                                          <p:spTgt spid="21"/>
                                        </p:tgtEl>
                                        <p:attrNameLst>
                                          <p:attrName>style.visibility</p:attrName>
                                        </p:attrNameLst>
                                      </p:cBhvr>
                                      <p:to>
                                        <p:strVal val="visible"/>
                                      </p:to>
                                    </p:set>
                                    <p:animEffect transition="in" filter="wipe(down)">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3" grpId="0" animBg="1"/>
      <p:bldP spid="19" grpId="0"/>
      <p:bldP spid="21" grpId="0" animBg="1"/>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9436" y="232235"/>
            <a:ext cx="6992442" cy="794175"/>
          </a:xfrm>
        </p:spPr>
        <p:txBody>
          <a:bodyPr>
            <a:normAutofit/>
          </a:bodyPr>
          <a:lstStyle/>
          <a:p>
            <a:r>
              <a:rPr lang="en-US" altLang="zh-CN" sz="3200" spc="100" dirty="0">
                <a:ea typeface="明兰" panose="02010600030101010101" pitchFamily="2" charset="-122"/>
              </a:rPr>
              <a:t>III</a:t>
            </a:r>
            <a:r>
              <a:rPr lang="zh-CN" altLang="zh-CN" sz="3200" spc="100" dirty="0">
                <a:ea typeface="明兰" panose="02010600030101010101" pitchFamily="2" charset="-122"/>
              </a:rPr>
              <a:t>期临床试验方案</a:t>
            </a:r>
            <a:r>
              <a:rPr lang="zh-CN" altLang="en-US" sz="3200" spc="100" dirty="0">
                <a:ea typeface="明兰" panose="02010600030101010101" pitchFamily="2" charset="-122"/>
              </a:rPr>
              <a:t>设计</a:t>
            </a:r>
            <a:r>
              <a:rPr lang="en-US" altLang="zh-CN" sz="3200" spc="100" dirty="0">
                <a:ea typeface="明兰" panose="02010600030101010101" pitchFamily="2" charset="-122"/>
              </a:rPr>
              <a:t>——</a:t>
            </a:r>
            <a:r>
              <a:rPr lang="zh-CN" altLang="en-US" sz="3200" spc="100" dirty="0">
                <a:ea typeface="明兰" panose="02010600030101010101" pitchFamily="2" charset="-122"/>
              </a:rPr>
              <a:t>试验设计</a:t>
            </a:r>
            <a:endParaRPr lang="en-US" altLang="zh-CN" sz="3200" dirty="0"/>
          </a:p>
        </p:txBody>
      </p:sp>
      <p:sp>
        <p:nvSpPr>
          <p:cNvPr id="4" name="文本框 3">
            <a:extLst>
              <a:ext uri="{FF2B5EF4-FFF2-40B4-BE49-F238E27FC236}">
                <a16:creationId xmlns:a16="http://schemas.microsoft.com/office/drawing/2014/main" id="{193F5407-09AC-4C80-9D28-7042B0FD83BC}"/>
              </a:ext>
            </a:extLst>
          </p:cNvPr>
          <p:cNvSpPr txBox="1"/>
          <p:nvPr/>
        </p:nvSpPr>
        <p:spPr>
          <a:xfrm>
            <a:off x="202131" y="4796416"/>
            <a:ext cx="11655147" cy="2308324"/>
          </a:xfrm>
          <a:prstGeom prst="rect">
            <a:avLst/>
          </a:prstGeom>
          <a:noFill/>
        </p:spPr>
        <p:txBody>
          <a:bodyPr wrap="square" rtlCol="0">
            <a:spAutoFit/>
          </a:bodyPr>
          <a:lstStyle/>
          <a:p>
            <a:r>
              <a:rPr lang="zh-CN" altLang="en-US" sz="2400" b="1" dirty="0">
                <a:solidFill>
                  <a:schemeClr val="accent3"/>
                </a:solidFill>
                <a:effectLst/>
                <a:latin typeface="微软雅黑" panose="020B0503020204020204" pitchFamily="34" charset="-122"/>
                <a:ea typeface="微软雅黑" panose="020B0503020204020204" pitchFamily="34" charset="-122"/>
              </a:rPr>
              <a:t>根据</a:t>
            </a:r>
            <a:r>
              <a:rPr lang="en-US" altLang="zh-CN" sz="2400" b="1" dirty="0">
                <a:solidFill>
                  <a:schemeClr val="accent3"/>
                </a:solidFill>
                <a:effectLst/>
                <a:latin typeface="微软雅黑" panose="020B0503020204020204" pitchFamily="34" charset="-122"/>
                <a:ea typeface="微软雅黑" panose="020B0503020204020204" pitchFamily="34" charset="-122"/>
              </a:rPr>
              <a:t>BMI</a:t>
            </a:r>
            <a:r>
              <a:rPr lang="zh-CN" altLang="en-US" sz="2400" b="1" dirty="0">
                <a:solidFill>
                  <a:schemeClr val="accent3"/>
                </a:solidFill>
                <a:effectLst/>
                <a:latin typeface="微软雅黑" panose="020B0503020204020204" pitchFamily="34" charset="-122"/>
                <a:ea typeface="微软雅黑" panose="020B0503020204020204" pitchFamily="34" charset="-122"/>
              </a:rPr>
              <a:t>将受试者分为三个亚组，在每个亚组中随机分为三个治疗组，</a:t>
            </a:r>
            <a:endParaRPr lang="en-US" altLang="zh-CN" sz="2400" b="1" dirty="0">
              <a:solidFill>
                <a:schemeClr val="accent3"/>
              </a:solidFill>
              <a:effectLst/>
              <a:latin typeface="微软雅黑" panose="020B0503020204020204" pitchFamily="34" charset="-122"/>
              <a:ea typeface="微软雅黑" panose="020B0503020204020204" pitchFamily="34" charset="-122"/>
            </a:endParaRPr>
          </a:p>
          <a:p>
            <a:r>
              <a:rPr lang="zh-CN" altLang="en-US" sz="2400" b="1" dirty="0">
                <a:solidFill>
                  <a:schemeClr val="accent3"/>
                </a:solidFill>
                <a:effectLst/>
                <a:latin typeface="微软雅黑" panose="020B0503020204020204" pitchFamily="34" charset="-122"/>
                <a:ea typeface="微软雅黑" panose="020B0503020204020204" pitchFamily="34" charset="-122"/>
              </a:rPr>
              <a:t>一组为</a:t>
            </a:r>
            <a:r>
              <a:rPr lang="en-US" altLang="zh-CN" sz="2400" b="1" dirty="0">
                <a:solidFill>
                  <a:schemeClr val="accent3"/>
                </a:solidFill>
                <a:effectLst/>
                <a:latin typeface="微软雅黑" panose="020B0503020204020204" pitchFamily="34" charset="-122"/>
                <a:ea typeface="微软雅黑" panose="020B0503020204020204" pitchFamily="34" charset="-122"/>
              </a:rPr>
              <a:t>10mg bid</a:t>
            </a:r>
            <a:r>
              <a:rPr lang="zh-CN" altLang="en-US" sz="2400" b="1" dirty="0">
                <a:solidFill>
                  <a:schemeClr val="accent3"/>
                </a:solidFill>
                <a:effectLst/>
                <a:latin typeface="微软雅黑" panose="020B0503020204020204" pitchFamily="34" charset="-122"/>
                <a:ea typeface="微软雅黑" panose="020B0503020204020204" pitchFamily="34" charset="-122"/>
              </a:rPr>
              <a:t>试验药，</a:t>
            </a:r>
            <a:endParaRPr lang="en-US" altLang="zh-CN" sz="2400" b="1" dirty="0">
              <a:solidFill>
                <a:schemeClr val="accent3"/>
              </a:solidFill>
              <a:effectLst/>
              <a:latin typeface="微软雅黑" panose="020B0503020204020204" pitchFamily="34" charset="-122"/>
              <a:ea typeface="微软雅黑" panose="020B0503020204020204" pitchFamily="34" charset="-122"/>
            </a:endParaRPr>
          </a:p>
          <a:p>
            <a:r>
              <a:rPr lang="zh-CN" altLang="en-US" sz="2400" b="1" dirty="0">
                <a:solidFill>
                  <a:schemeClr val="accent3"/>
                </a:solidFill>
                <a:effectLst/>
                <a:latin typeface="微软雅黑" panose="020B0503020204020204" pitchFamily="34" charset="-122"/>
                <a:ea typeface="微软雅黑" panose="020B0503020204020204" pitchFamily="34" charset="-122"/>
              </a:rPr>
              <a:t>一组为</a:t>
            </a:r>
            <a:r>
              <a:rPr lang="en-US" altLang="zh-CN" sz="2400" b="1" dirty="0">
                <a:solidFill>
                  <a:schemeClr val="accent3"/>
                </a:solidFill>
                <a:effectLst/>
                <a:latin typeface="微软雅黑" panose="020B0503020204020204" pitchFamily="34" charset="-122"/>
                <a:ea typeface="微软雅黑" panose="020B0503020204020204" pitchFamily="34" charset="-122"/>
              </a:rPr>
              <a:t>10mg bid</a:t>
            </a:r>
            <a:r>
              <a:rPr lang="zh-CN" altLang="en-US" sz="2400" b="1" dirty="0">
                <a:solidFill>
                  <a:schemeClr val="accent3"/>
                </a:solidFill>
                <a:effectLst/>
                <a:latin typeface="微软雅黑" panose="020B0503020204020204" pitchFamily="34" charset="-122"/>
                <a:ea typeface="微软雅黑" panose="020B0503020204020204" pitchFamily="34" charset="-122"/>
              </a:rPr>
              <a:t>试验药联合二甲双胍</a:t>
            </a:r>
            <a:r>
              <a:rPr lang="en-US" altLang="zh-CN" sz="2400" b="1" dirty="0">
                <a:solidFill>
                  <a:schemeClr val="accent3"/>
                </a:solidFill>
                <a:effectLst/>
                <a:latin typeface="微软雅黑" panose="020B0503020204020204" pitchFamily="34" charset="-122"/>
                <a:ea typeface="微软雅黑" panose="020B0503020204020204" pitchFamily="34" charset="-122"/>
              </a:rPr>
              <a:t>500mg bid</a:t>
            </a:r>
            <a:r>
              <a:rPr lang="zh-CN" altLang="en-US" sz="2400" b="1" dirty="0">
                <a:solidFill>
                  <a:schemeClr val="accent3"/>
                </a:solidFill>
                <a:effectLst/>
                <a:latin typeface="微软雅黑" panose="020B0503020204020204" pitchFamily="34" charset="-122"/>
                <a:ea typeface="微软雅黑" panose="020B0503020204020204" pitchFamily="34" charset="-122"/>
              </a:rPr>
              <a:t>，</a:t>
            </a:r>
            <a:endParaRPr lang="en-US" altLang="zh-CN" sz="2400" b="1" dirty="0">
              <a:solidFill>
                <a:schemeClr val="accent3"/>
              </a:solidFill>
              <a:effectLst/>
              <a:latin typeface="微软雅黑" panose="020B0503020204020204" pitchFamily="34" charset="-122"/>
              <a:ea typeface="微软雅黑" panose="020B0503020204020204" pitchFamily="34" charset="-122"/>
            </a:endParaRPr>
          </a:p>
          <a:p>
            <a:r>
              <a:rPr lang="zh-CN" altLang="en-US" sz="2400" b="1" dirty="0">
                <a:solidFill>
                  <a:schemeClr val="accent3"/>
                </a:solidFill>
                <a:effectLst/>
                <a:latin typeface="微软雅黑" panose="020B0503020204020204" pitchFamily="34" charset="-122"/>
                <a:ea typeface="微软雅黑" panose="020B0503020204020204" pitchFamily="34" charset="-122"/>
              </a:rPr>
              <a:t>一组为</a:t>
            </a:r>
            <a:r>
              <a:rPr lang="en-US" altLang="zh-CN" sz="2400" b="1" dirty="0">
                <a:solidFill>
                  <a:schemeClr val="accent3"/>
                </a:solidFill>
                <a:effectLst/>
                <a:latin typeface="微软雅黑" panose="020B0503020204020204" pitchFamily="34" charset="-122"/>
                <a:ea typeface="微软雅黑" panose="020B0503020204020204" pitchFamily="34" charset="-122"/>
              </a:rPr>
              <a:t>1000mg bid</a:t>
            </a:r>
            <a:r>
              <a:rPr lang="zh-CN" altLang="en-US" sz="2400" b="1" dirty="0">
                <a:solidFill>
                  <a:schemeClr val="accent3"/>
                </a:solidFill>
                <a:effectLst/>
                <a:latin typeface="微软雅黑" panose="020B0503020204020204" pitchFamily="34" charset="-122"/>
                <a:ea typeface="微软雅黑" panose="020B0503020204020204" pitchFamily="34" charset="-122"/>
              </a:rPr>
              <a:t>二甲双胍。</a:t>
            </a:r>
            <a:endParaRPr lang="en-US" altLang="zh-CN" sz="2400" b="1" dirty="0">
              <a:solidFill>
                <a:schemeClr val="accent3"/>
              </a:solidFill>
              <a:latin typeface="微软雅黑" panose="020B0503020204020204" pitchFamily="34" charset="-122"/>
              <a:ea typeface="微软雅黑" panose="020B0503020204020204" pitchFamily="34" charset="-122"/>
            </a:endParaRPr>
          </a:p>
          <a:p>
            <a:r>
              <a:rPr lang="zh-CN" altLang="en-US" sz="2400" b="1" dirty="0">
                <a:solidFill>
                  <a:schemeClr val="accent3"/>
                </a:solidFill>
                <a:effectLst/>
                <a:latin typeface="微软雅黑" panose="020B0503020204020204" pitchFamily="34" charset="-122"/>
                <a:ea typeface="微软雅黑" panose="020B0503020204020204" pitchFamily="34" charset="-122"/>
              </a:rPr>
              <a:t>研究时长</a:t>
            </a:r>
            <a:r>
              <a:rPr lang="en-US" altLang="zh-CN" sz="2400" b="1" dirty="0">
                <a:solidFill>
                  <a:schemeClr val="accent3"/>
                </a:solidFill>
                <a:effectLst/>
                <a:latin typeface="微软雅黑" panose="020B0503020204020204" pitchFamily="34" charset="-122"/>
                <a:ea typeface="微软雅黑" panose="020B0503020204020204" pitchFamily="34" charset="-122"/>
              </a:rPr>
              <a:t>24</a:t>
            </a:r>
            <a:r>
              <a:rPr lang="zh-CN" altLang="en-US" sz="2400" b="1" dirty="0">
                <a:solidFill>
                  <a:schemeClr val="accent3"/>
                </a:solidFill>
                <a:effectLst/>
                <a:latin typeface="微软雅黑" panose="020B0503020204020204" pitchFamily="34" charset="-122"/>
                <a:ea typeface="微软雅黑" panose="020B0503020204020204" pitchFamily="34" charset="-122"/>
              </a:rPr>
              <a:t>周。</a:t>
            </a:r>
          </a:p>
          <a:p>
            <a:endParaRPr lang="zh-CN" altLang="en-US" sz="2400" b="1" dirty="0">
              <a:solidFill>
                <a:schemeClr val="accent3"/>
              </a:solidFill>
              <a:latin typeface="微软雅黑" panose="020B0503020204020204" pitchFamily="34" charset="-122"/>
              <a:ea typeface="微软雅黑" panose="020B0503020204020204" pitchFamily="34" charset="-122"/>
            </a:endParaRPr>
          </a:p>
        </p:txBody>
      </p:sp>
      <p:pic>
        <p:nvPicPr>
          <p:cNvPr id="145" name="图片 144">
            <a:extLst>
              <a:ext uri="{FF2B5EF4-FFF2-40B4-BE49-F238E27FC236}">
                <a16:creationId xmlns:a16="http://schemas.microsoft.com/office/drawing/2014/main" id="{36B02552-64CE-4670-8F88-F5A708E7CC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1472" y="885011"/>
            <a:ext cx="6895806" cy="3452822"/>
          </a:xfrm>
          <a:prstGeom prst="rect">
            <a:avLst/>
          </a:prstGeom>
        </p:spPr>
      </p:pic>
      <p:sp>
        <p:nvSpPr>
          <p:cNvPr id="146" name="文本框 145">
            <a:extLst>
              <a:ext uri="{FF2B5EF4-FFF2-40B4-BE49-F238E27FC236}">
                <a16:creationId xmlns:a16="http://schemas.microsoft.com/office/drawing/2014/main" id="{3022B8A2-5735-4A5C-9017-7FBDD8F13F4D}"/>
              </a:ext>
            </a:extLst>
          </p:cNvPr>
          <p:cNvSpPr txBox="1"/>
          <p:nvPr/>
        </p:nvSpPr>
        <p:spPr>
          <a:xfrm>
            <a:off x="202131" y="1742372"/>
            <a:ext cx="4759341" cy="2585323"/>
          </a:xfrm>
          <a:prstGeom prst="rect">
            <a:avLst/>
          </a:prstGeom>
          <a:noFill/>
        </p:spPr>
        <p:txBody>
          <a:bodyPr wrap="square" rtlCol="0">
            <a:spAutoFit/>
          </a:bodyPr>
          <a:lstStyle/>
          <a:p>
            <a:r>
              <a:rPr lang="zh-CN" altLang="en-US" sz="2400" b="1" dirty="0">
                <a:solidFill>
                  <a:schemeClr val="accent3"/>
                </a:solidFill>
                <a:latin typeface="微软雅黑" panose="020B0503020204020204" pitchFamily="34" charset="-122"/>
                <a:ea typeface="微软雅黑" panose="020B0503020204020204" pitchFamily="34" charset="-122"/>
              </a:rPr>
              <a:t>以</a:t>
            </a:r>
            <a:r>
              <a:rPr lang="en-US" altLang="zh-CN" sz="2400" b="1" dirty="0">
                <a:solidFill>
                  <a:schemeClr val="accent3"/>
                </a:solidFill>
                <a:latin typeface="微软雅黑" panose="020B0503020204020204" pitchFamily="34" charset="-122"/>
                <a:ea typeface="微软雅黑" panose="020B0503020204020204" pitchFamily="34" charset="-122"/>
              </a:rPr>
              <a:t>10mg bid</a:t>
            </a:r>
            <a:r>
              <a:rPr lang="zh-CN" altLang="en-US" sz="2400" b="1" dirty="0">
                <a:solidFill>
                  <a:schemeClr val="accent3"/>
                </a:solidFill>
                <a:latin typeface="微软雅黑" panose="020B0503020204020204" pitchFamily="34" charset="-122"/>
                <a:ea typeface="微软雅黑" panose="020B0503020204020204" pitchFamily="34" charset="-122"/>
              </a:rPr>
              <a:t>试验药和二甲双胍</a:t>
            </a:r>
            <a:r>
              <a:rPr lang="en-US" altLang="zh-CN" sz="2400" b="1" dirty="0">
                <a:solidFill>
                  <a:schemeClr val="accent3"/>
                </a:solidFill>
                <a:latin typeface="微软雅黑" panose="020B0503020204020204" pitchFamily="34" charset="-122"/>
                <a:ea typeface="微软雅黑" panose="020B0503020204020204" pitchFamily="34" charset="-122"/>
              </a:rPr>
              <a:t>1000mg bid</a:t>
            </a:r>
            <a:r>
              <a:rPr lang="zh-CN" altLang="en-US" sz="2400" b="1" dirty="0">
                <a:solidFill>
                  <a:schemeClr val="accent3"/>
                </a:solidFill>
                <a:latin typeface="微软雅黑" panose="020B0503020204020204" pitchFamily="34" charset="-122"/>
                <a:ea typeface="微软雅黑" panose="020B0503020204020204" pitchFamily="34" charset="-122"/>
              </a:rPr>
              <a:t>为对照，</a:t>
            </a:r>
            <a:r>
              <a:rPr lang="en-US" altLang="zh-CN" sz="2400" b="1" dirty="0">
                <a:solidFill>
                  <a:schemeClr val="accent3"/>
                </a:solidFill>
                <a:latin typeface="微软雅黑" panose="020B0503020204020204" pitchFamily="34" charset="-122"/>
                <a:ea typeface="微软雅黑" panose="020B0503020204020204" pitchFamily="34" charset="-122"/>
              </a:rPr>
              <a:t>10mg bid</a:t>
            </a:r>
            <a:r>
              <a:rPr lang="zh-CN" altLang="en-US" sz="2400" b="1" dirty="0">
                <a:solidFill>
                  <a:schemeClr val="accent3"/>
                </a:solidFill>
                <a:latin typeface="微软雅黑" panose="020B0503020204020204" pitchFamily="34" charset="-122"/>
                <a:ea typeface="微软雅黑" panose="020B0503020204020204" pitchFamily="34" charset="-122"/>
              </a:rPr>
              <a:t>试验药联合二甲双胍</a:t>
            </a:r>
            <a:r>
              <a:rPr lang="en-US" altLang="zh-CN" sz="2400" b="1" dirty="0">
                <a:solidFill>
                  <a:schemeClr val="accent3"/>
                </a:solidFill>
                <a:latin typeface="微软雅黑" panose="020B0503020204020204" pitchFamily="34" charset="-122"/>
                <a:ea typeface="微软雅黑" panose="020B0503020204020204" pitchFamily="34" charset="-122"/>
              </a:rPr>
              <a:t>500mg bid</a:t>
            </a:r>
            <a:r>
              <a:rPr lang="zh-CN" altLang="en-US" sz="2400" b="1" dirty="0">
                <a:solidFill>
                  <a:schemeClr val="accent3"/>
                </a:solidFill>
                <a:latin typeface="微软雅黑" panose="020B0503020204020204" pitchFamily="34" charset="-122"/>
                <a:ea typeface="微软雅黑" panose="020B0503020204020204" pitchFamily="34" charset="-122"/>
              </a:rPr>
              <a:t>为基础治疗，按中心分层区组随机、双盲、多中心、对照设计非劣效试验。</a:t>
            </a:r>
            <a:endParaRPr lang="en-US" altLang="zh-CN" sz="2400" b="1" dirty="0">
              <a:solidFill>
                <a:schemeClr val="accent3"/>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307667453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9436" y="232235"/>
            <a:ext cx="6992442" cy="794175"/>
          </a:xfrm>
        </p:spPr>
        <p:txBody>
          <a:bodyPr>
            <a:normAutofit/>
          </a:bodyPr>
          <a:lstStyle/>
          <a:p>
            <a:r>
              <a:rPr lang="en-US" altLang="zh-CN" sz="3200" spc="100" dirty="0">
                <a:ea typeface="明兰" panose="02010600030101010101" pitchFamily="2" charset="-122"/>
              </a:rPr>
              <a:t>III</a:t>
            </a:r>
            <a:r>
              <a:rPr lang="zh-CN" altLang="zh-CN" sz="3200" spc="100" dirty="0">
                <a:ea typeface="明兰" panose="02010600030101010101" pitchFamily="2" charset="-122"/>
              </a:rPr>
              <a:t>期临床试验方案</a:t>
            </a:r>
            <a:r>
              <a:rPr lang="zh-CN" altLang="en-US" sz="3200" spc="100" dirty="0">
                <a:ea typeface="明兰" panose="02010600030101010101" pitchFamily="2" charset="-122"/>
              </a:rPr>
              <a:t>设计</a:t>
            </a:r>
            <a:r>
              <a:rPr lang="en-US" altLang="zh-CN" sz="3200" spc="100" dirty="0">
                <a:ea typeface="明兰" panose="02010600030101010101" pitchFamily="2" charset="-122"/>
              </a:rPr>
              <a:t>——</a:t>
            </a:r>
            <a:r>
              <a:rPr lang="zh-CN" altLang="en-US" sz="3200" spc="100" dirty="0">
                <a:ea typeface="明兰" panose="02010600030101010101" pitchFamily="2" charset="-122"/>
              </a:rPr>
              <a:t>样本</a:t>
            </a:r>
            <a:endParaRPr lang="en-US" altLang="zh-CN" sz="3200" dirty="0"/>
          </a:p>
        </p:txBody>
      </p:sp>
      <p:sp>
        <p:nvSpPr>
          <p:cNvPr id="4" name="文本框 3">
            <a:extLst>
              <a:ext uri="{FF2B5EF4-FFF2-40B4-BE49-F238E27FC236}">
                <a16:creationId xmlns:a16="http://schemas.microsoft.com/office/drawing/2014/main" id="{193F5407-09AC-4C80-9D28-7042B0FD83BC}"/>
              </a:ext>
            </a:extLst>
          </p:cNvPr>
          <p:cNvSpPr txBox="1"/>
          <p:nvPr/>
        </p:nvSpPr>
        <p:spPr>
          <a:xfrm>
            <a:off x="4823737" y="1670515"/>
            <a:ext cx="6992442" cy="3785652"/>
          </a:xfrm>
          <a:prstGeom prst="rect">
            <a:avLst/>
          </a:prstGeom>
          <a:noFill/>
        </p:spPr>
        <p:txBody>
          <a:bodyPr wrap="square" rtlCol="0">
            <a:spAutoFit/>
          </a:bodyPr>
          <a:lstStyle/>
          <a:p>
            <a:r>
              <a:rPr lang="zh-CN" altLang="en-US" sz="2400" b="1" dirty="0">
                <a:solidFill>
                  <a:schemeClr val="accent3"/>
                </a:solidFill>
                <a:latin typeface="微软雅黑" panose="020B0503020204020204" pitchFamily="34" charset="-122"/>
                <a:ea typeface="微软雅黑" panose="020B0503020204020204" pitchFamily="34" charset="-122"/>
              </a:rPr>
              <a:t>本试验人群由男性或者女性（绝育或有生育能力的女性使用医疗批准的节育方法）</a:t>
            </a:r>
            <a:r>
              <a:rPr lang="en-US" altLang="zh-CN" sz="2400" b="1" dirty="0">
                <a:solidFill>
                  <a:schemeClr val="accent3"/>
                </a:solidFill>
                <a:latin typeface="微软雅黑" panose="020B0503020204020204" pitchFamily="34" charset="-122"/>
                <a:ea typeface="微软雅黑" panose="020B0503020204020204" pitchFamily="34" charset="-122"/>
              </a:rPr>
              <a:t>2</a:t>
            </a:r>
            <a:r>
              <a:rPr lang="zh-CN" altLang="en-US" sz="2400" b="1" dirty="0">
                <a:solidFill>
                  <a:schemeClr val="accent3"/>
                </a:solidFill>
                <a:latin typeface="微软雅黑" panose="020B0503020204020204" pitchFamily="34" charset="-122"/>
                <a:ea typeface="微软雅黑" panose="020B0503020204020204" pitchFamily="34" charset="-122"/>
              </a:rPr>
              <a:t>型糖尿病患者组成，年龄大于</a:t>
            </a:r>
            <a:r>
              <a:rPr lang="en-US" altLang="zh-CN" sz="2400" b="1" dirty="0">
                <a:solidFill>
                  <a:schemeClr val="accent3"/>
                </a:solidFill>
                <a:latin typeface="微软雅黑" panose="020B0503020204020204" pitchFamily="34" charset="-122"/>
                <a:ea typeface="微软雅黑" panose="020B0503020204020204" pitchFamily="34" charset="-122"/>
              </a:rPr>
              <a:t>18</a:t>
            </a:r>
            <a:r>
              <a:rPr lang="zh-CN" altLang="en-US" sz="2400" b="1" dirty="0">
                <a:solidFill>
                  <a:schemeClr val="accent3"/>
                </a:solidFill>
                <a:latin typeface="微软雅黑" panose="020B0503020204020204" pitchFamily="34" charset="-122"/>
                <a:ea typeface="微软雅黑" panose="020B0503020204020204" pitchFamily="34" charset="-122"/>
              </a:rPr>
              <a:t>岁，并且</a:t>
            </a:r>
            <a:r>
              <a:rPr lang="en-US" altLang="zh-CN" sz="2400" b="1" dirty="0">
                <a:solidFill>
                  <a:schemeClr val="accent3"/>
                </a:solidFill>
                <a:latin typeface="微软雅黑" panose="020B0503020204020204" pitchFamily="34" charset="-122"/>
                <a:ea typeface="微软雅黑" panose="020B0503020204020204" pitchFamily="34" charset="-122"/>
              </a:rPr>
              <a:t>6.5%&lt;HbA1c</a:t>
            </a:r>
            <a:r>
              <a:rPr lang="zh-CN" altLang="en-US" sz="2400" b="1" dirty="0">
                <a:solidFill>
                  <a:schemeClr val="accent3"/>
                </a:solidFill>
                <a:latin typeface="微软雅黑" panose="020B0503020204020204" pitchFamily="34" charset="-122"/>
                <a:ea typeface="微软雅黑" panose="020B0503020204020204" pitchFamily="34" charset="-122"/>
              </a:rPr>
              <a:t>≤</a:t>
            </a:r>
            <a:r>
              <a:rPr lang="en-US" altLang="zh-CN" sz="2400" b="1" dirty="0">
                <a:solidFill>
                  <a:schemeClr val="accent3"/>
                </a:solidFill>
                <a:latin typeface="微软雅黑" panose="020B0503020204020204" pitchFamily="34" charset="-122"/>
                <a:ea typeface="微软雅黑" panose="020B0503020204020204" pitchFamily="34" charset="-122"/>
              </a:rPr>
              <a:t>9.0%</a:t>
            </a:r>
            <a:r>
              <a:rPr lang="zh-CN" altLang="en-US" sz="2400" b="1" dirty="0">
                <a:solidFill>
                  <a:schemeClr val="accent3"/>
                </a:solidFill>
                <a:latin typeface="微软雅黑" panose="020B0503020204020204" pitchFamily="34" charset="-122"/>
                <a:ea typeface="微软雅黑" panose="020B0503020204020204" pitchFamily="34" charset="-122"/>
              </a:rPr>
              <a:t>。</a:t>
            </a:r>
            <a:endParaRPr lang="en-US" altLang="zh-CN" sz="2400" b="1" dirty="0">
              <a:solidFill>
                <a:schemeClr val="accent3"/>
              </a:solidFill>
              <a:latin typeface="微软雅黑" panose="020B0503020204020204" pitchFamily="34" charset="-122"/>
              <a:ea typeface="微软雅黑" panose="020B0503020204020204" pitchFamily="34" charset="-122"/>
            </a:endParaRPr>
          </a:p>
          <a:p>
            <a:endParaRPr lang="zh-CN" altLang="en-US" sz="2400" b="1" dirty="0">
              <a:solidFill>
                <a:schemeClr val="accent3"/>
              </a:solidFill>
              <a:latin typeface="微软雅黑" panose="020B0503020204020204" pitchFamily="34" charset="-122"/>
              <a:ea typeface="微软雅黑" panose="020B0503020204020204" pitchFamily="34" charset="-122"/>
            </a:endParaRPr>
          </a:p>
          <a:p>
            <a:r>
              <a:rPr lang="zh-CN" altLang="en-US" sz="2400" b="1" dirty="0">
                <a:solidFill>
                  <a:schemeClr val="accent3"/>
                </a:solidFill>
                <a:latin typeface="微软雅黑" panose="020B0503020204020204" pitchFamily="34" charset="-122"/>
                <a:ea typeface="微软雅黑" panose="020B0503020204020204" pitchFamily="34" charset="-122"/>
              </a:rPr>
              <a:t>这是一项在中国门诊病人中进行的多中心临床试验。根据</a:t>
            </a:r>
            <a:r>
              <a:rPr lang="en-US" altLang="zh-CN" sz="2400" b="1" dirty="0">
                <a:solidFill>
                  <a:schemeClr val="accent3"/>
                </a:solidFill>
                <a:latin typeface="微软雅黑" panose="020B0503020204020204" pitchFamily="34" charset="-122"/>
                <a:ea typeface="微软雅黑" panose="020B0503020204020204" pitchFamily="34" charset="-122"/>
              </a:rPr>
              <a:t>《</a:t>
            </a:r>
            <a:r>
              <a:rPr lang="zh-CN" altLang="en-US" sz="2400" b="1" dirty="0">
                <a:solidFill>
                  <a:schemeClr val="accent3"/>
                </a:solidFill>
                <a:latin typeface="微软雅黑" panose="020B0503020204020204" pitchFamily="34" charset="-122"/>
                <a:ea typeface="微软雅黑" panose="020B0503020204020204" pitchFamily="34" charset="-122"/>
              </a:rPr>
              <a:t>药品注册管理办法</a:t>
            </a:r>
            <a:r>
              <a:rPr lang="en-US" altLang="zh-CN" sz="2400" b="1" dirty="0">
                <a:solidFill>
                  <a:schemeClr val="accent3"/>
                </a:solidFill>
                <a:latin typeface="微软雅黑" panose="020B0503020204020204" pitchFamily="34" charset="-122"/>
                <a:ea typeface="微软雅黑" panose="020B0503020204020204" pitchFamily="34" charset="-122"/>
              </a:rPr>
              <a:t>》</a:t>
            </a:r>
            <a:r>
              <a:rPr lang="zh-CN" altLang="en-US" sz="2400" b="1" dirty="0">
                <a:solidFill>
                  <a:schemeClr val="accent3"/>
                </a:solidFill>
                <a:latin typeface="微软雅黑" panose="020B0503020204020204" pitchFamily="34" charset="-122"/>
                <a:ea typeface="微软雅黑" panose="020B0503020204020204" pitchFamily="34" charset="-122"/>
              </a:rPr>
              <a:t>规定，完成</a:t>
            </a:r>
            <a:r>
              <a:rPr lang="en-US" altLang="zh-CN" sz="2400" b="1" dirty="0">
                <a:solidFill>
                  <a:schemeClr val="accent3"/>
                </a:solidFill>
                <a:latin typeface="微软雅黑" panose="020B0503020204020204" pitchFamily="34" charset="-122"/>
                <a:ea typeface="微软雅黑" panose="020B0503020204020204" pitchFamily="34" charset="-122"/>
              </a:rPr>
              <a:t>3000</a:t>
            </a:r>
            <a:r>
              <a:rPr lang="zh-CN" altLang="en-US" sz="2400" b="1" dirty="0">
                <a:solidFill>
                  <a:schemeClr val="accent3"/>
                </a:solidFill>
                <a:latin typeface="微软雅黑" panose="020B0503020204020204" pitchFamily="34" charset="-122"/>
                <a:ea typeface="微软雅黑" panose="020B0503020204020204" pitchFamily="34" charset="-122"/>
              </a:rPr>
              <a:t>例有效病例，考虑脱落原因，再扩大</a:t>
            </a:r>
            <a:r>
              <a:rPr lang="en-US" altLang="zh-CN" sz="2400" b="1" dirty="0">
                <a:solidFill>
                  <a:schemeClr val="accent3"/>
                </a:solidFill>
                <a:latin typeface="微软雅黑" panose="020B0503020204020204" pitchFamily="34" charset="-122"/>
                <a:ea typeface="微软雅黑" panose="020B0503020204020204" pitchFamily="34" charset="-122"/>
              </a:rPr>
              <a:t>20%</a:t>
            </a:r>
            <a:r>
              <a:rPr lang="zh-CN" altLang="en-US" sz="2400" b="1" dirty="0">
                <a:solidFill>
                  <a:schemeClr val="accent3"/>
                </a:solidFill>
                <a:latin typeface="微软雅黑" panose="020B0503020204020204" pitchFamily="34" charset="-122"/>
                <a:ea typeface="微软雅黑" panose="020B0503020204020204" pitchFamily="34" charset="-122"/>
              </a:rPr>
              <a:t>，即</a:t>
            </a:r>
            <a:r>
              <a:rPr lang="en-US" altLang="zh-CN" sz="2400" b="1" dirty="0">
                <a:solidFill>
                  <a:schemeClr val="accent3"/>
                </a:solidFill>
                <a:latin typeface="微软雅黑" panose="020B0503020204020204" pitchFamily="34" charset="-122"/>
                <a:ea typeface="微软雅黑" panose="020B0503020204020204" pitchFamily="34" charset="-122"/>
              </a:rPr>
              <a:t>3</a:t>
            </a:r>
            <a:r>
              <a:rPr lang="zh-CN" altLang="en-US" sz="2400" b="1" dirty="0">
                <a:solidFill>
                  <a:schemeClr val="accent3"/>
                </a:solidFill>
                <a:latin typeface="微软雅黑" panose="020B0503020204020204" pitchFamily="34" charset="-122"/>
                <a:ea typeface="微软雅黑" panose="020B0503020204020204" pitchFamily="34" charset="-122"/>
              </a:rPr>
              <a:t>组各</a:t>
            </a:r>
            <a:r>
              <a:rPr lang="en-US" altLang="zh-CN" sz="2400" b="1" dirty="0">
                <a:solidFill>
                  <a:schemeClr val="accent3"/>
                </a:solidFill>
                <a:latin typeface="微软雅黑" panose="020B0503020204020204" pitchFamily="34" charset="-122"/>
                <a:ea typeface="微软雅黑" panose="020B0503020204020204" pitchFamily="34" charset="-122"/>
              </a:rPr>
              <a:t>1200</a:t>
            </a:r>
            <a:r>
              <a:rPr lang="zh-CN" altLang="en-US" sz="2400" b="1" dirty="0">
                <a:solidFill>
                  <a:schemeClr val="accent3"/>
                </a:solidFill>
                <a:latin typeface="微软雅黑" panose="020B0503020204020204" pitchFamily="34" charset="-122"/>
                <a:ea typeface="微软雅黑" panose="020B0503020204020204" pitchFamily="34" charset="-122"/>
              </a:rPr>
              <a:t>例，根据筛选有效率预期</a:t>
            </a:r>
            <a:r>
              <a:rPr lang="en-US" altLang="zh-CN" sz="2400" b="1" dirty="0">
                <a:solidFill>
                  <a:schemeClr val="accent3"/>
                </a:solidFill>
                <a:latin typeface="微软雅黑" panose="020B0503020204020204" pitchFamily="34" charset="-122"/>
                <a:ea typeface="微软雅黑" panose="020B0503020204020204" pitchFamily="34" charset="-122"/>
              </a:rPr>
              <a:t>7200</a:t>
            </a:r>
            <a:r>
              <a:rPr lang="zh-CN" altLang="en-US" sz="2400" b="1" dirty="0">
                <a:solidFill>
                  <a:schemeClr val="accent3"/>
                </a:solidFill>
                <a:latin typeface="微软雅黑" panose="020B0503020204020204" pitchFamily="34" charset="-122"/>
                <a:ea typeface="微软雅黑" panose="020B0503020204020204" pitchFamily="34" charset="-122"/>
              </a:rPr>
              <a:t>名患者将接受筛选，以选出</a:t>
            </a:r>
            <a:r>
              <a:rPr lang="en-US" altLang="zh-CN" sz="2400" b="1" dirty="0">
                <a:solidFill>
                  <a:schemeClr val="accent3"/>
                </a:solidFill>
                <a:latin typeface="微软雅黑" panose="020B0503020204020204" pitchFamily="34" charset="-122"/>
                <a:ea typeface="微软雅黑" panose="020B0503020204020204" pitchFamily="34" charset="-122"/>
              </a:rPr>
              <a:t>3600</a:t>
            </a:r>
            <a:r>
              <a:rPr lang="zh-CN" altLang="en-US" sz="2400" b="1" dirty="0">
                <a:solidFill>
                  <a:schemeClr val="accent3"/>
                </a:solidFill>
                <a:latin typeface="微软雅黑" panose="020B0503020204020204" pitchFamily="34" charset="-122"/>
                <a:ea typeface="微软雅黑" panose="020B0503020204020204" pitchFamily="34" charset="-122"/>
              </a:rPr>
              <a:t>名患者进入随机化分组。</a:t>
            </a:r>
          </a:p>
          <a:p>
            <a:endParaRPr lang="zh-CN" altLang="en-US" sz="2400" b="1" dirty="0">
              <a:solidFill>
                <a:schemeClr val="accent3"/>
              </a:solidFill>
              <a:latin typeface="微软雅黑" panose="020B0503020204020204" pitchFamily="34" charset="-122"/>
              <a:ea typeface="微软雅黑" panose="020B0503020204020204" pitchFamily="34" charset="-122"/>
            </a:endParaRPr>
          </a:p>
        </p:txBody>
      </p:sp>
      <p:grpSp>
        <p:nvGrpSpPr>
          <p:cNvPr id="145" name="Group 161">
            <a:extLst>
              <a:ext uri="{FF2B5EF4-FFF2-40B4-BE49-F238E27FC236}">
                <a16:creationId xmlns:a16="http://schemas.microsoft.com/office/drawing/2014/main" id="{1BC1F96F-FE6B-45B2-ABEA-E990909275D9}"/>
              </a:ext>
            </a:extLst>
          </p:cNvPr>
          <p:cNvGrpSpPr/>
          <p:nvPr/>
        </p:nvGrpSpPr>
        <p:grpSpPr>
          <a:xfrm>
            <a:off x="599436" y="2638710"/>
            <a:ext cx="6040731" cy="5013465"/>
            <a:chOff x="4557713" y="1436687"/>
            <a:chExt cx="6040731" cy="5013465"/>
          </a:xfrm>
        </p:grpSpPr>
        <p:sp>
          <p:nvSpPr>
            <p:cNvPr id="146" name="Freeform 119">
              <a:extLst>
                <a:ext uri="{FF2B5EF4-FFF2-40B4-BE49-F238E27FC236}">
                  <a16:creationId xmlns:a16="http://schemas.microsoft.com/office/drawing/2014/main" id="{E5377708-0699-43A6-9042-8D15D70E6331}"/>
                </a:ext>
              </a:extLst>
            </p:cNvPr>
            <p:cNvSpPr/>
            <p:nvPr/>
          </p:nvSpPr>
          <p:spPr bwMode="auto">
            <a:xfrm>
              <a:off x="5997575" y="4489353"/>
              <a:ext cx="4600869" cy="1960799"/>
            </a:xfrm>
            <a:custGeom>
              <a:avLst/>
              <a:gdLst>
                <a:gd name="T0" fmla="*/ 0 w 2250"/>
                <a:gd name="T1" fmla="*/ 312 h 970"/>
                <a:gd name="T2" fmla="*/ 1651 w 2250"/>
                <a:gd name="T3" fmla="*/ 970 h 970"/>
                <a:gd name="T4" fmla="*/ 2250 w 2250"/>
                <a:gd name="T5" fmla="*/ 654 h 970"/>
                <a:gd name="T6" fmla="*/ 601 w 2250"/>
                <a:gd name="T7" fmla="*/ 0 h 970"/>
                <a:gd name="T8" fmla="*/ 0 w 2250"/>
                <a:gd name="T9" fmla="*/ 312 h 970"/>
                <a:gd name="connsiteX0" fmla="*/ 0 w 10000"/>
                <a:gd name="connsiteY0" fmla="*/ 2953 h 9737"/>
                <a:gd name="connsiteX1" fmla="*/ 7338 w 10000"/>
                <a:gd name="connsiteY1" fmla="*/ 9737 h 9737"/>
                <a:gd name="connsiteX2" fmla="*/ 10000 w 10000"/>
                <a:gd name="connsiteY2" fmla="*/ 6479 h 9737"/>
                <a:gd name="connsiteX3" fmla="*/ 2539 w 10000"/>
                <a:gd name="connsiteY3" fmla="*/ 0 h 9737"/>
                <a:gd name="connsiteX4" fmla="*/ 0 w 10000"/>
                <a:gd name="connsiteY4" fmla="*/ 2953 h 9737"/>
                <a:gd name="connsiteX0-1" fmla="*/ 0 w 10000"/>
                <a:gd name="connsiteY0-2" fmla="*/ 4607 h 11574"/>
                <a:gd name="connsiteX1-3" fmla="*/ 7338 w 10000"/>
                <a:gd name="connsiteY1-4" fmla="*/ 11574 h 11574"/>
                <a:gd name="connsiteX2-5" fmla="*/ 10000 w 10000"/>
                <a:gd name="connsiteY2-6" fmla="*/ 8228 h 11574"/>
                <a:gd name="connsiteX3-7" fmla="*/ 4049 w 10000"/>
                <a:gd name="connsiteY3-8" fmla="*/ 0 h 11574"/>
                <a:gd name="connsiteX4-9" fmla="*/ 0 w 10000"/>
                <a:gd name="connsiteY4-10" fmla="*/ 4607 h 11574"/>
                <a:gd name="connsiteX0-11" fmla="*/ 0 w 11400"/>
                <a:gd name="connsiteY0-12" fmla="*/ 4607 h 11574"/>
                <a:gd name="connsiteX1-13" fmla="*/ 7338 w 11400"/>
                <a:gd name="connsiteY1-14" fmla="*/ 11574 h 11574"/>
                <a:gd name="connsiteX2-15" fmla="*/ 11400 w 11400"/>
                <a:gd name="connsiteY2-16" fmla="*/ 6579 h 11574"/>
                <a:gd name="connsiteX3-17" fmla="*/ 4049 w 11400"/>
                <a:gd name="connsiteY3-18" fmla="*/ 0 h 11574"/>
                <a:gd name="connsiteX4-19" fmla="*/ 0 w 11400"/>
                <a:gd name="connsiteY4-20" fmla="*/ 4607 h 115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400" h="11574">
                  <a:moveTo>
                    <a:pt x="0" y="4607"/>
                  </a:moveTo>
                  <a:lnTo>
                    <a:pt x="7338" y="11574"/>
                  </a:lnTo>
                  <a:lnTo>
                    <a:pt x="11400" y="6579"/>
                  </a:lnTo>
                  <a:lnTo>
                    <a:pt x="4049" y="0"/>
                  </a:lnTo>
                  <a:lnTo>
                    <a:pt x="0" y="4607"/>
                  </a:lnTo>
                  <a:close/>
                </a:path>
              </a:pathLst>
            </a:custGeom>
            <a:gradFill>
              <a:gsLst>
                <a:gs pos="7000">
                  <a:srgbClr val="080808">
                    <a:alpha val="30000"/>
                  </a:srgbClr>
                </a:gs>
                <a:gs pos="100000">
                  <a:schemeClr val="bg1">
                    <a:alpha val="0"/>
                  </a:schemeClr>
                </a:gs>
              </a:gsLst>
              <a:lin ang="3000000" scaled="0"/>
            </a:gradFill>
            <a:ln>
              <a:noFill/>
            </a:ln>
          </p:spPr>
          <p:txBody>
            <a:bodyPr vert="horz" wrap="square" lIns="91440" tIns="45720" rIns="91440" bIns="45720" numCol="1" anchor="t" anchorCtr="0" compatLnSpc="1"/>
            <a:lstStyle/>
            <a:p>
              <a:r>
                <a:rPr lang="en-US"/>
                <a:t> </a:t>
              </a:r>
            </a:p>
          </p:txBody>
        </p:sp>
        <p:grpSp>
          <p:nvGrpSpPr>
            <p:cNvPr id="147" name="Group 158">
              <a:extLst>
                <a:ext uri="{FF2B5EF4-FFF2-40B4-BE49-F238E27FC236}">
                  <a16:creationId xmlns:a16="http://schemas.microsoft.com/office/drawing/2014/main" id="{7463DE3E-EA1C-4FEF-A428-B4D4D599DD59}"/>
                </a:ext>
              </a:extLst>
            </p:cNvPr>
            <p:cNvGrpSpPr/>
            <p:nvPr/>
          </p:nvGrpSpPr>
          <p:grpSpPr>
            <a:xfrm>
              <a:off x="4557713" y="1436687"/>
              <a:ext cx="3103563" cy="3833814"/>
              <a:chOff x="4557713" y="1436687"/>
              <a:chExt cx="3103563" cy="3833814"/>
            </a:xfrm>
          </p:grpSpPr>
          <p:sp>
            <p:nvSpPr>
              <p:cNvPr id="148" name="Freeform 31">
                <a:extLst>
                  <a:ext uri="{FF2B5EF4-FFF2-40B4-BE49-F238E27FC236}">
                    <a16:creationId xmlns:a16="http://schemas.microsoft.com/office/drawing/2014/main" id="{FCC4CEA4-FDB7-457F-9BB1-F97D41B6A3CD}"/>
                  </a:ext>
                </a:extLst>
              </p:cNvPr>
              <p:cNvSpPr/>
              <p:nvPr/>
            </p:nvSpPr>
            <p:spPr bwMode="auto">
              <a:xfrm>
                <a:off x="5843588" y="1450975"/>
                <a:ext cx="1343025" cy="3275013"/>
              </a:xfrm>
              <a:custGeom>
                <a:avLst/>
                <a:gdLst>
                  <a:gd name="T0" fmla="*/ 0 w 846"/>
                  <a:gd name="T1" fmla="*/ 0 h 2063"/>
                  <a:gd name="T2" fmla="*/ 846 w 846"/>
                  <a:gd name="T3" fmla="*/ 35 h 2063"/>
                  <a:gd name="T4" fmla="*/ 846 w 846"/>
                  <a:gd name="T5" fmla="*/ 2063 h 2063"/>
                  <a:gd name="T6" fmla="*/ 0 w 846"/>
                  <a:gd name="T7" fmla="*/ 1765 h 2063"/>
                  <a:gd name="T8" fmla="*/ 0 w 846"/>
                  <a:gd name="T9" fmla="*/ 0 h 2063"/>
                </a:gdLst>
                <a:ahLst/>
                <a:cxnLst>
                  <a:cxn ang="0">
                    <a:pos x="T0" y="T1"/>
                  </a:cxn>
                  <a:cxn ang="0">
                    <a:pos x="T2" y="T3"/>
                  </a:cxn>
                  <a:cxn ang="0">
                    <a:pos x="T4" y="T5"/>
                  </a:cxn>
                  <a:cxn ang="0">
                    <a:pos x="T6" y="T7"/>
                  </a:cxn>
                  <a:cxn ang="0">
                    <a:pos x="T8" y="T9"/>
                  </a:cxn>
                </a:cxnLst>
                <a:rect l="0" t="0" r="r" b="b"/>
                <a:pathLst>
                  <a:path w="845" h="2063">
                    <a:moveTo>
                      <a:pt x="0" y="0"/>
                    </a:moveTo>
                    <a:lnTo>
                      <a:pt x="846" y="35"/>
                    </a:lnTo>
                    <a:lnTo>
                      <a:pt x="846" y="2063"/>
                    </a:lnTo>
                    <a:lnTo>
                      <a:pt x="0" y="1765"/>
                    </a:lnTo>
                    <a:lnTo>
                      <a:pt x="0" y="0"/>
                    </a:lnTo>
                    <a:close/>
                  </a:path>
                </a:pathLst>
              </a:custGeom>
              <a:solidFill>
                <a:srgbClr val="A2AF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49" name="Freeform 32">
                <a:extLst>
                  <a:ext uri="{FF2B5EF4-FFF2-40B4-BE49-F238E27FC236}">
                    <a16:creationId xmlns:a16="http://schemas.microsoft.com/office/drawing/2014/main" id="{22FCBD6E-F969-4BB0-9EBE-269C39694D3D}"/>
                  </a:ext>
                </a:extLst>
              </p:cNvPr>
              <p:cNvSpPr/>
              <p:nvPr/>
            </p:nvSpPr>
            <p:spPr bwMode="auto">
              <a:xfrm>
                <a:off x="5983288" y="1547813"/>
                <a:ext cx="1090613" cy="125413"/>
              </a:xfrm>
              <a:custGeom>
                <a:avLst/>
                <a:gdLst>
                  <a:gd name="T0" fmla="*/ 687 w 687"/>
                  <a:gd name="T1" fmla="*/ 79 h 79"/>
                  <a:gd name="T2" fmla="*/ 0 w 687"/>
                  <a:gd name="T3" fmla="*/ 36 h 79"/>
                  <a:gd name="T4" fmla="*/ 0 w 687"/>
                  <a:gd name="T5" fmla="*/ 0 h 79"/>
                  <a:gd name="T6" fmla="*/ 687 w 687"/>
                  <a:gd name="T7" fmla="*/ 44 h 79"/>
                  <a:gd name="T8" fmla="*/ 687 w 687"/>
                  <a:gd name="T9" fmla="*/ 79 h 79"/>
                </a:gdLst>
                <a:ahLst/>
                <a:cxnLst>
                  <a:cxn ang="0">
                    <a:pos x="T0" y="T1"/>
                  </a:cxn>
                  <a:cxn ang="0">
                    <a:pos x="T2" y="T3"/>
                  </a:cxn>
                  <a:cxn ang="0">
                    <a:pos x="T4" y="T5"/>
                  </a:cxn>
                  <a:cxn ang="0">
                    <a:pos x="T6" y="T7"/>
                  </a:cxn>
                  <a:cxn ang="0">
                    <a:pos x="T8" y="T9"/>
                  </a:cxn>
                </a:cxnLst>
                <a:rect l="0" t="0" r="r" b="b"/>
                <a:pathLst>
                  <a:path w="687" h="79">
                    <a:moveTo>
                      <a:pt x="687" y="79"/>
                    </a:moveTo>
                    <a:lnTo>
                      <a:pt x="0" y="36"/>
                    </a:lnTo>
                    <a:lnTo>
                      <a:pt x="0" y="0"/>
                    </a:lnTo>
                    <a:lnTo>
                      <a:pt x="687" y="44"/>
                    </a:lnTo>
                    <a:lnTo>
                      <a:pt x="687" y="79"/>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0" name="Freeform 33">
                <a:extLst>
                  <a:ext uri="{FF2B5EF4-FFF2-40B4-BE49-F238E27FC236}">
                    <a16:creationId xmlns:a16="http://schemas.microsoft.com/office/drawing/2014/main" id="{8F591329-392E-4196-944A-878C671F3AFE}"/>
                  </a:ext>
                </a:extLst>
              </p:cNvPr>
              <p:cNvSpPr/>
              <p:nvPr/>
            </p:nvSpPr>
            <p:spPr bwMode="auto">
              <a:xfrm>
                <a:off x="5970588" y="1673225"/>
                <a:ext cx="1103313" cy="139700"/>
              </a:xfrm>
              <a:custGeom>
                <a:avLst/>
                <a:gdLst>
                  <a:gd name="T0" fmla="*/ 695 w 695"/>
                  <a:gd name="T1" fmla="*/ 88 h 88"/>
                  <a:gd name="T2" fmla="*/ 0 w 695"/>
                  <a:gd name="T3" fmla="*/ 36 h 88"/>
                  <a:gd name="T4" fmla="*/ 0 w 695"/>
                  <a:gd name="T5" fmla="*/ 0 h 88"/>
                  <a:gd name="T6" fmla="*/ 695 w 695"/>
                  <a:gd name="T7" fmla="*/ 53 h 88"/>
                  <a:gd name="T8" fmla="*/ 695 w 695"/>
                  <a:gd name="T9" fmla="*/ 88 h 88"/>
                </a:gdLst>
                <a:ahLst/>
                <a:cxnLst>
                  <a:cxn ang="0">
                    <a:pos x="T0" y="T1"/>
                  </a:cxn>
                  <a:cxn ang="0">
                    <a:pos x="T2" y="T3"/>
                  </a:cxn>
                  <a:cxn ang="0">
                    <a:pos x="T4" y="T5"/>
                  </a:cxn>
                  <a:cxn ang="0">
                    <a:pos x="T6" y="T7"/>
                  </a:cxn>
                  <a:cxn ang="0">
                    <a:pos x="T8" y="T9"/>
                  </a:cxn>
                </a:cxnLst>
                <a:rect l="0" t="0" r="r" b="b"/>
                <a:pathLst>
                  <a:path w="695" h="88">
                    <a:moveTo>
                      <a:pt x="695" y="88"/>
                    </a:moveTo>
                    <a:lnTo>
                      <a:pt x="0" y="36"/>
                    </a:lnTo>
                    <a:lnTo>
                      <a:pt x="0" y="0"/>
                    </a:lnTo>
                    <a:lnTo>
                      <a:pt x="695" y="53"/>
                    </a:lnTo>
                    <a:lnTo>
                      <a:pt x="695" y="88"/>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1" name="Freeform 34">
                <a:extLst>
                  <a:ext uri="{FF2B5EF4-FFF2-40B4-BE49-F238E27FC236}">
                    <a16:creationId xmlns:a16="http://schemas.microsoft.com/office/drawing/2014/main" id="{EE9B55AB-B86E-491B-BFEE-5A8479E15F8A}"/>
                  </a:ext>
                </a:extLst>
              </p:cNvPr>
              <p:cNvSpPr/>
              <p:nvPr/>
            </p:nvSpPr>
            <p:spPr bwMode="auto">
              <a:xfrm>
                <a:off x="5970588" y="1798638"/>
                <a:ext cx="1103313" cy="139700"/>
              </a:xfrm>
              <a:custGeom>
                <a:avLst/>
                <a:gdLst>
                  <a:gd name="T0" fmla="*/ 695 w 695"/>
                  <a:gd name="T1" fmla="*/ 88 h 88"/>
                  <a:gd name="T2" fmla="*/ 0 w 695"/>
                  <a:gd name="T3" fmla="*/ 36 h 88"/>
                  <a:gd name="T4" fmla="*/ 0 w 695"/>
                  <a:gd name="T5" fmla="*/ 0 h 88"/>
                  <a:gd name="T6" fmla="*/ 695 w 695"/>
                  <a:gd name="T7" fmla="*/ 53 h 88"/>
                  <a:gd name="T8" fmla="*/ 695 w 695"/>
                  <a:gd name="T9" fmla="*/ 88 h 88"/>
                </a:gdLst>
                <a:ahLst/>
                <a:cxnLst>
                  <a:cxn ang="0">
                    <a:pos x="T0" y="T1"/>
                  </a:cxn>
                  <a:cxn ang="0">
                    <a:pos x="T2" y="T3"/>
                  </a:cxn>
                  <a:cxn ang="0">
                    <a:pos x="T4" y="T5"/>
                  </a:cxn>
                  <a:cxn ang="0">
                    <a:pos x="T6" y="T7"/>
                  </a:cxn>
                  <a:cxn ang="0">
                    <a:pos x="T8" y="T9"/>
                  </a:cxn>
                </a:cxnLst>
                <a:rect l="0" t="0" r="r" b="b"/>
                <a:pathLst>
                  <a:path w="695" h="88">
                    <a:moveTo>
                      <a:pt x="695" y="88"/>
                    </a:moveTo>
                    <a:lnTo>
                      <a:pt x="0" y="36"/>
                    </a:lnTo>
                    <a:lnTo>
                      <a:pt x="0" y="0"/>
                    </a:lnTo>
                    <a:lnTo>
                      <a:pt x="695" y="53"/>
                    </a:lnTo>
                    <a:lnTo>
                      <a:pt x="695" y="88"/>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2" name="Freeform 35">
                <a:extLst>
                  <a:ext uri="{FF2B5EF4-FFF2-40B4-BE49-F238E27FC236}">
                    <a16:creationId xmlns:a16="http://schemas.microsoft.com/office/drawing/2014/main" id="{AA4EC933-9F7A-4475-87C0-195E56E08435}"/>
                  </a:ext>
                </a:extLst>
              </p:cNvPr>
              <p:cNvSpPr/>
              <p:nvPr/>
            </p:nvSpPr>
            <p:spPr bwMode="auto">
              <a:xfrm>
                <a:off x="5970588" y="1911350"/>
                <a:ext cx="1103313" cy="166688"/>
              </a:xfrm>
              <a:custGeom>
                <a:avLst/>
                <a:gdLst>
                  <a:gd name="T0" fmla="*/ 695 w 695"/>
                  <a:gd name="T1" fmla="*/ 105 h 105"/>
                  <a:gd name="T2" fmla="*/ 0 w 695"/>
                  <a:gd name="T3" fmla="*/ 35 h 105"/>
                  <a:gd name="T4" fmla="*/ 0 w 695"/>
                  <a:gd name="T5" fmla="*/ 0 h 105"/>
                  <a:gd name="T6" fmla="*/ 695 w 695"/>
                  <a:gd name="T7" fmla="*/ 70 h 105"/>
                  <a:gd name="T8" fmla="*/ 695 w 695"/>
                  <a:gd name="T9" fmla="*/ 105 h 105"/>
                </a:gdLst>
                <a:ahLst/>
                <a:cxnLst>
                  <a:cxn ang="0">
                    <a:pos x="T0" y="T1"/>
                  </a:cxn>
                  <a:cxn ang="0">
                    <a:pos x="T2" y="T3"/>
                  </a:cxn>
                  <a:cxn ang="0">
                    <a:pos x="T4" y="T5"/>
                  </a:cxn>
                  <a:cxn ang="0">
                    <a:pos x="T6" y="T7"/>
                  </a:cxn>
                  <a:cxn ang="0">
                    <a:pos x="T8" y="T9"/>
                  </a:cxn>
                </a:cxnLst>
                <a:rect l="0" t="0" r="r" b="b"/>
                <a:pathLst>
                  <a:path w="695" h="105">
                    <a:moveTo>
                      <a:pt x="695" y="105"/>
                    </a:moveTo>
                    <a:lnTo>
                      <a:pt x="0" y="35"/>
                    </a:lnTo>
                    <a:lnTo>
                      <a:pt x="0" y="0"/>
                    </a:lnTo>
                    <a:lnTo>
                      <a:pt x="695" y="70"/>
                    </a:lnTo>
                    <a:lnTo>
                      <a:pt x="695" y="105"/>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3" name="Freeform 36">
                <a:extLst>
                  <a:ext uri="{FF2B5EF4-FFF2-40B4-BE49-F238E27FC236}">
                    <a16:creationId xmlns:a16="http://schemas.microsoft.com/office/drawing/2014/main" id="{81A9229E-A65D-4248-97E2-FF305B2EA9BA}"/>
                  </a:ext>
                </a:extLst>
              </p:cNvPr>
              <p:cNvSpPr/>
              <p:nvPr/>
            </p:nvSpPr>
            <p:spPr bwMode="auto">
              <a:xfrm>
                <a:off x="5970588" y="2036763"/>
                <a:ext cx="1103313" cy="166688"/>
              </a:xfrm>
              <a:custGeom>
                <a:avLst/>
                <a:gdLst>
                  <a:gd name="T0" fmla="*/ 695 w 695"/>
                  <a:gd name="T1" fmla="*/ 105 h 105"/>
                  <a:gd name="T2" fmla="*/ 0 w 695"/>
                  <a:gd name="T3" fmla="*/ 35 h 105"/>
                  <a:gd name="T4" fmla="*/ 0 w 695"/>
                  <a:gd name="T5" fmla="*/ 0 h 105"/>
                  <a:gd name="T6" fmla="*/ 695 w 695"/>
                  <a:gd name="T7" fmla="*/ 70 h 105"/>
                  <a:gd name="T8" fmla="*/ 695 w 695"/>
                  <a:gd name="T9" fmla="*/ 105 h 105"/>
                </a:gdLst>
                <a:ahLst/>
                <a:cxnLst>
                  <a:cxn ang="0">
                    <a:pos x="T0" y="T1"/>
                  </a:cxn>
                  <a:cxn ang="0">
                    <a:pos x="T2" y="T3"/>
                  </a:cxn>
                  <a:cxn ang="0">
                    <a:pos x="T4" y="T5"/>
                  </a:cxn>
                  <a:cxn ang="0">
                    <a:pos x="T6" y="T7"/>
                  </a:cxn>
                  <a:cxn ang="0">
                    <a:pos x="T8" y="T9"/>
                  </a:cxn>
                </a:cxnLst>
                <a:rect l="0" t="0" r="r" b="b"/>
                <a:pathLst>
                  <a:path w="695" h="105">
                    <a:moveTo>
                      <a:pt x="695" y="105"/>
                    </a:moveTo>
                    <a:lnTo>
                      <a:pt x="0" y="35"/>
                    </a:lnTo>
                    <a:lnTo>
                      <a:pt x="0" y="0"/>
                    </a:lnTo>
                    <a:lnTo>
                      <a:pt x="695" y="70"/>
                    </a:lnTo>
                    <a:lnTo>
                      <a:pt x="695" y="105"/>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4" name="Freeform 37">
                <a:extLst>
                  <a:ext uri="{FF2B5EF4-FFF2-40B4-BE49-F238E27FC236}">
                    <a16:creationId xmlns:a16="http://schemas.microsoft.com/office/drawing/2014/main" id="{F0882FC3-DB8E-45B3-B3CD-E8F1B706FE29}"/>
                  </a:ext>
                </a:extLst>
              </p:cNvPr>
              <p:cNvSpPr/>
              <p:nvPr/>
            </p:nvSpPr>
            <p:spPr bwMode="auto">
              <a:xfrm>
                <a:off x="5983288" y="2162175"/>
                <a:ext cx="1090613" cy="180975"/>
              </a:xfrm>
              <a:custGeom>
                <a:avLst/>
                <a:gdLst>
                  <a:gd name="T0" fmla="*/ 687 w 687"/>
                  <a:gd name="T1" fmla="*/ 114 h 114"/>
                  <a:gd name="T2" fmla="*/ 0 w 687"/>
                  <a:gd name="T3" fmla="*/ 26 h 114"/>
                  <a:gd name="T4" fmla="*/ 0 w 687"/>
                  <a:gd name="T5" fmla="*/ 0 h 114"/>
                  <a:gd name="T6" fmla="*/ 687 w 687"/>
                  <a:gd name="T7" fmla="*/ 79 h 114"/>
                  <a:gd name="T8" fmla="*/ 687 w 687"/>
                  <a:gd name="T9" fmla="*/ 114 h 114"/>
                </a:gdLst>
                <a:ahLst/>
                <a:cxnLst>
                  <a:cxn ang="0">
                    <a:pos x="T0" y="T1"/>
                  </a:cxn>
                  <a:cxn ang="0">
                    <a:pos x="T2" y="T3"/>
                  </a:cxn>
                  <a:cxn ang="0">
                    <a:pos x="T4" y="T5"/>
                  </a:cxn>
                  <a:cxn ang="0">
                    <a:pos x="T6" y="T7"/>
                  </a:cxn>
                  <a:cxn ang="0">
                    <a:pos x="T8" y="T9"/>
                  </a:cxn>
                </a:cxnLst>
                <a:rect l="0" t="0" r="r" b="b"/>
                <a:pathLst>
                  <a:path w="687" h="114">
                    <a:moveTo>
                      <a:pt x="687" y="114"/>
                    </a:moveTo>
                    <a:lnTo>
                      <a:pt x="0" y="26"/>
                    </a:lnTo>
                    <a:lnTo>
                      <a:pt x="0" y="0"/>
                    </a:lnTo>
                    <a:lnTo>
                      <a:pt x="687" y="79"/>
                    </a:lnTo>
                    <a:lnTo>
                      <a:pt x="687" y="114"/>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5" name="Freeform 38">
                <a:extLst>
                  <a:ext uri="{FF2B5EF4-FFF2-40B4-BE49-F238E27FC236}">
                    <a16:creationId xmlns:a16="http://schemas.microsoft.com/office/drawing/2014/main" id="{E04C3379-0A91-4425-9798-9E4D0B553798}"/>
                  </a:ext>
                </a:extLst>
              </p:cNvPr>
              <p:cNvSpPr/>
              <p:nvPr/>
            </p:nvSpPr>
            <p:spPr bwMode="auto">
              <a:xfrm>
                <a:off x="5983288" y="2273300"/>
                <a:ext cx="1090613" cy="209550"/>
              </a:xfrm>
              <a:custGeom>
                <a:avLst/>
                <a:gdLst>
                  <a:gd name="T0" fmla="*/ 687 w 687"/>
                  <a:gd name="T1" fmla="*/ 132 h 132"/>
                  <a:gd name="T2" fmla="*/ 0 w 687"/>
                  <a:gd name="T3" fmla="*/ 35 h 132"/>
                  <a:gd name="T4" fmla="*/ 0 w 687"/>
                  <a:gd name="T5" fmla="*/ 0 h 132"/>
                  <a:gd name="T6" fmla="*/ 687 w 687"/>
                  <a:gd name="T7" fmla="*/ 97 h 132"/>
                  <a:gd name="T8" fmla="*/ 687 w 687"/>
                  <a:gd name="T9" fmla="*/ 132 h 132"/>
                </a:gdLst>
                <a:ahLst/>
                <a:cxnLst>
                  <a:cxn ang="0">
                    <a:pos x="T0" y="T1"/>
                  </a:cxn>
                  <a:cxn ang="0">
                    <a:pos x="T2" y="T3"/>
                  </a:cxn>
                  <a:cxn ang="0">
                    <a:pos x="T4" y="T5"/>
                  </a:cxn>
                  <a:cxn ang="0">
                    <a:pos x="T6" y="T7"/>
                  </a:cxn>
                  <a:cxn ang="0">
                    <a:pos x="T8" y="T9"/>
                  </a:cxn>
                </a:cxnLst>
                <a:rect l="0" t="0" r="r" b="b"/>
                <a:pathLst>
                  <a:path w="687" h="132">
                    <a:moveTo>
                      <a:pt x="687" y="132"/>
                    </a:moveTo>
                    <a:lnTo>
                      <a:pt x="0" y="35"/>
                    </a:lnTo>
                    <a:lnTo>
                      <a:pt x="0" y="0"/>
                    </a:lnTo>
                    <a:lnTo>
                      <a:pt x="687" y="97"/>
                    </a:lnTo>
                    <a:lnTo>
                      <a:pt x="687" y="132"/>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6" name="Freeform 39">
                <a:extLst>
                  <a:ext uri="{FF2B5EF4-FFF2-40B4-BE49-F238E27FC236}">
                    <a16:creationId xmlns:a16="http://schemas.microsoft.com/office/drawing/2014/main" id="{AB6FC1D3-D7E7-4124-9712-CEB84D487DC6}"/>
                  </a:ext>
                </a:extLst>
              </p:cNvPr>
              <p:cNvSpPr/>
              <p:nvPr/>
            </p:nvSpPr>
            <p:spPr bwMode="auto">
              <a:xfrm>
                <a:off x="5983288" y="2384425"/>
                <a:ext cx="1090613" cy="223838"/>
              </a:xfrm>
              <a:custGeom>
                <a:avLst/>
                <a:gdLst>
                  <a:gd name="T0" fmla="*/ 687 w 687"/>
                  <a:gd name="T1" fmla="*/ 141 h 141"/>
                  <a:gd name="T2" fmla="*/ 0 w 687"/>
                  <a:gd name="T3" fmla="*/ 35 h 141"/>
                  <a:gd name="T4" fmla="*/ 0 w 687"/>
                  <a:gd name="T5" fmla="*/ 0 h 141"/>
                  <a:gd name="T6" fmla="*/ 687 w 687"/>
                  <a:gd name="T7" fmla="*/ 106 h 141"/>
                  <a:gd name="T8" fmla="*/ 687 w 687"/>
                  <a:gd name="T9" fmla="*/ 141 h 141"/>
                </a:gdLst>
                <a:ahLst/>
                <a:cxnLst>
                  <a:cxn ang="0">
                    <a:pos x="T0" y="T1"/>
                  </a:cxn>
                  <a:cxn ang="0">
                    <a:pos x="T2" y="T3"/>
                  </a:cxn>
                  <a:cxn ang="0">
                    <a:pos x="T4" y="T5"/>
                  </a:cxn>
                  <a:cxn ang="0">
                    <a:pos x="T6" y="T7"/>
                  </a:cxn>
                  <a:cxn ang="0">
                    <a:pos x="T8" y="T9"/>
                  </a:cxn>
                </a:cxnLst>
                <a:rect l="0" t="0" r="r" b="b"/>
                <a:pathLst>
                  <a:path w="687" h="141">
                    <a:moveTo>
                      <a:pt x="687" y="141"/>
                    </a:moveTo>
                    <a:lnTo>
                      <a:pt x="0" y="35"/>
                    </a:lnTo>
                    <a:lnTo>
                      <a:pt x="0" y="0"/>
                    </a:lnTo>
                    <a:lnTo>
                      <a:pt x="687" y="106"/>
                    </a:lnTo>
                    <a:lnTo>
                      <a:pt x="687" y="141"/>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7" name="Freeform 40">
                <a:extLst>
                  <a:ext uri="{FF2B5EF4-FFF2-40B4-BE49-F238E27FC236}">
                    <a16:creationId xmlns:a16="http://schemas.microsoft.com/office/drawing/2014/main" id="{EE5D9CFF-6A18-40BA-A329-07FBA9F1FF6D}"/>
                  </a:ext>
                </a:extLst>
              </p:cNvPr>
              <p:cNvSpPr/>
              <p:nvPr/>
            </p:nvSpPr>
            <p:spPr bwMode="auto">
              <a:xfrm>
                <a:off x="5983288" y="2509838"/>
                <a:ext cx="1090613" cy="236538"/>
              </a:xfrm>
              <a:custGeom>
                <a:avLst/>
                <a:gdLst>
                  <a:gd name="T0" fmla="*/ 687 w 687"/>
                  <a:gd name="T1" fmla="*/ 149 h 149"/>
                  <a:gd name="T2" fmla="*/ 0 w 687"/>
                  <a:gd name="T3" fmla="*/ 27 h 149"/>
                  <a:gd name="T4" fmla="*/ 0 w 687"/>
                  <a:gd name="T5" fmla="*/ 0 h 149"/>
                  <a:gd name="T6" fmla="*/ 687 w 687"/>
                  <a:gd name="T7" fmla="*/ 106 h 149"/>
                  <a:gd name="T8" fmla="*/ 687 w 687"/>
                  <a:gd name="T9" fmla="*/ 149 h 149"/>
                </a:gdLst>
                <a:ahLst/>
                <a:cxnLst>
                  <a:cxn ang="0">
                    <a:pos x="T0" y="T1"/>
                  </a:cxn>
                  <a:cxn ang="0">
                    <a:pos x="T2" y="T3"/>
                  </a:cxn>
                  <a:cxn ang="0">
                    <a:pos x="T4" y="T5"/>
                  </a:cxn>
                  <a:cxn ang="0">
                    <a:pos x="T6" y="T7"/>
                  </a:cxn>
                  <a:cxn ang="0">
                    <a:pos x="T8" y="T9"/>
                  </a:cxn>
                </a:cxnLst>
                <a:rect l="0" t="0" r="r" b="b"/>
                <a:pathLst>
                  <a:path w="687" h="149">
                    <a:moveTo>
                      <a:pt x="687" y="149"/>
                    </a:moveTo>
                    <a:lnTo>
                      <a:pt x="0" y="27"/>
                    </a:lnTo>
                    <a:lnTo>
                      <a:pt x="0" y="0"/>
                    </a:lnTo>
                    <a:lnTo>
                      <a:pt x="687" y="106"/>
                    </a:lnTo>
                    <a:lnTo>
                      <a:pt x="687" y="149"/>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8" name="Freeform 41">
                <a:extLst>
                  <a:ext uri="{FF2B5EF4-FFF2-40B4-BE49-F238E27FC236}">
                    <a16:creationId xmlns:a16="http://schemas.microsoft.com/office/drawing/2014/main" id="{65462B0B-5EA4-4B86-9C2C-AE3BE24C346B}"/>
                  </a:ext>
                </a:extLst>
              </p:cNvPr>
              <p:cNvSpPr/>
              <p:nvPr/>
            </p:nvSpPr>
            <p:spPr bwMode="auto">
              <a:xfrm>
                <a:off x="5983288" y="2608263"/>
                <a:ext cx="1090613" cy="250825"/>
              </a:xfrm>
              <a:custGeom>
                <a:avLst/>
                <a:gdLst>
                  <a:gd name="T0" fmla="*/ 687 w 687"/>
                  <a:gd name="T1" fmla="*/ 158 h 158"/>
                  <a:gd name="T2" fmla="*/ 0 w 687"/>
                  <a:gd name="T3" fmla="*/ 35 h 158"/>
                  <a:gd name="T4" fmla="*/ 0 w 687"/>
                  <a:gd name="T5" fmla="*/ 0 h 158"/>
                  <a:gd name="T6" fmla="*/ 687 w 687"/>
                  <a:gd name="T7" fmla="*/ 123 h 158"/>
                  <a:gd name="T8" fmla="*/ 687 w 687"/>
                  <a:gd name="T9" fmla="*/ 158 h 158"/>
                </a:gdLst>
                <a:ahLst/>
                <a:cxnLst>
                  <a:cxn ang="0">
                    <a:pos x="T0" y="T1"/>
                  </a:cxn>
                  <a:cxn ang="0">
                    <a:pos x="T2" y="T3"/>
                  </a:cxn>
                  <a:cxn ang="0">
                    <a:pos x="T4" y="T5"/>
                  </a:cxn>
                  <a:cxn ang="0">
                    <a:pos x="T6" y="T7"/>
                  </a:cxn>
                  <a:cxn ang="0">
                    <a:pos x="T8" y="T9"/>
                  </a:cxn>
                </a:cxnLst>
                <a:rect l="0" t="0" r="r" b="b"/>
                <a:pathLst>
                  <a:path w="687" h="158">
                    <a:moveTo>
                      <a:pt x="687" y="158"/>
                    </a:moveTo>
                    <a:lnTo>
                      <a:pt x="0" y="35"/>
                    </a:lnTo>
                    <a:lnTo>
                      <a:pt x="0" y="0"/>
                    </a:lnTo>
                    <a:lnTo>
                      <a:pt x="687" y="123"/>
                    </a:lnTo>
                    <a:lnTo>
                      <a:pt x="687" y="158"/>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59" name="Freeform 42">
                <a:extLst>
                  <a:ext uri="{FF2B5EF4-FFF2-40B4-BE49-F238E27FC236}">
                    <a16:creationId xmlns:a16="http://schemas.microsoft.com/office/drawing/2014/main" id="{A9CA49FA-C7A6-4953-9C12-44AFF1F18535}"/>
                  </a:ext>
                </a:extLst>
              </p:cNvPr>
              <p:cNvSpPr/>
              <p:nvPr/>
            </p:nvSpPr>
            <p:spPr bwMode="auto">
              <a:xfrm>
                <a:off x="5983288" y="2733675"/>
                <a:ext cx="1090613" cy="265113"/>
              </a:xfrm>
              <a:custGeom>
                <a:avLst/>
                <a:gdLst>
                  <a:gd name="T0" fmla="*/ 687 w 687"/>
                  <a:gd name="T1" fmla="*/ 167 h 167"/>
                  <a:gd name="T2" fmla="*/ 0 w 687"/>
                  <a:gd name="T3" fmla="*/ 35 h 167"/>
                  <a:gd name="T4" fmla="*/ 0 w 687"/>
                  <a:gd name="T5" fmla="*/ 0 h 167"/>
                  <a:gd name="T6" fmla="*/ 687 w 687"/>
                  <a:gd name="T7" fmla="*/ 131 h 167"/>
                  <a:gd name="T8" fmla="*/ 687 w 687"/>
                  <a:gd name="T9" fmla="*/ 167 h 167"/>
                </a:gdLst>
                <a:ahLst/>
                <a:cxnLst>
                  <a:cxn ang="0">
                    <a:pos x="T0" y="T1"/>
                  </a:cxn>
                  <a:cxn ang="0">
                    <a:pos x="T2" y="T3"/>
                  </a:cxn>
                  <a:cxn ang="0">
                    <a:pos x="T4" y="T5"/>
                  </a:cxn>
                  <a:cxn ang="0">
                    <a:pos x="T6" y="T7"/>
                  </a:cxn>
                  <a:cxn ang="0">
                    <a:pos x="T8" y="T9"/>
                  </a:cxn>
                </a:cxnLst>
                <a:rect l="0" t="0" r="r" b="b"/>
                <a:pathLst>
                  <a:path w="687" h="167">
                    <a:moveTo>
                      <a:pt x="687" y="167"/>
                    </a:moveTo>
                    <a:lnTo>
                      <a:pt x="0" y="35"/>
                    </a:lnTo>
                    <a:lnTo>
                      <a:pt x="0" y="0"/>
                    </a:lnTo>
                    <a:lnTo>
                      <a:pt x="687" y="131"/>
                    </a:lnTo>
                    <a:lnTo>
                      <a:pt x="687" y="167"/>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0" name="Freeform 43">
                <a:extLst>
                  <a:ext uri="{FF2B5EF4-FFF2-40B4-BE49-F238E27FC236}">
                    <a16:creationId xmlns:a16="http://schemas.microsoft.com/office/drawing/2014/main" id="{33BAA386-5B6B-4AF7-98D3-9469A80CBE6D}"/>
                  </a:ext>
                </a:extLst>
              </p:cNvPr>
              <p:cNvSpPr/>
              <p:nvPr/>
            </p:nvSpPr>
            <p:spPr bwMode="auto">
              <a:xfrm>
                <a:off x="4557713" y="2244725"/>
                <a:ext cx="336550" cy="2495550"/>
              </a:xfrm>
              <a:custGeom>
                <a:avLst/>
                <a:gdLst>
                  <a:gd name="T0" fmla="*/ 0 w 212"/>
                  <a:gd name="T1" fmla="*/ 0 h 1572"/>
                  <a:gd name="T2" fmla="*/ 212 w 212"/>
                  <a:gd name="T3" fmla="*/ 36 h 1572"/>
                  <a:gd name="T4" fmla="*/ 212 w 212"/>
                  <a:gd name="T5" fmla="*/ 1572 h 1572"/>
                  <a:gd name="T6" fmla="*/ 0 w 212"/>
                  <a:gd name="T7" fmla="*/ 1475 h 1572"/>
                  <a:gd name="T8" fmla="*/ 0 w 212"/>
                  <a:gd name="T9" fmla="*/ 0 h 1572"/>
                </a:gdLst>
                <a:ahLst/>
                <a:cxnLst>
                  <a:cxn ang="0">
                    <a:pos x="T0" y="T1"/>
                  </a:cxn>
                  <a:cxn ang="0">
                    <a:pos x="T2" y="T3"/>
                  </a:cxn>
                  <a:cxn ang="0">
                    <a:pos x="T4" y="T5"/>
                  </a:cxn>
                  <a:cxn ang="0">
                    <a:pos x="T6" y="T7"/>
                  </a:cxn>
                  <a:cxn ang="0">
                    <a:pos x="T8" y="T9"/>
                  </a:cxn>
                </a:cxnLst>
                <a:rect l="0" t="0" r="r" b="b"/>
                <a:pathLst>
                  <a:path w="211" h="1572">
                    <a:moveTo>
                      <a:pt x="0" y="0"/>
                    </a:moveTo>
                    <a:lnTo>
                      <a:pt x="212" y="36"/>
                    </a:lnTo>
                    <a:lnTo>
                      <a:pt x="212" y="1572"/>
                    </a:lnTo>
                    <a:lnTo>
                      <a:pt x="0" y="1475"/>
                    </a:lnTo>
                    <a:lnTo>
                      <a:pt x="0" y="0"/>
                    </a:lnTo>
                    <a:close/>
                  </a:path>
                </a:pathLst>
              </a:custGeom>
              <a:solidFill>
                <a:srgbClr val="CCD9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1" name="Freeform 44">
                <a:extLst>
                  <a:ext uri="{FF2B5EF4-FFF2-40B4-BE49-F238E27FC236}">
                    <a16:creationId xmlns:a16="http://schemas.microsoft.com/office/drawing/2014/main" id="{D76B9D9D-23E3-40A3-AE8D-B48A58BF2B52}"/>
                  </a:ext>
                </a:extLst>
              </p:cNvPr>
              <p:cNvSpPr/>
              <p:nvPr/>
            </p:nvSpPr>
            <p:spPr bwMode="auto">
              <a:xfrm>
                <a:off x="5130801" y="3165475"/>
                <a:ext cx="517525" cy="1728788"/>
              </a:xfrm>
              <a:custGeom>
                <a:avLst/>
                <a:gdLst>
                  <a:gd name="T0" fmla="*/ 326 w 326"/>
                  <a:gd name="T1" fmla="*/ 1089 h 1089"/>
                  <a:gd name="T2" fmla="*/ 0 w 326"/>
                  <a:gd name="T3" fmla="*/ 939 h 1089"/>
                  <a:gd name="T4" fmla="*/ 0 w 326"/>
                  <a:gd name="T5" fmla="*/ 0 h 1089"/>
                  <a:gd name="T6" fmla="*/ 326 w 326"/>
                  <a:gd name="T7" fmla="*/ 88 h 1089"/>
                  <a:gd name="T8" fmla="*/ 326 w 326"/>
                  <a:gd name="T9" fmla="*/ 1089 h 1089"/>
                </a:gdLst>
                <a:ahLst/>
                <a:cxnLst>
                  <a:cxn ang="0">
                    <a:pos x="T0" y="T1"/>
                  </a:cxn>
                  <a:cxn ang="0">
                    <a:pos x="T2" y="T3"/>
                  </a:cxn>
                  <a:cxn ang="0">
                    <a:pos x="T4" y="T5"/>
                  </a:cxn>
                  <a:cxn ang="0">
                    <a:pos x="T6" y="T7"/>
                  </a:cxn>
                  <a:cxn ang="0">
                    <a:pos x="T8" y="T9"/>
                  </a:cxn>
                </a:cxnLst>
                <a:rect l="0" t="0" r="r" b="b"/>
                <a:pathLst>
                  <a:path w="326" h="1089">
                    <a:moveTo>
                      <a:pt x="326" y="1089"/>
                    </a:moveTo>
                    <a:lnTo>
                      <a:pt x="0" y="939"/>
                    </a:lnTo>
                    <a:lnTo>
                      <a:pt x="0" y="0"/>
                    </a:lnTo>
                    <a:lnTo>
                      <a:pt x="326" y="88"/>
                    </a:lnTo>
                    <a:lnTo>
                      <a:pt x="326" y="1089"/>
                    </a:lnTo>
                    <a:close/>
                  </a:path>
                </a:pathLst>
              </a:custGeom>
              <a:solidFill>
                <a:srgbClr val="A2AFA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2" name="Freeform 45">
                <a:extLst>
                  <a:ext uri="{FF2B5EF4-FFF2-40B4-BE49-F238E27FC236}">
                    <a16:creationId xmlns:a16="http://schemas.microsoft.com/office/drawing/2014/main" id="{D7B9A42F-3081-48B3-AF8E-52BF1F7C177B}"/>
                  </a:ext>
                </a:extLst>
              </p:cNvPr>
              <p:cNvSpPr/>
              <p:nvPr/>
            </p:nvSpPr>
            <p:spPr bwMode="auto">
              <a:xfrm>
                <a:off x="5145088" y="2928938"/>
                <a:ext cx="2027238" cy="473075"/>
              </a:xfrm>
              <a:custGeom>
                <a:avLst/>
                <a:gdLst>
                  <a:gd name="T0" fmla="*/ 0 w 1277"/>
                  <a:gd name="T1" fmla="*/ 158 h 298"/>
                  <a:gd name="T2" fmla="*/ 546 w 1277"/>
                  <a:gd name="T3" fmla="*/ 298 h 298"/>
                  <a:gd name="T4" fmla="*/ 1277 w 1277"/>
                  <a:gd name="T5" fmla="*/ 105 h 298"/>
                  <a:gd name="T6" fmla="*/ 731 w 1277"/>
                  <a:gd name="T7" fmla="*/ 0 h 298"/>
                  <a:gd name="T8" fmla="*/ 0 w 1277"/>
                  <a:gd name="T9" fmla="*/ 158 h 298"/>
                </a:gdLst>
                <a:ahLst/>
                <a:cxnLst>
                  <a:cxn ang="0">
                    <a:pos x="T0" y="T1"/>
                  </a:cxn>
                  <a:cxn ang="0">
                    <a:pos x="T2" y="T3"/>
                  </a:cxn>
                  <a:cxn ang="0">
                    <a:pos x="T4" y="T5"/>
                  </a:cxn>
                  <a:cxn ang="0">
                    <a:pos x="T6" y="T7"/>
                  </a:cxn>
                  <a:cxn ang="0">
                    <a:pos x="T8" y="T9"/>
                  </a:cxn>
                </a:cxnLst>
                <a:rect l="0" t="0" r="r" b="b"/>
                <a:pathLst>
                  <a:path w="1277" h="298">
                    <a:moveTo>
                      <a:pt x="0" y="158"/>
                    </a:moveTo>
                    <a:lnTo>
                      <a:pt x="546" y="298"/>
                    </a:lnTo>
                    <a:lnTo>
                      <a:pt x="1277" y="105"/>
                    </a:lnTo>
                    <a:lnTo>
                      <a:pt x="731" y="0"/>
                    </a:lnTo>
                    <a:lnTo>
                      <a:pt x="0" y="158"/>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3" name="Freeform 46">
                <a:extLst>
                  <a:ext uri="{FF2B5EF4-FFF2-40B4-BE49-F238E27FC236}">
                    <a16:creationId xmlns:a16="http://schemas.microsoft.com/office/drawing/2014/main" id="{9EE3CAAD-A2AF-4299-A5F0-D49EDCF33D92}"/>
                  </a:ext>
                </a:extLst>
              </p:cNvPr>
              <p:cNvSpPr/>
              <p:nvPr/>
            </p:nvSpPr>
            <p:spPr bwMode="auto">
              <a:xfrm>
                <a:off x="6011863" y="2413000"/>
                <a:ext cx="601663" cy="2857500"/>
              </a:xfrm>
              <a:custGeom>
                <a:avLst/>
                <a:gdLst>
                  <a:gd name="T0" fmla="*/ 379 w 379"/>
                  <a:gd name="T1" fmla="*/ 0 h 1800"/>
                  <a:gd name="T2" fmla="*/ 0 w 379"/>
                  <a:gd name="T3" fmla="*/ 61 h 1800"/>
                  <a:gd name="T4" fmla="*/ 0 w 379"/>
                  <a:gd name="T5" fmla="*/ 1800 h 1800"/>
                  <a:gd name="T6" fmla="*/ 379 w 379"/>
                  <a:gd name="T7" fmla="*/ 1624 h 1800"/>
                  <a:gd name="T8" fmla="*/ 379 w 379"/>
                  <a:gd name="T9" fmla="*/ 0 h 1800"/>
                </a:gdLst>
                <a:ahLst/>
                <a:cxnLst>
                  <a:cxn ang="0">
                    <a:pos x="T0" y="T1"/>
                  </a:cxn>
                  <a:cxn ang="0">
                    <a:pos x="T2" y="T3"/>
                  </a:cxn>
                  <a:cxn ang="0">
                    <a:pos x="T4" y="T5"/>
                  </a:cxn>
                  <a:cxn ang="0">
                    <a:pos x="T6" y="T7"/>
                  </a:cxn>
                  <a:cxn ang="0">
                    <a:pos x="T8" y="T9"/>
                  </a:cxn>
                </a:cxnLst>
                <a:rect l="0" t="0" r="r" b="b"/>
                <a:pathLst>
                  <a:path w="379" h="1800">
                    <a:moveTo>
                      <a:pt x="379" y="0"/>
                    </a:moveTo>
                    <a:lnTo>
                      <a:pt x="0" y="61"/>
                    </a:lnTo>
                    <a:lnTo>
                      <a:pt x="0" y="1800"/>
                    </a:lnTo>
                    <a:lnTo>
                      <a:pt x="379" y="1624"/>
                    </a:lnTo>
                    <a:lnTo>
                      <a:pt x="379" y="0"/>
                    </a:lnTo>
                    <a:close/>
                  </a:path>
                </a:pathLst>
              </a:custGeom>
              <a:solidFill>
                <a:srgbClr val="B7C4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4" name="Freeform 47">
                <a:extLst>
                  <a:ext uri="{FF2B5EF4-FFF2-40B4-BE49-F238E27FC236}">
                    <a16:creationId xmlns:a16="http://schemas.microsoft.com/office/drawing/2014/main" id="{0EF8650A-8653-43C8-B7E7-C560124AD99C}"/>
                  </a:ext>
                </a:extLst>
              </p:cNvPr>
              <p:cNvSpPr/>
              <p:nvPr/>
            </p:nvSpPr>
            <p:spPr bwMode="auto">
              <a:xfrm>
                <a:off x="6334126" y="3095625"/>
                <a:ext cx="852488" cy="2035175"/>
              </a:xfrm>
              <a:custGeom>
                <a:avLst/>
                <a:gdLst>
                  <a:gd name="T0" fmla="*/ 537 w 537"/>
                  <a:gd name="T1" fmla="*/ 0 h 1282"/>
                  <a:gd name="T2" fmla="*/ 0 w 537"/>
                  <a:gd name="T3" fmla="*/ 140 h 1282"/>
                  <a:gd name="T4" fmla="*/ 0 w 537"/>
                  <a:gd name="T5" fmla="*/ 1282 h 1282"/>
                  <a:gd name="T6" fmla="*/ 537 w 537"/>
                  <a:gd name="T7" fmla="*/ 1027 h 1282"/>
                  <a:gd name="T8" fmla="*/ 537 w 537"/>
                  <a:gd name="T9" fmla="*/ 0 h 1282"/>
                </a:gdLst>
                <a:ahLst/>
                <a:cxnLst>
                  <a:cxn ang="0">
                    <a:pos x="T0" y="T1"/>
                  </a:cxn>
                  <a:cxn ang="0">
                    <a:pos x="T2" y="T3"/>
                  </a:cxn>
                  <a:cxn ang="0">
                    <a:pos x="T4" y="T5"/>
                  </a:cxn>
                  <a:cxn ang="0">
                    <a:pos x="T6" y="T7"/>
                  </a:cxn>
                  <a:cxn ang="0">
                    <a:pos x="T8" y="T9"/>
                  </a:cxn>
                </a:cxnLst>
                <a:rect l="0" t="0" r="r" b="b"/>
                <a:pathLst>
                  <a:path w="537" h="1282">
                    <a:moveTo>
                      <a:pt x="537" y="0"/>
                    </a:moveTo>
                    <a:lnTo>
                      <a:pt x="0" y="140"/>
                    </a:lnTo>
                    <a:lnTo>
                      <a:pt x="0" y="1282"/>
                    </a:lnTo>
                    <a:lnTo>
                      <a:pt x="537" y="1027"/>
                    </a:lnTo>
                    <a:lnTo>
                      <a:pt x="537" y="0"/>
                    </a:lnTo>
                    <a:close/>
                  </a:path>
                </a:pathLst>
              </a:custGeom>
              <a:solidFill>
                <a:srgbClr val="B7C4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5" name="Freeform 48">
                <a:extLst>
                  <a:ext uri="{FF2B5EF4-FFF2-40B4-BE49-F238E27FC236}">
                    <a16:creationId xmlns:a16="http://schemas.microsoft.com/office/drawing/2014/main" id="{81E9E33D-5190-48F4-B5CA-7A3052ED4B19}"/>
                  </a:ext>
                </a:extLst>
              </p:cNvPr>
              <p:cNvSpPr/>
              <p:nvPr/>
            </p:nvSpPr>
            <p:spPr bwMode="auto">
              <a:xfrm>
                <a:off x="5549901" y="2439988"/>
                <a:ext cx="461963" cy="2830513"/>
              </a:xfrm>
              <a:custGeom>
                <a:avLst/>
                <a:gdLst>
                  <a:gd name="T0" fmla="*/ 0 w 291"/>
                  <a:gd name="T1" fmla="*/ 1651 h 1783"/>
                  <a:gd name="T2" fmla="*/ 291 w 291"/>
                  <a:gd name="T3" fmla="*/ 1783 h 1783"/>
                  <a:gd name="T4" fmla="*/ 291 w 291"/>
                  <a:gd name="T5" fmla="*/ 44 h 1783"/>
                  <a:gd name="T6" fmla="*/ 0 w 291"/>
                  <a:gd name="T7" fmla="*/ 0 h 1783"/>
                  <a:gd name="T8" fmla="*/ 0 w 291"/>
                  <a:gd name="T9" fmla="*/ 1651 h 1783"/>
                </a:gdLst>
                <a:ahLst/>
                <a:cxnLst>
                  <a:cxn ang="0">
                    <a:pos x="T0" y="T1"/>
                  </a:cxn>
                  <a:cxn ang="0">
                    <a:pos x="T2" y="T3"/>
                  </a:cxn>
                  <a:cxn ang="0">
                    <a:pos x="T4" y="T5"/>
                  </a:cxn>
                  <a:cxn ang="0">
                    <a:pos x="T6" y="T7"/>
                  </a:cxn>
                  <a:cxn ang="0">
                    <a:pos x="T8" y="T9"/>
                  </a:cxn>
                </a:cxnLst>
                <a:rect l="0" t="0" r="r" b="b"/>
                <a:pathLst>
                  <a:path w="291" h="1783">
                    <a:moveTo>
                      <a:pt x="0" y="1651"/>
                    </a:moveTo>
                    <a:lnTo>
                      <a:pt x="291" y="1783"/>
                    </a:lnTo>
                    <a:lnTo>
                      <a:pt x="291" y="44"/>
                    </a:lnTo>
                    <a:lnTo>
                      <a:pt x="0" y="0"/>
                    </a:lnTo>
                    <a:lnTo>
                      <a:pt x="0" y="1651"/>
                    </a:lnTo>
                    <a:close/>
                  </a:path>
                </a:pathLst>
              </a:custGeom>
              <a:solidFill>
                <a:srgbClr val="CCD9D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6" name="Freeform 49">
                <a:extLst>
                  <a:ext uri="{FF2B5EF4-FFF2-40B4-BE49-F238E27FC236}">
                    <a16:creationId xmlns:a16="http://schemas.microsoft.com/office/drawing/2014/main" id="{28B41600-427E-4552-A7F5-3ADF055D929F}"/>
                  </a:ext>
                </a:extLst>
              </p:cNvPr>
              <p:cNvSpPr/>
              <p:nvPr/>
            </p:nvSpPr>
            <p:spPr bwMode="auto">
              <a:xfrm>
                <a:off x="5549901" y="2357438"/>
                <a:ext cx="1076325" cy="152400"/>
              </a:xfrm>
              <a:custGeom>
                <a:avLst/>
                <a:gdLst>
                  <a:gd name="T0" fmla="*/ 678 w 678"/>
                  <a:gd name="T1" fmla="*/ 35 h 96"/>
                  <a:gd name="T2" fmla="*/ 388 w 678"/>
                  <a:gd name="T3" fmla="*/ 0 h 96"/>
                  <a:gd name="T4" fmla="*/ 0 w 678"/>
                  <a:gd name="T5" fmla="*/ 52 h 96"/>
                  <a:gd name="T6" fmla="*/ 291 w 678"/>
                  <a:gd name="T7" fmla="*/ 96 h 96"/>
                  <a:gd name="T8" fmla="*/ 678 w 678"/>
                  <a:gd name="T9" fmla="*/ 35 h 96"/>
                </a:gdLst>
                <a:ahLst/>
                <a:cxnLst>
                  <a:cxn ang="0">
                    <a:pos x="T0" y="T1"/>
                  </a:cxn>
                  <a:cxn ang="0">
                    <a:pos x="T2" y="T3"/>
                  </a:cxn>
                  <a:cxn ang="0">
                    <a:pos x="T4" y="T5"/>
                  </a:cxn>
                  <a:cxn ang="0">
                    <a:pos x="T6" y="T7"/>
                  </a:cxn>
                  <a:cxn ang="0">
                    <a:pos x="T8" y="T9"/>
                  </a:cxn>
                </a:cxnLst>
                <a:rect l="0" t="0" r="r" b="b"/>
                <a:pathLst>
                  <a:path w="678" h="96">
                    <a:moveTo>
                      <a:pt x="678" y="35"/>
                    </a:moveTo>
                    <a:lnTo>
                      <a:pt x="388" y="0"/>
                    </a:lnTo>
                    <a:lnTo>
                      <a:pt x="0" y="52"/>
                    </a:lnTo>
                    <a:lnTo>
                      <a:pt x="291" y="96"/>
                    </a:lnTo>
                    <a:lnTo>
                      <a:pt x="678" y="35"/>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7" name="Freeform 50">
                <a:extLst>
                  <a:ext uri="{FF2B5EF4-FFF2-40B4-BE49-F238E27FC236}">
                    <a16:creationId xmlns:a16="http://schemas.microsoft.com/office/drawing/2014/main" id="{8711D03C-6825-49B1-931D-D8E54158547A}"/>
                  </a:ext>
                </a:extLst>
              </p:cNvPr>
              <p:cNvSpPr/>
              <p:nvPr/>
            </p:nvSpPr>
            <p:spPr bwMode="auto">
              <a:xfrm>
                <a:off x="4557713" y="2189163"/>
                <a:ext cx="866775" cy="112713"/>
              </a:xfrm>
              <a:custGeom>
                <a:avLst/>
                <a:gdLst>
                  <a:gd name="T0" fmla="*/ 546 w 546"/>
                  <a:gd name="T1" fmla="*/ 27 h 71"/>
                  <a:gd name="T2" fmla="*/ 326 w 546"/>
                  <a:gd name="T3" fmla="*/ 0 h 71"/>
                  <a:gd name="T4" fmla="*/ 0 w 546"/>
                  <a:gd name="T5" fmla="*/ 35 h 71"/>
                  <a:gd name="T6" fmla="*/ 221 w 546"/>
                  <a:gd name="T7" fmla="*/ 71 h 71"/>
                  <a:gd name="T8" fmla="*/ 546 w 546"/>
                  <a:gd name="T9" fmla="*/ 27 h 71"/>
                </a:gdLst>
                <a:ahLst/>
                <a:cxnLst>
                  <a:cxn ang="0">
                    <a:pos x="T0" y="T1"/>
                  </a:cxn>
                  <a:cxn ang="0">
                    <a:pos x="T2" y="T3"/>
                  </a:cxn>
                  <a:cxn ang="0">
                    <a:pos x="T4" y="T5"/>
                  </a:cxn>
                  <a:cxn ang="0">
                    <a:pos x="T6" y="T7"/>
                  </a:cxn>
                  <a:cxn ang="0">
                    <a:pos x="T8" y="T9"/>
                  </a:cxn>
                </a:cxnLst>
                <a:rect l="0" t="0" r="r" b="b"/>
                <a:pathLst>
                  <a:path w="546" h="71">
                    <a:moveTo>
                      <a:pt x="546" y="27"/>
                    </a:moveTo>
                    <a:lnTo>
                      <a:pt x="326" y="0"/>
                    </a:lnTo>
                    <a:lnTo>
                      <a:pt x="0" y="35"/>
                    </a:lnTo>
                    <a:lnTo>
                      <a:pt x="221" y="71"/>
                    </a:lnTo>
                    <a:lnTo>
                      <a:pt x="546" y="2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8" name="Freeform 51">
                <a:extLst>
                  <a:ext uri="{FF2B5EF4-FFF2-40B4-BE49-F238E27FC236}">
                    <a16:creationId xmlns:a16="http://schemas.microsoft.com/office/drawing/2014/main" id="{B076983A-E2B9-4D47-8553-9167AFAD238D}"/>
                  </a:ext>
                </a:extLst>
              </p:cNvPr>
              <p:cNvSpPr/>
              <p:nvPr/>
            </p:nvSpPr>
            <p:spPr bwMode="auto">
              <a:xfrm>
                <a:off x="4894263" y="2273300"/>
                <a:ext cx="250825" cy="2466975"/>
              </a:xfrm>
              <a:custGeom>
                <a:avLst/>
                <a:gdLst>
                  <a:gd name="T0" fmla="*/ 158 w 158"/>
                  <a:gd name="T1" fmla="*/ 1501 h 1554"/>
                  <a:gd name="T2" fmla="*/ 0 w 158"/>
                  <a:gd name="T3" fmla="*/ 1554 h 1554"/>
                  <a:gd name="T4" fmla="*/ 0 w 158"/>
                  <a:gd name="T5" fmla="*/ 18 h 1554"/>
                  <a:gd name="T6" fmla="*/ 158 w 158"/>
                  <a:gd name="T7" fmla="*/ 0 h 1554"/>
                  <a:gd name="T8" fmla="*/ 158 w 158"/>
                  <a:gd name="T9" fmla="*/ 1501 h 1554"/>
                </a:gdLst>
                <a:ahLst/>
                <a:cxnLst>
                  <a:cxn ang="0">
                    <a:pos x="T0" y="T1"/>
                  </a:cxn>
                  <a:cxn ang="0">
                    <a:pos x="T2" y="T3"/>
                  </a:cxn>
                  <a:cxn ang="0">
                    <a:pos x="T4" y="T5"/>
                  </a:cxn>
                  <a:cxn ang="0">
                    <a:pos x="T6" y="T7"/>
                  </a:cxn>
                  <a:cxn ang="0">
                    <a:pos x="T8" y="T9"/>
                  </a:cxn>
                </a:cxnLst>
                <a:rect l="0" t="0" r="r" b="b"/>
                <a:pathLst>
                  <a:path w="158" h="1554">
                    <a:moveTo>
                      <a:pt x="158" y="1501"/>
                    </a:moveTo>
                    <a:lnTo>
                      <a:pt x="0" y="1554"/>
                    </a:lnTo>
                    <a:lnTo>
                      <a:pt x="0" y="18"/>
                    </a:lnTo>
                    <a:lnTo>
                      <a:pt x="158" y="0"/>
                    </a:lnTo>
                    <a:lnTo>
                      <a:pt x="158" y="1501"/>
                    </a:lnTo>
                    <a:close/>
                  </a:path>
                </a:pathLst>
              </a:custGeom>
              <a:solidFill>
                <a:srgbClr val="B7C4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69" name="Freeform 52">
                <a:extLst>
                  <a:ext uri="{FF2B5EF4-FFF2-40B4-BE49-F238E27FC236}">
                    <a16:creationId xmlns:a16="http://schemas.microsoft.com/office/drawing/2014/main" id="{CE44FA29-D7C5-4C3A-8675-62474B3BBBC7}"/>
                  </a:ext>
                </a:extLst>
              </p:cNvPr>
              <p:cNvSpPr/>
              <p:nvPr/>
            </p:nvSpPr>
            <p:spPr bwMode="auto">
              <a:xfrm>
                <a:off x="4908551" y="2232025"/>
                <a:ext cx="515938" cy="1003300"/>
              </a:xfrm>
              <a:custGeom>
                <a:avLst/>
                <a:gdLst>
                  <a:gd name="T0" fmla="*/ 325 w 325"/>
                  <a:gd name="T1" fmla="*/ 0 h 632"/>
                  <a:gd name="T2" fmla="*/ 0 w 325"/>
                  <a:gd name="T3" fmla="*/ 44 h 632"/>
                  <a:gd name="T4" fmla="*/ 0 w 325"/>
                  <a:gd name="T5" fmla="*/ 632 h 632"/>
                  <a:gd name="T6" fmla="*/ 325 w 325"/>
                  <a:gd name="T7" fmla="*/ 562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0" y="44"/>
                    </a:lnTo>
                    <a:lnTo>
                      <a:pt x="0" y="632"/>
                    </a:lnTo>
                    <a:lnTo>
                      <a:pt x="325" y="562"/>
                    </a:lnTo>
                    <a:lnTo>
                      <a:pt x="325" y="0"/>
                    </a:lnTo>
                    <a:close/>
                  </a:path>
                </a:pathLst>
              </a:custGeom>
              <a:solidFill>
                <a:srgbClr val="B7C4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0" name="Freeform 53">
                <a:extLst>
                  <a:ext uri="{FF2B5EF4-FFF2-40B4-BE49-F238E27FC236}">
                    <a16:creationId xmlns:a16="http://schemas.microsoft.com/office/drawing/2014/main" id="{15F449A9-A561-4E9F-99A6-61B4F31452E9}"/>
                  </a:ext>
                </a:extLst>
              </p:cNvPr>
              <p:cNvSpPr/>
              <p:nvPr/>
            </p:nvSpPr>
            <p:spPr bwMode="auto">
              <a:xfrm>
                <a:off x="7186613" y="1479550"/>
                <a:ext cx="460375" cy="3246438"/>
              </a:xfrm>
              <a:custGeom>
                <a:avLst/>
                <a:gdLst>
                  <a:gd name="T0" fmla="*/ 290 w 290"/>
                  <a:gd name="T1" fmla="*/ 1905 h 2045"/>
                  <a:gd name="T2" fmla="*/ 0 w 290"/>
                  <a:gd name="T3" fmla="*/ 2045 h 2045"/>
                  <a:gd name="T4" fmla="*/ 0 w 290"/>
                  <a:gd name="T5" fmla="*/ 17 h 2045"/>
                  <a:gd name="T6" fmla="*/ 290 w 290"/>
                  <a:gd name="T7" fmla="*/ 0 h 2045"/>
                  <a:gd name="T8" fmla="*/ 290 w 290"/>
                  <a:gd name="T9" fmla="*/ 1905 h 2045"/>
                </a:gdLst>
                <a:ahLst/>
                <a:cxnLst>
                  <a:cxn ang="0">
                    <a:pos x="T0" y="T1"/>
                  </a:cxn>
                  <a:cxn ang="0">
                    <a:pos x="T2" y="T3"/>
                  </a:cxn>
                  <a:cxn ang="0">
                    <a:pos x="T4" y="T5"/>
                  </a:cxn>
                  <a:cxn ang="0">
                    <a:pos x="T6" y="T7"/>
                  </a:cxn>
                  <a:cxn ang="0">
                    <a:pos x="T8" y="T9"/>
                  </a:cxn>
                </a:cxnLst>
                <a:rect l="0" t="0" r="r" b="b"/>
                <a:pathLst>
                  <a:path w="290" h="2045">
                    <a:moveTo>
                      <a:pt x="290" y="1905"/>
                    </a:moveTo>
                    <a:lnTo>
                      <a:pt x="0" y="2045"/>
                    </a:lnTo>
                    <a:lnTo>
                      <a:pt x="0" y="17"/>
                    </a:lnTo>
                    <a:lnTo>
                      <a:pt x="290" y="0"/>
                    </a:lnTo>
                    <a:lnTo>
                      <a:pt x="290" y="1905"/>
                    </a:lnTo>
                    <a:close/>
                  </a:path>
                </a:pathLst>
              </a:custGeom>
              <a:solidFill>
                <a:srgbClr val="B7C4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1" name="Freeform 54">
                <a:extLst>
                  <a:ext uri="{FF2B5EF4-FFF2-40B4-BE49-F238E27FC236}">
                    <a16:creationId xmlns:a16="http://schemas.microsoft.com/office/drawing/2014/main" id="{44258F28-2249-438E-B766-7AB6CC7A8C80}"/>
                  </a:ext>
                </a:extLst>
              </p:cNvPr>
              <p:cNvSpPr/>
              <p:nvPr/>
            </p:nvSpPr>
            <p:spPr bwMode="auto">
              <a:xfrm>
                <a:off x="5843588" y="1436687"/>
                <a:ext cx="1817688" cy="69850"/>
              </a:xfrm>
              <a:custGeom>
                <a:avLst/>
                <a:gdLst>
                  <a:gd name="T0" fmla="*/ 1145 w 1145"/>
                  <a:gd name="T1" fmla="*/ 27 h 44"/>
                  <a:gd name="T2" fmla="*/ 291 w 1145"/>
                  <a:gd name="T3" fmla="*/ 0 h 44"/>
                  <a:gd name="T4" fmla="*/ 0 w 1145"/>
                  <a:gd name="T5" fmla="*/ 9 h 44"/>
                  <a:gd name="T6" fmla="*/ 863 w 1145"/>
                  <a:gd name="T7" fmla="*/ 44 h 44"/>
                  <a:gd name="T8" fmla="*/ 1145 w 1145"/>
                  <a:gd name="T9" fmla="*/ 27 h 44"/>
                </a:gdLst>
                <a:ahLst/>
                <a:cxnLst>
                  <a:cxn ang="0">
                    <a:pos x="T0" y="T1"/>
                  </a:cxn>
                  <a:cxn ang="0">
                    <a:pos x="T2" y="T3"/>
                  </a:cxn>
                  <a:cxn ang="0">
                    <a:pos x="T4" y="T5"/>
                  </a:cxn>
                  <a:cxn ang="0">
                    <a:pos x="T6" y="T7"/>
                  </a:cxn>
                  <a:cxn ang="0">
                    <a:pos x="T8" y="T9"/>
                  </a:cxn>
                </a:cxnLst>
                <a:rect l="0" t="0" r="r" b="b"/>
                <a:pathLst>
                  <a:path w="1145" h="44">
                    <a:moveTo>
                      <a:pt x="1145" y="27"/>
                    </a:moveTo>
                    <a:lnTo>
                      <a:pt x="291" y="0"/>
                    </a:lnTo>
                    <a:lnTo>
                      <a:pt x="0" y="9"/>
                    </a:lnTo>
                    <a:lnTo>
                      <a:pt x="863" y="44"/>
                    </a:lnTo>
                    <a:lnTo>
                      <a:pt x="1145" y="2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2" name="Freeform 55">
                <a:extLst>
                  <a:ext uri="{FF2B5EF4-FFF2-40B4-BE49-F238E27FC236}">
                    <a16:creationId xmlns:a16="http://schemas.microsoft.com/office/drawing/2014/main" id="{EF2048EA-7780-41F6-967E-CC43E1A55916}"/>
                  </a:ext>
                </a:extLst>
              </p:cNvPr>
              <p:cNvSpPr/>
              <p:nvPr/>
            </p:nvSpPr>
            <p:spPr bwMode="auto">
              <a:xfrm>
                <a:off x="6122988" y="4656138"/>
                <a:ext cx="182563" cy="363538"/>
              </a:xfrm>
              <a:custGeom>
                <a:avLst/>
                <a:gdLst>
                  <a:gd name="T0" fmla="*/ 115 w 115"/>
                  <a:gd name="T1" fmla="*/ 176 h 229"/>
                  <a:gd name="T2" fmla="*/ 0 w 115"/>
                  <a:gd name="T3" fmla="*/ 229 h 229"/>
                  <a:gd name="T4" fmla="*/ 0 w 115"/>
                  <a:gd name="T5" fmla="*/ 53 h 229"/>
                  <a:gd name="T6" fmla="*/ 115 w 115"/>
                  <a:gd name="T7" fmla="*/ 0 h 229"/>
                  <a:gd name="T8" fmla="*/ 115 w 115"/>
                  <a:gd name="T9" fmla="*/ 176 h 229"/>
                </a:gdLst>
                <a:ahLst/>
                <a:cxnLst>
                  <a:cxn ang="0">
                    <a:pos x="T0" y="T1"/>
                  </a:cxn>
                  <a:cxn ang="0">
                    <a:pos x="T2" y="T3"/>
                  </a:cxn>
                  <a:cxn ang="0">
                    <a:pos x="T4" y="T5"/>
                  </a:cxn>
                  <a:cxn ang="0">
                    <a:pos x="T6" y="T7"/>
                  </a:cxn>
                  <a:cxn ang="0">
                    <a:pos x="T8" y="T9"/>
                  </a:cxn>
                </a:cxnLst>
                <a:rect l="0" t="0" r="r" b="b"/>
                <a:pathLst>
                  <a:path w="115" h="229">
                    <a:moveTo>
                      <a:pt x="115" y="176"/>
                    </a:moveTo>
                    <a:lnTo>
                      <a:pt x="0" y="229"/>
                    </a:lnTo>
                    <a:lnTo>
                      <a:pt x="0" y="53"/>
                    </a:lnTo>
                    <a:lnTo>
                      <a:pt x="115" y="0"/>
                    </a:lnTo>
                    <a:lnTo>
                      <a:pt x="115" y="17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3" name="Freeform 56">
                <a:extLst>
                  <a:ext uri="{FF2B5EF4-FFF2-40B4-BE49-F238E27FC236}">
                    <a16:creationId xmlns:a16="http://schemas.microsoft.com/office/drawing/2014/main" id="{F07968D5-5795-45C1-8EA1-909427B23726}"/>
                  </a:ext>
                </a:extLst>
              </p:cNvPr>
              <p:cNvSpPr/>
              <p:nvPr/>
            </p:nvSpPr>
            <p:spPr bwMode="auto">
              <a:xfrm>
                <a:off x="6403976" y="4545013"/>
                <a:ext cx="180975" cy="349250"/>
              </a:xfrm>
              <a:custGeom>
                <a:avLst/>
                <a:gdLst>
                  <a:gd name="T0" fmla="*/ 114 w 114"/>
                  <a:gd name="T1" fmla="*/ 167 h 220"/>
                  <a:gd name="T2" fmla="*/ 0 w 114"/>
                  <a:gd name="T3" fmla="*/ 220 h 220"/>
                  <a:gd name="T4" fmla="*/ 0 w 114"/>
                  <a:gd name="T5" fmla="*/ 53 h 220"/>
                  <a:gd name="T6" fmla="*/ 114 w 114"/>
                  <a:gd name="T7" fmla="*/ 0 h 220"/>
                  <a:gd name="T8" fmla="*/ 114 w 114"/>
                  <a:gd name="T9" fmla="*/ 167 h 220"/>
                </a:gdLst>
                <a:ahLst/>
                <a:cxnLst>
                  <a:cxn ang="0">
                    <a:pos x="T0" y="T1"/>
                  </a:cxn>
                  <a:cxn ang="0">
                    <a:pos x="T2" y="T3"/>
                  </a:cxn>
                  <a:cxn ang="0">
                    <a:pos x="T4" y="T5"/>
                  </a:cxn>
                  <a:cxn ang="0">
                    <a:pos x="T6" y="T7"/>
                  </a:cxn>
                  <a:cxn ang="0">
                    <a:pos x="T8" y="T9"/>
                  </a:cxn>
                </a:cxnLst>
                <a:rect l="0" t="0" r="r" b="b"/>
                <a:pathLst>
                  <a:path w="114" h="220">
                    <a:moveTo>
                      <a:pt x="114" y="167"/>
                    </a:moveTo>
                    <a:lnTo>
                      <a:pt x="0" y="220"/>
                    </a:lnTo>
                    <a:lnTo>
                      <a:pt x="0" y="53"/>
                    </a:lnTo>
                    <a:lnTo>
                      <a:pt x="114" y="0"/>
                    </a:lnTo>
                    <a:lnTo>
                      <a:pt x="114" y="16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4" name="Freeform 57">
                <a:extLst>
                  <a:ext uri="{FF2B5EF4-FFF2-40B4-BE49-F238E27FC236}">
                    <a16:creationId xmlns:a16="http://schemas.microsoft.com/office/drawing/2014/main" id="{169CC7D2-A9F8-48F4-8D78-BC4A053509D2}"/>
                  </a:ext>
                </a:extLst>
              </p:cNvPr>
              <p:cNvSpPr/>
              <p:nvPr/>
            </p:nvSpPr>
            <p:spPr bwMode="auto">
              <a:xfrm>
                <a:off x="6683376" y="4448175"/>
                <a:ext cx="166688" cy="320675"/>
              </a:xfrm>
              <a:custGeom>
                <a:avLst/>
                <a:gdLst>
                  <a:gd name="T0" fmla="*/ 105 w 105"/>
                  <a:gd name="T1" fmla="*/ 158 h 202"/>
                  <a:gd name="T2" fmla="*/ 0 w 105"/>
                  <a:gd name="T3" fmla="*/ 202 h 202"/>
                  <a:gd name="T4" fmla="*/ 0 w 105"/>
                  <a:gd name="T5" fmla="*/ 43 h 202"/>
                  <a:gd name="T6" fmla="*/ 105 w 105"/>
                  <a:gd name="T7" fmla="*/ 0 h 202"/>
                  <a:gd name="T8" fmla="*/ 105 w 105"/>
                  <a:gd name="T9" fmla="*/ 158 h 202"/>
                </a:gdLst>
                <a:ahLst/>
                <a:cxnLst>
                  <a:cxn ang="0">
                    <a:pos x="T0" y="T1"/>
                  </a:cxn>
                  <a:cxn ang="0">
                    <a:pos x="T2" y="T3"/>
                  </a:cxn>
                  <a:cxn ang="0">
                    <a:pos x="T4" y="T5"/>
                  </a:cxn>
                  <a:cxn ang="0">
                    <a:pos x="T6" y="T7"/>
                  </a:cxn>
                  <a:cxn ang="0">
                    <a:pos x="T8" y="T9"/>
                  </a:cxn>
                </a:cxnLst>
                <a:rect l="0" t="0" r="r" b="b"/>
                <a:pathLst>
                  <a:path w="105" h="201">
                    <a:moveTo>
                      <a:pt x="105" y="158"/>
                    </a:moveTo>
                    <a:lnTo>
                      <a:pt x="0" y="202"/>
                    </a:lnTo>
                    <a:lnTo>
                      <a:pt x="0" y="43"/>
                    </a:lnTo>
                    <a:lnTo>
                      <a:pt x="105" y="0"/>
                    </a:lnTo>
                    <a:lnTo>
                      <a:pt x="105" y="158"/>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5" name="Freeform 58">
                <a:extLst>
                  <a:ext uri="{FF2B5EF4-FFF2-40B4-BE49-F238E27FC236}">
                    <a16:creationId xmlns:a16="http://schemas.microsoft.com/office/drawing/2014/main" id="{6151FA2D-30F2-4B01-89B9-104407EB4B41}"/>
                  </a:ext>
                </a:extLst>
              </p:cNvPr>
              <p:cNvSpPr/>
              <p:nvPr/>
            </p:nvSpPr>
            <p:spPr bwMode="auto">
              <a:xfrm>
                <a:off x="6934201" y="4349750"/>
                <a:ext cx="153988" cy="306388"/>
              </a:xfrm>
              <a:custGeom>
                <a:avLst/>
                <a:gdLst>
                  <a:gd name="T0" fmla="*/ 97 w 97"/>
                  <a:gd name="T1" fmla="*/ 149 h 193"/>
                  <a:gd name="T2" fmla="*/ 0 w 97"/>
                  <a:gd name="T3" fmla="*/ 193 h 193"/>
                  <a:gd name="T4" fmla="*/ 0 w 97"/>
                  <a:gd name="T5" fmla="*/ 35 h 193"/>
                  <a:gd name="T6" fmla="*/ 97 w 97"/>
                  <a:gd name="T7" fmla="*/ 0 h 193"/>
                  <a:gd name="T8" fmla="*/ 97 w 97"/>
                  <a:gd name="T9" fmla="*/ 149 h 193"/>
                </a:gdLst>
                <a:ahLst/>
                <a:cxnLst>
                  <a:cxn ang="0">
                    <a:pos x="T0" y="T1"/>
                  </a:cxn>
                  <a:cxn ang="0">
                    <a:pos x="T2" y="T3"/>
                  </a:cxn>
                  <a:cxn ang="0">
                    <a:pos x="T4" y="T5"/>
                  </a:cxn>
                  <a:cxn ang="0">
                    <a:pos x="T6" y="T7"/>
                  </a:cxn>
                  <a:cxn ang="0">
                    <a:pos x="T8" y="T9"/>
                  </a:cxn>
                </a:cxnLst>
                <a:rect l="0" t="0" r="r" b="b"/>
                <a:pathLst>
                  <a:path w="97" h="193">
                    <a:moveTo>
                      <a:pt x="97" y="149"/>
                    </a:moveTo>
                    <a:lnTo>
                      <a:pt x="0" y="193"/>
                    </a:lnTo>
                    <a:lnTo>
                      <a:pt x="0" y="35"/>
                    </a:lnTo>
                    <a:lnTo>
                      <a:pt x="97" y="0"/>
                    </a:lnTo>
                    <a:lnTo>
                      <a:pt x="97" y="149"/>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6" name="Freeform 59">
                <a:extLst>
                  <a:ext uri="{FF2B5EF4-FFF2-40B4-BE49-F238E27FC236}">
                    <a16:creationId xmlns:a16="http://schemas.microsoft.com/office/drawing/2014/main" id="{96436556-05ED-4BB7-B4FF-5D3BEA6419E6}"/>
                  </a:ext>
                </a:extLst>
              </p:cNvPr>
              <p:cNvSpPr/>
              <p:nvPr/>
            </p:nvSpPr>
            <p:spPr bwMode="auto">
              <a:xfrm>
                <a:off x="7172326" y="4252913"/>
                <a:ext cx="153988" cy="306388"/>
              </a:xfrm>
              <a:custGeom>
                <a:avLst/>
                <a:gdLst>
                  <a:gd name="T0" fmla="*/ 97 w 97"/>
                  <a:gd name="T1" fmla="*/ 149 h 193"/>
                  <a:gd name="T2" fmla="*/ 0 w 97"/>
                  <a:gd name="T3" fmla="*/ 193 h 193"/>
                  <a:gd name="T4" fmla="*/ 0 w 97"/>
                  <a:gd name="T5" fmla="*/ 44 h 193"/>
                  <a:gd name="T6" fmla="*/ 97 w 97"/>
                  <a:gd name="T7" fmla="*/ 0 h 193"/>
                  <a:gd name="T8" fmla="*/ 97 w 97"/>
                  <a:gd name="T9" fmla="*/ 149 h 193"/>
                </a:gdLst>
                <a:ahLst/>
                <a:cxnLst>
                  <a:cxn ang="0">
                    <a:pos x="T0" y="T1"/>
                  </a:cxn>
                  <a:cxn ang="0">
                    <a:pos x="T2" y="T3"/>
                  </a:cxn>
                  <a:cxn ang="0">
                    <a:pos x="T4" y="T5"/>
                  </a:cxn>
                  <a:cxn ang="0">
                    <a:pos x="T6" y="T7"/>
                  </a:cxn>
                  <a:cxn ang="0">
                    <a:pos x="T8" y="T9"/>
                  </a:cxn>
                </a:cxnLst>
                <a:rect l="0" t="0" r="r" b="b"/>
                <a:pathLst>
                  <a:path w="97" h="193">
                    <a:moveTo>
                      <a:pt x="97" y="149"/>
                    </a:moveTo>
                    <a:lnTo>
                      <a:pt x="0" y="193"/>
                    </a:lnTo>
                    <a:lnTo>
                      <a:pt x="0" y="44"/>
                    </a:lnTo>
                    <a:lnTo>
                      <a:pt x="97" y="0"/>
                    </a:lnTo>
                    <a:lnTo>
                      <a:pt x="97" y="149"/>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7" name="Freeform 60">
                <a:extLst>
                  <a:ext uri="{FF2B5EF4-FFF2-40B4-BE49-F238E27FC236}">
                    <a16:creationId xmlns:a16="http://schemas.microsoft.com/office/drawing/2014/main" id="{CD06EF39-E85F-4712-8401-A7C10F6FEE5F}"/>
                  </a:ext>
                </a:extLst>
              </p:cNvPr>
              <p:cNvSpPr/>
              <p:nvPr/>
            </p:nvSpPr>
            <p:spPr bwMode="auto">
              <a:xfrm>
                <a:off x="7396163" y="4168775"/>
                <a:ext cx="139700" cy="292100"/>
              </a:xfrm>
              <a:custGeom>
                <a:avLst/>
                <a:gdLst>
                  <a:gd name="T0" fmla="*/ 88 w 88"/>
                  <a:gd name="T1" fmla="*/ 140 h 184"/>
                  <a:gd name="T2" fmla="*/ 0 w 88"/>
                  <a:gd name="T3" fmla="*/ 184 h 184"/>
                  <a:gd name="T4" fmla="*/ 0 w 88"/>
                  <a:gd name="T5" fmla="*/ 35 h 184"/>
                  <a:gd name="T6" fmla="*/ 88 w 88"/>
                  <a:gd name="T7" fmla="*/ 0 h 184"/>
                  <a:gd name="T8" fmla="*/ 88 w 88"/>
                  <a:gd name="T9" fmla="*/ 140 h 184"/>
                </a:gdLst>
                <a:ahLst/>
                <a:cxnLst>
                  <a:cxn ang="0">
                    <a:pos x="T0" y="T1"/>
                  </a:cxn>
                  <a:cxn ang="0">
                    <a:pos x="T2" y="T3"/>
                  </a:cxn>
                  <a:cxn ang="0">
                    <a:pos x="T4" y="T5"/>
                  </a:cxn>
                  <a:cxn ang="0">
                    <a:pos x="T6" y="T7"/>
                  </a:cxn>
                  <a:cxn ang="0">
                    <a:pos x="T8" y="T9"/>
                  </a:cxn>
                </a:cxnLst>
                <a:rect l="0" t="0" r="r" b="b"/>
                <a:pathLst>
                  <a:path w="88" h="184">
                    <a:moveTo>
                      <a:pt x="88" y="140"/>
                    </a:moveTo>
                    <a:lnTo>
                      <a:pt x="0" y="184"/>
                    </a:lnTo>
                    <a:lnTo>
                      <a:pt x="0" y="35"/>
                    </a:lnTo>
                    <a:lnTo>
                      <a:pt x="88" y="0"/>
                    </a:lnTo>
                    <a:lnTo>
                      <a:pt x="88" y="140"/>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8" name="Freeform 61">
                <a:extLst>
                  <a:ext uri="{FF2B5EF4-FFF2-40B4-BE49-F238E27FC236}">
                    <a16:creationId xmlns:a16="http://schemas.microsoft.com/office/drawing/2014/main" id="{93408A27-8263-4457-B5F6-EEC44AD92F85}"/>
                  </a:ext>
                </a:extLst>
              </p:cNvPr>
              <p:cNvSpPr/>
              <p:nvPr/>
            </p:nvSpPr>
            <p:spPr bwMode="auto">
              <a:xfrm>
                <a:off x="6137276" y="3457575"/>
                <a:ext cx="182563" cy="320675"/>
              </a:xfrm>
              <a:custGeom>
                <a:avLst/>
                <a:gdLst>
                  <a:gd name="T0" fmla="*/ 115 w 115"/>
                  <a:gd name="T1" fmla="*/ 167 h 202"/>
                  <a:gd name="T2" fmla="*/ 0 w 115"/>
                  <a:gd name="T3" fmla="*/ 202 h 202"/>
                  <a:gd name="T4" fmla="*/ 0 w 115"/>
                  <a:gd name="T5" fmla="*/ 27 h 202"/>
                  <a:gd name="T6" fmla="*/ 115 w 115"/>
                  <a:gd name="T7" fmla="*/ 0 h 202"/>
                  <a:gd name="T8" fmla="*/ 115 w 115"/>
                  <a:gd name="T9" fmla="*/ 167 h 202"/>
                </a:gdLst>
                <a:ahLst/>
                <a:cxnLst>
                  <a:cxn ang="0">
                    <a:pos x="T0" y="T1"/>
                  </a:cxn>
                  <a:cxn ang="0">
                    <a:pos x="T2" y="T3"/>
                  </a:cxn>
                  <a:cxn ang="0">
                    <a:pos x="T4" y="T5"/>
                  </a:cxn>
                  <a:cxn ang="0">
                    <a:pos x="T6" y="T7"/>
                  </a:cxn>
                  <a:cxn ang="0">
                    <a:pos x="T8" y="T9"/>
                  </a:cxn>
                </a:cxnLst>
                <a:rect l="0" t="0" r="r" b="b"/>
                <a:pathLst>
                  <a:path w="115" h="201">
                    <a:moveTo>
                      <a:pt x="115" y="167"/>
                    </a:moveTo>
                    <a:lnTo>
                      <a:pt x="0" y="202"/>
                    </a:lnTo>
                    <a:lnTo>
                      <a:pt x="0" y="27"/>
                    </a:lnTo>
                    <a:lnTo>
                      <a:pt x="115" y="0"/>
                    </a:lnTo>
                    <a:lnTo>
                      <a:pt x="115" y="16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9" name="Freeform 62">
                <a:extLst>
                  <a:ext uri="{FF2B5EF4-FFF2-40B4-BE49-F238E27FC236}">
                    <a16:creationId xmlns:a16="http://schemas.microsoft.com/office/drawing/2014/main" id="{F7B236F8-590E-41E4-AA06-C394970F9679}"/>
                  </a:ext>
                </a:extLst>
              </p:cNvPr>
              <p:cNvSpPr/>
              <p:nvPr/>
            </p:nvSpPr>
            <p:spPr bwMode="auto">
              <a:xfrm>
                <a:off x="6416676" y="3375025"/>
                <a:ext cx="182563" cy="319088"/>
              </a:xfrm>
              <a:custGeom>
                <a:avLst/>
                <a:gdLst>
                  <a:gd name="T0" fmla="*/ 115 w 115"/>
                  <a:gd name="T1" fmla="*/ 166 h 201"/>
                  <a:gd name="T2" fmla="*/ 0 w 115"/>
                  <a:gd name="T3" fmla="*/ 201 h 201"/>
                  <a:gd name="T4" fmla="*/ 0 w 115"/>
                  <a:gd name="T5" fmla="*/ 35 h 201"/>
                  <a:gd name="T6" fmla="*/ 115 w 115"/>
                  <a:gd name="T7" fmla="*/ 0 h 201"/>
                  <a:gd name="T8" fmla="*/ 115 w 115"/>
                  <a:gd name="T9" fmla="*/ 166 h 201"/>
                </a:gdLst>
                <a:ahLst/>
                <a:cxnLst>
                  <a:cxn ang="0">
                    <a:pos x="T0" y="T1"/>
                  </a:cxn>
                  <a:cxn ang="0">
                    <a:pos x="T2" y="T3"/>
                  </a:cxn>
                  <a:cxn ang="0">
                    <a:pos x="T4" y="T5"/>
                  </a:cxn>
                  <a:cxn ang="0">
                    <a:pos x="T6" y="T7"/>
                  </a:cxn>
                  <a:cxn ang="0">
                    <a:pos x="T8" y="T9"/>
                  </a:cxn>
                </a:cxnLst>
                <a:rect l="0" t="0" r="r" b="b"/>
                <a:pathLst>
                  <a:path w="115" h="201">
                    <a:moveTo>
                      <a:pt x="115" y="166"/>
                    </a:moveTo>
                    <a:lnTo>
                      <a:pt x="0" y="201"/>
                    </a:lnTo>
                    <a:lnTo>
                      <a:pt x="0" y="35"/>
                    </a:lnTo>
                    <a:lnTo>
                      <a:pt x="115" y="0"/>
                    </a:lnTo>
                    <a:lnTo>
                      <a:pt x="115" y="16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0" name="Freeform 63">
                <a:extLst>
                  <a:ext uri="{FF2B5EF4-FFF2-40B4-BE49-F238E27FC236}">
                    <a16:creationId xmlns:a16="http://schemas.microsoft.com/office/drawing/2014/main" id="{8CDDCB46-27D5-4D0B-BF81-8F32EE95DA5B}"/>
                  </a:ext>
                </a:extLst>
              </p:cNvPr>
              <p:cNvSpPr/>
              <p:nvPr/>
            </p:nvSpPr>
            <p:spPr bwMode="auto">
              <a:xfrm>
                <a:off x="6696076" y="3317875"/>
                <a:ext cx="153988" cy="293688"/>
              </a:xfrm>
              <a:custGeom>
                <a:avLst/>
                <a:gdLst>
                  <a:gd name="T0" fmla="*/ 97 w 97"/>
                  <a:gd name="T1" fmla="*/ 158 h 185"/>
                  <a:gd name="T2" fmla="*/ 0 w 97"/>
                  <a:gd name="T3" fmla="*/ 185 h 185"/>
                  <a:gd name="T4" fmla="*/ 0 w 97"/>
                  <a:gd name="T5" fmla="*/ 27 h 185"/>
                  <a:gd name="T6" fmla="*/ 97 w 97"/>
                  <a:gd name="T7" fmla="*/ 0 h 185"/>
                  <a:gd name="T8" fmla="*/ 97 w 97"/>
                  <a:gd name="T9" fmla="*/ 158 h 185"/>
                </a:gdLst>
                <a:ahLst/>
                <a:cxnLst>
                  <a:cxn ang="0">
                    <a:pos x="T0" y="T1"/>
                  </a:cxn>
                  <a:cxn ang="0">
                    <a:pos x="T2" y="T3"/>
                  </a:cxn>
                  <a:cxn ang="0">
                    <a:pos x="T4" y="T5"/>
                  </a:cxn>
                  <a:cxn ang="0">
                    <a:pos x="T6" y="T7"/>
                  </a:cxn>
                  <a:cxn ang="0">
                    <a:pos x="T8" y="T9"/>
                  </a:cxn>
                </a:cxnLst>
                <a:rect l="0" t="0" r="r" b="b"/>
                <a:pathLst>
                  <a:path w="97" h="185">
                    <a:moveTo>
                      <a:pt x="97" y="158"/>
                    </a:moveTo>
                    <a:lnTo>
                      <a:pt x="0" y="185"/>
                    </a:lnTo>
                    <a:lnTo>
                      <a:pt x="0" y="27"/>
                    </a:lnTo>
                    <a:lnTo>
                      <a:pt x="97" y="0"/>
                    </a:lnTo>
                    <a:lnTo>
                      <a:pt x="97" y="158"/>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1" name="Freeform 64">
                <a:extLst>
                  <a:ext uri="{FF2B5EF4-FFF2-40B4-BE49-F238E27FC236}">
                    <a16:creationId xmlns:a16="http://schemas.microsoft.com/office/drawing/2014/main" id="{B0072352-038E-4633-A6A5-524D9649EB20}"/>
                  </a:ext>
                </a:extLst>
              </p:cNvPr>
              <p:cNvSpPr/>
              <p:nvPr/>
            </p:nvSpPr>
            <p:spPr bwMode="auto">
              <a:xfrm>
                <a:off x="6948488" y="3249613"/>
                <a:ext cx="153988" cy="292100"/>
              </a:xfrm>
              <a:custGeom>
                <a:avLst/>
                <a:gdLst>
                  <a:gd name="T0" fmla="*/ 97 w 97"/>
                  <a:gd name="T1" fmla="*/ 149 h 184"/>
                  <a:gd name="T2" fmla="*/ 0 w 97"/>
                  <a:gd name="T3" fmla="*/ 184 h 184"/>
                  <a:gd name="T4" fmla="*/ 0 w 97"/>
                  <a:gd name="T5" fmla="*/ 26 h 184"/>
                  <a:gd name="T6" fmla="*/ 97 w 97"/>
                  <a:gd name="T7" fmla="*/ 0 h 184"/>
                  <a:gd name="T8" fmla="*/ 97 w 97"/>
                  <a:gd name="T9" fmla="*/ 149 h 184"/>
                </a:gdLst>
                <a:ahLst/>
                <a:cxnLst>
                  <a:cxn ang="0">
                    <a:pos x="T0" y="T1"/>
                  </a:cxn>
                  <a:cxn ang="0">
                    <a:pos x="T2" y="T3"/>
                  </a:cxn>
                  <a:cxn ang="0">
                    <a:pos x="T4" y="T5"/>
                  </a:cxn>
                  <a:cxn ang="0">
                    <a:pos x="T6" y="T7"/>
                  </a:cxn>
                  <a:cxn ang="0">
                    <a:pos x="T8" y="T9"/>
                  </a:cxn>
                </a:cxnLst>
                <a:rect l="0" t="0" r="r" b="b"/>
                <a:pathLst>
                  <a:path w="97" h="184">
                    <a:moveTo>
                      <a:pt x="97" y="149"/>
                    </a:moveTo>
                    <a:lnTo>
                      <a:pt x="0" y="184"/>
                    </a:lnTo>
                    <a:lnTo>
                      <a:pt x="0" y="26"/>
                    </a:lnTo>
                    <a:lnTo>
                      <a:pt x="97" y="0"/>
                    </a:lnTo>
                    <a:lnTo>
                      <a:pt x="97" y="149"/>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2" name="Freeform 65">
                <a:extLst>
                  <a:ext uri="{FF2B5EF4-FFF2-40B4-BE49-F238E27FC236}">
                    <a16:creationId xmlns:a16="http://schemas.microsoft.com/office/drawing/2014/main" id="{EE37BC50-B0C2-407D-8838-5EB133ABE647}"/>
                  </a:ext>
                </a:extLst>
              </p:cNvPr>
              <p:cNvSpPr/>
              <p:nvPr/>
            </p:nvSpPr>
            <p:spPr bwMode="auto">
              <a:xfrm>
                <a:off x="7186613" y="3192463"/>
                <a:ext cx="139700" cy="279400"/>
              </a:xfrm>
              <a:custGeom>
                <a:avLst/>
                <a:gdLst>
                  <a:gd name="T0" fmla="*/ 88 w 88"/>
                  <a:gd name="T1" fmla="*/ 150 h 176"/>
                  <a:gd name="T2" fmla="*/ 0 w 88"/>
                  <a:gd name="T3" fmla="*/ 176 h 176"/>
                  <a:gd name="T4" fmla="*/ 0 w 88"/>
                  <a:gd name="T5" fmla="*/ 27 h 176"/>
                  <a:gd name="T6" fmla="*/ 88 w 88"/>
                  <a:gd name="T7" fmla="*/ 0 h 176"/>
                  <a:gd name="T8" fmla="*/ 88 w 88"/>
                  <a:gd name="T9" fmla="*/ 150 h 176"/>
                </a:gdLst>
                <a:ahLst/>
                <a:cxnLst>
                  <a:cxn ang="0">
                    <a:pos x="T0" y="T1"/>
                  </a:cxn>
                  <a:cxn ang="0">
                    <a:pos x="T2" y="T3"/>
                  </a:cxn>
                  <a:cxn ang="0">
                    <a:pos x="T4" y="T5"/>
                  </a:cxn>
                  <a:cxn ang="0">
                    <a:pos x="T6" y="T7"/>
                  </a:cxn>
                  <a:cxn ang="0">
                    <a:pos x="T8" y="T9"/>
                  </a:cxn>
                </a:cxnLst>
                <a:rect l="0" t="0" r="r" b="b"/>
                <a:pathLst>
                  <a:path w="88" h="176">
                    <a:moveTo>
                      <a:pt x="88" y="150"/>
                    </a:moveTo>
                    <a:lnTo>
                      <a:pt x="0" y="176"/>
                    </a:lnTo>
                    <a:lnTo>
                      <a:pt x="0" y="27"/>
                    </a:lnTo>
                    <a:lnTo>
                      <a:pt x="88" y="0"/>
                    </a:lnTo>
                    <a:lnTo>
                      <a:pt x="88" y="150"/>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3" name="Freeform 66">
                <a:extLst>
                  <a:ext uri="{FF2B5EF4-FFF2-40B4-BE49-F238E27FC236}">
                    <a16:creationId xmlns:a16="http://schemas.microsoft.com/office/drawing/2014/main" id="{198896C7-5665-440C-998A-97E01F25C9E6}"/>
                  </a:ext>
                </a:extLst>
              </p:cNvPr>
              <p:cNvSpPr/>
              <p:nvPr/>
            </p:nvSpPr>
            <p:spPr bwMode="auto">
              <a:xfrm>
                <a:off x="7408863" y="3136900"/>
                <a:ext cx="139700" cy="265113"/>
              </a:xfrm>
              <a:custGeom>
                <a:avLst/>
                <a:gdLst>
                  <a:gd name="T0" fmla="*/ 88 w 88"/>
                  <a:gd name="T1" fmla="*/ 141 h 167"/>
                  <a:gd name="T2" fmla="*/ 0 w 88"/>
                  <a:gd name="T3" fmla="*/ 167 h 167"/>
                  <a:gd name="T4" fmla="*/ 0 w 88"/>
                  <a:gd name="T5" fmla="*/ 18 h 167"/>
                  <a:gd name="T6" fmla="*/ 88 w 88"/>
                  <a:gd name="T7" fmla="*/ 0 h 167"/>
                  <a:gd name="T8" fmla="*/ 88 w 88"/>
                  <a:gd name="T9" fmla="*/ 141 h 167"/>
                </a:gdLst>
                <a:ahLst/>
                <a:cxnLst>
                  <a:cxn ang="0">
                    <a:pos x="T0" y="T1"/>
                  </a:cxn>
                  <a:cxn ang="0">
                    <a:pos x="T2" y="T3"/>
                  </a:cxn>
                  <a:cxn ang="0">
                    <a:pos x="T4" y="T5"/>
                  </a:cxn>
                  <a:cxn ang="0">
                    <a:pos x="T6" y="T7"/>
                  </a:cxn>
                  <a:cxn ang="0">
                    <a:pos x="T8" y="T9"/>
                  </a:cxn>
                </a:cxnLst>
                <a:rect l="0" t="0" r="r" b="b"/>
                <a:pathLst>
                  <a:path w="88" h="167">
                    <a:moveTo>
                      <a:pt x="88" y="141"/>
                    </a:moveTo>
                    <a:lnTo>
                      <a:pt x="0" y="167"/>
                    </a:lnTo>
                    <a:lnTo>
                      <a:pt x="0" y="18"/>
                    </a:lnTo>
                    <a:lnTo>
                      <a:pt x="88" y="0"/>
                    </a:lnTo>
                    <a:lnTo>
                      <a:pt x="88" y="141"/>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4" name="Freeform 67">
                <a:extLst>
                  <a:ext uri="{FF2B5EF4-FFF2-40B4-BE49-F238E27FC236}">
                    <a16:creationId xmlns:a16="http://schemas.microsoft.com/office/drawing/2014/main" id="{409E7D53-B872-43C6-A793-A986FD24FE5A}"/>
                  </a:ext>
                </a:extLst>
              </p:cNvPr>
              <p:cNvSpPr/>
              <p:nvPr/>
            </p:nvSpPr>
            <p:spPr bwMode="auto">
              <a:xfrm>
                <a:off x="6137276" y="3443288"/>
                <a:ext cx="1398588" cy="515938"/>
              </a:xfrm>
              <a:custGeom>
                <a:avLst/>
                <a:gdLst>
                  <a:gd name="T0" fmla="*/ 881 w 881"/>
                  <a:gd name="T1" fmla="*/ 36 h 325"/>
                  <a:gd name="T2" fmla="*/ 0 w 881"/>
                  <a:gd name="T3" fmla="*/ 325 h 325"/>
                  <a:gd name="T4" fmla="*/ 0 w 881"/>
                  <a:gd name="T5" fmla="*/ 281 h 325"/>
                  <a:gd name="T6" fmla="*/ 881 w 881"/>
                  <a:gd name="T7" fmla="*/ 0 h 325"/>
                  <a:gd name="T8" fmla="*/ 881 w 881"/>
                  <a:gd name="T9" fmla="*/ 36 h 325"/>
                </a:gdLst>
                <a:ahLst/>
                <a:cxnLst>
                  <a:cxn ang="0">
                    <a:pos x="T0" y="T1"/>
                  </a:cxn>
                  <a:cxn ang="0">
                    <a:pos x="T2" y="T3"/>
                  </a:cxn>
                  <a:cxn ang="0">
                    <a:pos x="T4" y="T5"/>
                  </a:cxn>
                  <a:cxn ang="0">
                    <a:pos x="T6" y="T7"/>
                  </a:cxn>
                  <a:cxn ang="0">
                    <a:pos x="T8" y="T9"/>
                  </a:cxn>
                </a:cxnLst>
                <a:rect l="0" t="0" r="r" b="b"/>
                <a:pathLst>
                  <a:path w="881" h="325">
                    <a:moveTo>
                      <a:pt x="881" y="36"/>
                    </a:moveTo>
                    <a:lnTo>
                      <a:pt x="0" y="325"/>
                    </a:lnTo>
                    <a:lnTo>
                      <a:pt x="0" y="281"/>
                    </a:lnTo>
                    <a:lnTo>
                      <a:pt x="881" y="0"/>
                    </a:lnTo>
                    <a:lnTo>
                      <a:pt x="881" y="36"/>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5" name="Freeform 68">
                <a:extLst>
                  <a:ext uri="{FF2B5EF4-FFF2-40B4-BE49-F238E27FC236}">
                    <a16:creationId xmlns:a16="http://schemas.microsoft.com/office/drawing/2014/main" id="{214665C0-525C-4023-925A-A9796638AFB1}"/>
                  </a:ext>
                </a:extLst>
              </p:cNvPr>
              <p:cNvSpPr/>
              <p:nvPr/>
            </p:nvSpPr>
            <p:spPr bwMode="auto">
              <a:xfrm>
                <a:off x="6137276" y="3582988"/>
                <a:ext cx="1398588" cy="544513"/>
              </a:xfrm>
              <a:custGeom>
                <a:avLst/>
                <a:gdLst>
                  <a:gd name="T0" fmla="*/ 881 w 881"/>
                  <a:gd name="T1" fmla="*/ 35 h 343"/>
                  <a:gd name="T2" fmla="*/ 0 w 881"/>
                  <a:gd name="T3" fmla="*/ 343 h 343"/>
                  <a:gd name="T4" fmla="*/ 0 w 881"/>
                  <a:gd name="T5" fmla="*/ 299 h 343"/>
                  <a:gd name="T6" fmla="*/ 881 w 881"/>
                  <a:gd name="T7" fmla="*/ 0 h 343"/>
                  <a:gd name="T8" fmla="*/ 881 w 881"/>
                  <a:gd name="T9" fmla="*/ 35 h 343"/>
                </a:gdLst>
                <a:ahLst/>
                <a:cxnLst>
                  <a:cxn ang="0">
                    <a:pos x="T0" y="T1"/>
                  </a:cxn>
                  <a:cxn ang="0">
                    <a:pos x="T2" y="T3"/>
                  </a:cxn>
                  <a:cxn ang="0">
                    <a:pos x="T4" y="T5"/>
                  </a:cxn>
                  <a:cxn ang="0">
                    <a:pos x="T6" y="T7"/>
                  </a:cxn>
                  <a:cxn ang="0">
                    <a:pos x="T8" y="T9"/>
                  </a:cxn>
                </a:cxnLst>
                <a:rect l="0" t="0" r="r" b="b"/>
                <a:pathLst>
                  <a:path w="881" h="343">
                    <a:moveTo>
                      <a:pt x="881" y="35"/>
                    </a:moveTo>
                    <a:lnTo>
                      <a:pt x="0" y="343"/>
                    </a:lnTo>
                    <a:lnTo>
                      <a:pt x="0" y="299"/>
                    </a:lnTo>
                    <a:lnTo>
                      <a:pt x="881" y="0"/>
                    </a:lnTo>
                    <a:lnTo>
                      <a:pt x="881" y="35"/>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6" name="Freeform 69">
                <a:extLst>
                  <a:ext uri="{FF2B5EF4-FFF2-40B4-BE49-F238E27FC236}">
                    <a16:creationId xmlns:a16="http://schemas.microsoft.com/office/drawing/2014/main" id="{BB6B4130-5889-461A-AAA0-2C2D40366DD4}"/>
                  </a:ext>
                </a:extLst>
              </p:cNvPr>
              <p:cNvSpPr/>
              <p:nvPr/>
            </p:nvSpPr>
            <p:spPr bwMode="auto">
              <a:xfrm>
                <a:off x="6137276" y="3722688"/>
                <a:ext cx="1398588" cy="557213"/>
              </a:xfrm>
              <a:custGeom>
                <a:avLst/>
                <a:gdLst>
                  <a:gd name="T0" fmla="*/ 881 w 881"/>
                  <a:gd name="T1" fmla="*/ 35 h 351"/>
                  <a:gd name="T2" fmla="*/ 0 w 881"/>
                  <a:gd name="T3" fmla="*/ 351 h 351"/>
                  <a:gd name="T4" fmla="*/ 0 w 881"/>
                  <a:gd name="T5" fmla="*/ 307 h 351"/>
                  <a:gd name="T6" fmla="*/ 881 w 881"/>
                  <a:gd name="T7" fmla="*/ 0 h 351"/>
                  <a:gd name="T8" fmla="*/ 881 w 881"/>
                  <a:gd name="T9" fmla="*/ 35 h 351"/>
                </a:gdLst>
                <a:ahLst/>
                <a:cxnLst>
                  <a:cxn ang="0">
                    <a:pos x="T0" y="T1"/>
                  </a:cxn>
                  <a:cxn ang="0">
                    <a:pos x="T2" y="T3"/>
                  </a:cxn>
                  <a:cxn ang="0">
                    <a:pos x="T4" y="T5"/>
                  </a:cxn>
                  <a:cxn ang="0">
                    <a:pos x="T6" y="T7"/>
                  </a:cxn>
                  <a:cxn ang="0">
                    <a:pos x="T8" y="T9"/>
                  </a:cxn>
                </a:cxnLst>
                <a:rect l="0" t="0" r="r" b="b"/>
                <a:pathLst>
                  <a:path w="881" h="351">
                    <a:moveTo>
                      <a:pt x="881" y="35"/>
                    </a:moveTo>
                    <a:lnTo>
                      <a:pt x="0" y="351"/>
                    </a:lnTo>
                    <a:lnTo>
                      <a:pt x="0" y="307"/>
                    </a:lnTo>
                    <a:lnTo>
                      <a:pt x="881" y="0"/>
                    </a:lnTo>
                    <a:lnTo>
                      <a:pt x="881" y="35"/>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7" name="Freeform 70">
                <a:extLst>
                  <a:ext uri="{FF2B5EF4-FFF2-40B4-BE49-F238E27FC236}">
                    <a16:creationId xmlns:a16="http://schemas.microsoft.com/office/drawing/2014/main" id="{F5FBD4D0-628D-4129-963C-311ECDDCF05D}"/>
                  </a:ext>
                </a:extLst>
              </p:cNvPr>
              <p:cNvSpPr/>
              <p:nvPr/>
            </p:nvSpPr>
            <p:spPr bwMode="auto">
              <a:xfrm>
                <a:off x="6137276" y="3848100"/>
                <a:ext cx="1398588" cy="600075"/>
              </a:xfrm>
              <a:custGeom>
                <a:avLst/>
                <a:gdLst>
                  <a:gd name="T0" fmla="*/ 881 w 881"/>
                  <a:gd name="T1" fmla="*/ 44 h 378"/>
                  <a:gd name="T2" fmla="*/ 0 w 881"/>
                  <a:gd name="T3" fmla="*/ 378 h 378"/>
                  <a:gd name="T4" fmla="*/ 0 w 881"/>
                  <a:gd name="T5" fmla="*/ 334 h 378"/>
                  <a:gd name="T6" fmla="*/ 881 w 881"/>
                  <a:gd name="T7" fmla="*/ 0 h 378"/>
                  <a:gd name="T8" fmla="*/ 881 w 881"/>
                  <a:gd name="T9" fmla="*/ 44 h 378"/>
                </a:gdLst>
                <a:ahLst/>
                <a:cxnLst>
                  <a:cxn ang="0">
                    <a:pos x="T0" y="T1"/>
                  </a:cxn>
                  <a:cxn ang="0">
                    <a:pos x="T2" y="T3"/>
                  </a:cxn>
                  <a:cxn ang="0">
                    <a:pos x="T4" y="T5"/>
                  </a:cxn>
                  <a:cxn ang="0">
                    <a:pos x="T6" y="T7"/>
                  </a:cxn>
                  <a:cxn ang="0">
                    <a:pos x="T8" y="T9"/>
                  </a:cxn>
                </a:cxnLst>
                <a:rect l="0" t="0" r="r" b="b"/>
                <a:pathLst>
                  <a:path w="881" h="378">
                    <a:moveTo>
                      <a:pt x="881" y="44"/>
                    </a:moveTo>
                    <a:lnTo>
                      <a:pt x="0" y="378"/>
                    </a:lnTo>
                    <a:lnTo>
                      <a:pt x="0" y="334"/>
                    </a:lnTo>
                    <a:lnTo>
                      <a:pt x="881" y="0"/>
                    </a:lnTo>
                    <a:lnTo>
                      <a:pt x="881" y="44"/>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8" name="Freeform 71">
                <a:extLst>
                  <a:ext uri="{FF2B5EF4-FFF2-40B4-BE49-F238E27FC236}">
                    <a16:creationId xmlns:a16="http://schemas.microsoft.com/office/drawing/2014/main" id="{104499AE-AA48-4A10-B105-325863969DC2}"/>
                  </a:ext>
                </a:extLst>
              </p:cNvPr>
              <p:cNvSpPr/>
              <p:nvPr/>
            </p:nvSpPr>
            <p:spPr bwMode="auto">
              <a:xfrm>
                <a:off x="6137276" y="4002088"/>
                <a:ext cx="1398588" cy="627063"/>
              </a:xfrm>
              <a:custGeom>
                <a:avLst/>
                <a:gdLst>
                  <a:gd name="T0" fmla="*/ 881 w 881"/>
                  <a:gd name="T1" fmla="*/ 44 h 395"/>
                  <a:gd name="T2" fmla="*/ 0 w 881"/>
                  <a:gd name="T3" fmla="*/ 395 h 395"/>
                  <a:gd name="T4" fmla="*/ 0 w 881"/>
                  <a:gd name="T5" fmla="*/ 351 h 395"/>
                  <a:gd name="T6" fmla="*/ 881 w 881"/>
                  <a:gd name="T7" fmla="*/ 0 h 395"/>
                  <a:gd name="T8" fmla="*/ 881 w 881"/>
                  <a:gd name="T9" fmla="*/ 44 h 395"/>
                </a:gdLst>
                <a:ahLst/>
                <a:cxnLst>
                  <a:cxn ang="0">
                    <a:pos x="T0" y="T1"/>
                  </a:cxn>
                  <a:cxn ang="0">
                    <a:pos x="T2" y="T3"/>
                  </a:cxn>
                  <a:cxn ang="0">
                    <a:pos x="T4" y="T5"/>
                  </a:cxn>
                  <a:cxn ang="0">
                    <a:pos x="T6" y="T7"/>
                  </a:cxn>
                  <a:cxn ang="0">
                    <a:pos x="T8" y="T9"/>
                  </a:cxn>
                </a:cxnLst>
                <a:rect l="0" t="0" r="r" b="b"/>
                <a:pathLst>
                  <a:path w="881" h="395">
                    <a:moveTo>
                      <a:pt x="881" y="44"/>
                    </a:moveTo>
                    <a:lnTo>
                      <a:pt x="0" y="395"/>
                    </a:lnTo>
                    <a:lnTo>
                      <a:pt x="0" y="351"/>
                    </a:lnTo>
                    <a:lnTo>
                      <a:pt x="881" y="0"/>
                    </a:lnTo>
                    <a:lnTo>
                      <a:pt x="881" y="44"/>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9" name="Freeform 72">
                <a:extLst>
                  <a:ext uri="{FF2B5EF4-FFF2-40B4-BE49-F238E27FC236}">
                    <a16:creationId xmlns:a16="http://schemas.microsoft.com/office/drawing/2014/main" id="{B004CBE8-F165-4017-BBA6-A8B4C8102BF3}"/>
                  </a:ext>
                </a:extLst>
              </p:cNvPr>
              <p:cNvSpPr/>
              <p:nvPr/>
            </p:nvSpPr>
            <p:spPr bwMode="auto">
              <a:xfrm>
                <a:off x="7256463" y="1604963"/>
                <a:ext cx="139700" cy="152400"/>
              </a:xfrm>
              <a:custGeom>
                <a:avLst/>
                <a:gdLst>
                  <a:gd name="T0" fmla="*/ 88 w 88"/>
                  <a:gd name="T1" fmla="*/ 87 h 96"/>
                  <a:gd name="T2" fmla="*/ 0 w 88"/>
                  <a:gd name="T3" fmla="*/ 96 h 96"/>
                  <a:gd name="T4" fmla="*/ 0 w 88"/>
                  <a:gd name="T5" fmla="*/ 0 h 96"/>
                  <a:gd name="T6" fmla="*/ 88 w 88"/>
                  <a:gd name="T7" fmla="*/ 0 h 96"/>
                  <a:gd name="T8" fmla="*/ 88 w 88"/>
                  <a:gd name="T9" fmla="*/ 87 h 96"/>
                </a:gdLst>
                <a:ahLst/>
                <a:cxnLst>
                  <a:cxn ang="0">
                    <a:pos x="T0" y="T1"/>
                  </a:cxn>
                  <a:cxn ang="0">
                    <a:pos x="T2" y="T3"/>
                  </a:cxn>
                  <a:cxn ang="0">
                    <a:pos x="T4" y="T5"/>
                  </a:cxn>
                  <a:cxn ang="0">
                    <a:pos x="T6" y="T7"/>
                  </a:cxn>
                  <a:cxn ang="0">
                    <a:pos x="T8" y="T9"/>
                  </a:cxn>
                </a:cxnLst>
                <a:rect l="0" t="0" r="r" b="b"/>
                <a:pathLst>
                  <a:path w="88" h="96">
                    <a:moveTo>
                      <a:pt x="88" y="87"/>
                    </a:moveTo>
                    <a:lnTo>
                      <a:pt x="0" y="96"/>
                    </a:lnTo>
                    <a:lnTo>
                      <a:pt x="0" y="0"/>
                    </a:lnTo>
                    <a:lnTo>
                      <a:pt x="88" y="0"/>
                    </a:lnTo>
                    <a:lnTo>
                      <a:pt x="88" y="8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0" name="Freeform 73">
                <a:extLst>
                  <a:ext uri="{FF2B5EF4-FFF2-40B4-BE49-F238E27FC236}">
                    <a16:creationId xmlns:a16="http://schemas.microsoft.com/office/drawing/2014/main" id="{D9FB80F7-DCF7-4781-B32D-9A0548A8CA5F}"/>
                  </a:ext>
                </a:extLst>
              </p:cNvPr>
              <p:cNvSpPr/>
              <p:nvPr/>
            </p:nvSpPr>
            <p:spPr bwMode="auto">
              <a:xfrm>
                <a:off x="7466013" y="1590675"/>
                <a:ext cx="125413" cy="152400"/>
              </a:xfrm>
              <a:custGeom>
                <a:avLst/>
                <a:gdLst>
                  <a:gd name="T0" fmla="*/ 79 w 79"/>
                  <a:gd name="T1" fmla="*/ 88 h 96"/>
                  <a:gd name="T2" fmla="*/ 0 w 79"/>
                  <a:gd name="T3" fmla="*/ 96 h 96"/>
                  <a:gd name="T4" fmla="*/ 0 w 79"/>
                  <a:gd name="T5" fmla="*/ 0 h 96"/>
                  <a:gd name="T6" fmla="*/ 79 w 79"/>
                  <a:gd name="T7" fmla="*/ 0 h 96"/>
                  <a:gd name="T8" fmla="*/ 79 w 79"/>
                  <a:gd name="T9" fmla="*/ 88 h 96"/>
                </a:gdLst>
                <a:ahLst/>
                <a:cxnLst>
                  <a:cxn ang="0">
                    <a:pos x="T0" y="T1"/>
                  </a:cxn>
                  <a:cxn ang="0">
                    <a:pos x="T2" y="T3"/>
                  </a:cxn>
                  <a:cxn ang="0">
                    <a:pos x="T4" y="T5"/>
                  </a:cxn>
                  <a:cxn ang="0">
                    <a:pos x="T6" y="T7"/>
                  </a:cxn>
                  <a:cxn ang="0">
                    <a:pos x="T8" y="T9"/>
                  </a:cxn>
                </a:cxnLst>
                <a:rect l="0" t="0" r="r" b="b"/>
                <a:pathLst>
                  <a:path w="79" h="96">
                    <a:moveTo>
                      <a:pt x="79" y="88"/>
                    </a:moveTo>
                    <a:lnTo>
                      <a:pt x="0" y="96"/>
                    </a:lnTo>
                    <a:lnTo>
                      <a:pt x="0" y="0"/>
                    </a:lnTo>
                    <a:lnTo>
                      <a:pt x="79" y="0"/>
                    </a:lnTo>
                    <a:lnTo>
                      <a:pt x="79" y="88"/>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1" name="Freeform 74">
                <a:extLst>
                  <a:ext uri="{FF2B5EF4-FFF2-40B4-BE49-F238E27FC236}">
                    <a16:creationId xmlns:a16="http://schemas.microsoft.com/office/drawing/2014/main" id="{51E6D208-EA6F-43D5-9559-7FB937D217A1}"/>
                  </a:ext>
                </a:extLst>
              </p:cNvPr>
              <p:cNvSpPr/>
              <p:nvPr/>
            </p:nvSpPr>
            <p:spPr bwMode="auto">
              <a:xfrm>
                <a:off x="7256463" y="1855788"/>
                <a:ext cx="139700" cy="152400"/>
              </a:xfrm>
              <a:custGeom>
                <a:avLst/>
                <a:gdLst>
                  <a:gd name="T0" fmla="*/ 88 w 88"/>
                  <a:gd name="T1" fmla="*/ 87 h 96"/>
                  <a:gd name="T2" fmla="*/ 0 w 88"/>
                  <a:gd name="T3" fmla="*/ 96 h 96"/>
                  <a:gd name="T4" fmla="*/ 0 w 88"/>
                  <a:gd name="T5" fmla="*/ 8 h 96"/>
                  <a:gd name="T6" fmla="*/ 88 w 88"/>
                  <a:gd name="T7" fmla="*/ 0 h 96"/>
                  <a:gd name="T8" fmla="*/ 88 w 88"/>
                  <a:gd name="T9" fmla="*/ 87 h 96"/>
                </a:gdLst>
                <a:ahLst/>
                <a:cxnLst>
                  <a:cxn ang="0">
                    <a:pos x="T0" y="T1"/>
                  </a:cxn>
                  <a:cxn ang="0">
                    <a:pos x="T2" y="T3"/>
                  </a:cxn>
                  <a:cxn ang="0">
                    <a:pos x="T4" y="T5"/>
                  </a:cxn>
                  <a:cxn ang="0">
                    <a:pos x="T6" y="T7"/>
                  </a:cxn>
                  <a:cxn ang="0">
                    <a:pos x="T8" y="T9"/>
                  </a:cxn>
                </a:cxnLst>
                <a:rect l="0" t="0" r="r" b="b"/>
                <a:pathLst>
                  <a:path w="88" h="96">
                    <a:moveTo>
                      <a:pt x="88" y="87"/>
                    </a:moveTo>
                    <a:lnTo>
                      <a:pt x="0" y="96"/>
                    </a:lnTo>
                    <a:lnTo>
                      <a:pt x="0" y="8"/>
                    </a:lnTo>
                    <a:lnTo>
                      <a:pt x="88" y="0"/>
                    </a:lnTo>
                    <a:lnTo>
                      <a:pt x="88" y="8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2" name="Freeform 75">
                <a:extLst>
                  <a:ext uri="{FF2B5EF4-FFF2-40B4-BE49-F238E27FC236}">
                    <a16:creationId xmlns:a16="http://schemas.microsoft.com/office/drawing/2014/main" id="{8728073D-3760-48F5-B88D-AFC1287FD42E}"/>
                  </a:ext>
                </a:extLst>
              </p:cNvPr>
              <p:cNvSpPr/>
              <p:nvPr/>
            </p:nvSpPr>
            <p:spPr bwMode="auto">
              <a:xfrm>
                <a:off x="7466013" y="1827213"/>
                <a:ext cx="125413" cy="166688"/>
              </a:xfrm>
              <a:custGeom>
                <a:avLst/>
                <a:gdLst>
                  <a:gd name="T0" fmla="*/ 79 w 79"/>
                  <a:gd name="T1" fmla="*/ 97 h 105"/>
                  <a:gd name="T2" fmla="*/ 0 w 79"/>
                  <a:gd name="T3" fmla="*/ 105 h 105"/>
                  <a:gd name="T4" fmla="*/ 0 w 79"/>
                  <a:gd name="T5" fmla="*/ 9 h 105"/>
                  <a:gd name="T6" fmla="*/ 79 w 79"/>
                  <a:gd name="T7" fmla="*/ 0 h 105"/>
                  <a:gd name="T8" fmla="*/ 79 w 79"/>
                  <a:gd name="T9" fmla="*/ 97 h 105"/>
                </a:gdLst>
                <a:ahLst/>
                <a:cxnLst>
                  <a:cxn ang="0">
                    <a:pos x="T0" y="T1"/>
                  </a:cxn>
                  <a:cxn ang="0">
                    <a:pos x="T2" y="T3"/>
                  </a:cxn>
                  <a:cxn ang="0">
                    <a:pos x="T4" y="T5"/>
                  </a:cxn>
                  <a:cxn ang="0">
                    <a:pos x="T6" y="T7"/>
                  </a:cxn>
                  <a:cxn ang="0">
                    <a:pos x="T8" y="T9"/>
                  </a:cxn>
                </a:cxnLst>
                <a:rect l="0" t="0" r="r" b="b"/>
                <a:pathLst>
                  <a:path w="79" h="105">
                    <a:moveTo>
                      <a:pt x="79" y="97"/>
                    </a:moveTo>
                    <a:lnTo>
                      <a:pt x="0" y="105"/>
                    </a:lnTo>
                    <a:lnTo>
                      <a:pt x="0" y="9"/>
                    </a:lnTo>
                    <a:lnTo>
                      <a:pt x="79" y="0"/>
                    </a:lnTo>
                    <a:lnTo>
                      <a:pt x="79"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3" name="Freeform 76">
                <a:extLst>
                  <a:ext uri="{FF2B5EF4-FFF2-40B4-BE49-F238E27FC236}">
                    <a16:creationId xmlns:a16="http://schemas.microsoft.com/office/drawing/2014/main" id="{E6DD5FFF-F91B-4EC1-A8F6-3EE7387D647B}"/>
                  </a:ext>
                </a:extLst>
              </p:cNvPr>
              <p:cNvSpPr/>
              <p:nvPr/>
            </p:nvSpPr>
            <p:spPr bwMode="auto">
              <a:xfrm>
                <a:off x="7256463" y="2092325"/>
                <a:ext cx="125413" cy="166688"/>
              </a:xfrm>
              <a:custGeom>
                <a:avLst/>
                <a:gdLst>
                  <a:gd name="T0" fmla="*/ 79 w 79"/>
                  <a:gd name="T1" fmla="*/ 96 h 105"/>
                  <a:gd name="T2" fmla="*/ 0 w 79"/>
                  <a:gd name="T3" fmla="*/ 105 h 105"/>
                  <a:gd name="T4" fmla="*/ 0 w 79"/>
                  <a:gd name="T5" fmla="*/ 9 h 105"/>
                  <a:gd name="T6" fmla="*/ 79 w 79"/>
                  <a:gd name="T7" fmla="*/ 0 h 105"/>
                  <a:gd name="T8" fmla="*/ 79 w 79"/>
                  <a:gd name="T9" fmla="*/ 96 h 105"/>
                </a:gdLst>
                <a:ahLst/>
                <a:cxnLst>
                  <a:cxn ang="0">
                    <a:pos x="T0" y="T1"/>
                  </a:cxn>
                  <a:cxn ang="0">
                    <a:pos x="T2" y="T3"/>
                  </a:cxn>
                  <a:cxn ang="0">
                    <a:pos x="T4" y="T5"/>
                  </a:cxn>
                  <a:cxn ang="0">
                    <a:pos x="T6" y="T7"/>
                  </a:cxn>
                  <a:cxn ang="0">
                    <a:pos x="T8" y="T9"/>
                  </a:cxn>
                </a:cxnLst>
                <a:rect l="0" t="0" r="r" b="b"/>
                <a:pathLst>
                  <a:path w="79" h="105">
                    <a:moveTo>
                      <a:pt x="79" y="96"/>
                    </a:moveTo>
                    <a:lnTo>
                      <a:pt x="0" y="105"/>
                    </a:lnTo>
                    <a:lnTo>
                      <a:pt x="0" y="9"/>
                    </a:lnTo>
                    <a:lnTo>
                      <a:pt x="79" y="0"/>
                    </a:lnTo>
                    <a:lnTo>
                      <a:pt x="79"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4" name="Freeform 77">
                <a:extLst>
                  <a:ext uri="{FF2B5EF4-FFF2-40B4-BE49-F238E27FC236}">
                    <a16:creationId xmlns:a16="http://schemas.microsoft.com/office/drawing/2014/main" id="{80FD040D-8E86-4E97-8D79-0FB257F8B04C}"/>
                  </a:ext>
                </a:extLst>
              </p:cNvPr>
              <p:cNvSpPr/>
              <p:nvPr/>
            </p:nvSpPr>
            <p:spPr bwMode="auto">
              <a:xfrm>
                <a:off x="7466013" y="2063750"/>
                <a:ext cx="111125" cy="168275"/>
              </a:xfrm>
              <a:custGeom>
                <a:avLst/>
                <a:gdLst>
                  <a:gd name="T0" fmla="*/ 70 w 70"/>
                  <a:gd name="T1" fmla="*/ 97 h 106"/>
                  <a:gd name="T2" fmla="*/ 0 w 70"/>
                  <a:gd name="T3" fmla="*/ 106 h 106"/>
                  <a:gd name="T4" fmla="*/ 0 w 70"/>
                  <a:gd name="T5" fmla="*/ 9 h 106"/>
                  <a:gd name="T6" fmla="*/ 70 w 70"/>
                  <a:gd name="T7" fmla="*/ 0 h 106"/>
                  <a:gd name="T8" fmla="*/ 70 w 70"/>
                  <a:gd name="T9" fmla="*/ 97 h 106"/>
                </a:gdLst>
                <a:ahLst/>
                <a:cxnLst>
                  <a:cxn ang="0">
                    <a:pos x="T0" y="T1"/>
                  </a:cxn>
                  <a:cxn ang="0">
                    <a:pos x="T2" y="T3"/>
                  </a:cxn>
                  <a:cxn ang="0">
                    <a:pos x="T4" y="T5"/>
                  </a:cxn>
                  <a:cxn ang="0">
                    <a:pos x="T6" y="T7"/>
                  </a:cxn>
                  <a:cxn ang="0">
                    <a:pos x="T8" y="T9"/>
                  </a:cxn>
                </a:cxnLst>
                <a:rect l="0" t="0" r="r" b="b"/>
                <a:pathLst>
                  <a:path w="70" h="105">
                    <a:moveTo>
                      <a:pt x="70" y="97"/>
                    </a:moveTo>
                    <a:lnTo>
                      <a:pt x="0" y="106"/>
                    </a:lnTo>
                    <a:lnTo>
                      <a:pt x="0" y="9"/>
                    </a:lnTo>
                    <a:lnTo>
                      <a:pt x="70" y="0"/>
                    </a:lnTo>
                    <a:lnTo>
                      <a:pt x="7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5" name="Freeform 78">
                <a:extLst>
                  <a:ext uri="{FF2B5EF4-FFF2-40B4-BE49-F238E27FC236}">
                    <a16:creationId xmlns:a16="http://schemas.microsoft.com/office/drawing/2014/main" id="{79219941-6593-4B78-B09B-686B91A74F61}"/>
                  </a:ext>
                </a:extLst>
              </p:cNvPr>
              <p:cNvSpPr/>
              <p:nvPr/>
            </p:nvSpPr>
            <p:spPr bwMode="auto">
              <a:xfrm>
                <a:off x="7242176" y="2343150"/>
                <a:ext cx="139700" cy="166688"/>
              </a:xfrm>
              <a:custGeom>
                <a:avLst/>
                <a:gdLst>
                  <a:gd name="T0" fmla="*/ 88 w 88"/>
                  <a:gd name="T1" fmla="*/ 96 h 105"/>
                  <a:gd name="T2" fmla="*/ 0 w 88"/>
                  <a:gd name="T3" fmla="*/ 105 h 105"/>
                  <a:gd name="T4" fmla="*/ 0 w 88"/>
                  <a:gd name="T5" fmla="*/ 17 h 105"/>
                  <a:gd name="T6" fmla="*/ 88 w 88"/>
                  <a:gd name="T7" fmla="*/ 0 h 105"/>
                  <a:gd name="T8" fmla="*/ 88 w 88"/>
                  <a:gd name="T9" fmla="*/ 96 h 105"/>
                </a:gdLst>
                <a:ahLst/>
                <a:cxnLst>
                  <a:cxn ang="0">
                    <a:pos x="T0" y="T1"/>
                  </a:cxn>
                  <a:cxn ang="0">
                    <a:pos x="T2" y="T3"/>
                  </a:cxn>
                  <a:cxn ang="0">
                    <a:pos x="T4" y="T5"/>
                  </a:cxn>
                  <a:cxn ang="0">
                    <a:pos x="T6" y="T7"/>
                  </a:cxn>
                  <a:cxn ang="0">
                    <a:pos x="T8" y="T9"/>
                  </a:cxn>
                </a:cxnLst>
                <a:rect l="0" t="0" r="r" b="b"/>
                <a:pathLst>
                  <a:path w="88" h="105">
                    <a:moveTo>
                      <a:pt x="88" y="96"/>
                    </a:moveTo>
                    <a:lnTo>
                      <a:pt x="0" y="105"/>
                    </a:lnTo>
                    <a:lnTo>
                      <a:pt x="0" y="17"/>
                    </a:lnTo>
                    <a:lnTo>
                      <a:pt x="88" y="0"/>
                    </a:lnTo>
                    <a:lnTo>
                      <a:pt x="88"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6" name="Freeform 79">
                <a:extLst>
                  <a:ext uri="{FF2B5EF4-FFF2-40B4-BE49-F238E27FC236}">
                    <a16:creationId xmlns:a16="http://schemas.microsoft.com/office/drawing/2014/main" id="{296C6E5C-6F0F-4B1D-A5AD-45E77F56A586}"/>
                  </a:ext>
                </a:extLst>
              </p:cNvPr>
              <p:cNvSpPr/>
              <p:nvPr/>
            </p:nvSpPr>
            <p:spPr bwMode="auto">
              <a:xfrm>
                <a:off x="7451726" y="2314575"/>
                <a:ext cx="125413" cy="168275"/>
              </a:xfrm>
              <a:custGeom>
                <a:avLst/>
                <a:gdLst>
                  <a:gd name="T0" fmla="*/ 79 w 79"/>
                  <a:gd name="T1" fmla="*/ 88 h 106"/>
                  <a:gd name="T2" fmla="*/ 0 w 79"/>
                  <a:gd name="T3" fmla="*/ 106 h 106"/>
                  <a:gd name="T4" fmla="*/ 0 w 79"/>
                  <a:gd name="T5" fmla="*/ 9 h 106"/>
                  <a:gd name="T6" fmla="*/ 79 w 79"/>
                  <a:gd name="T7" fmla="*/ 0 h 106"/>
                  <a:gd name="T8" fmla="*/ 79 w 79"/>
                  <a:gd name="T9" fmla="*/ 88 h 106"/>
                </a:gdLst>
                <a:ahLst/>
                <a:cxnLst>
                  <a:cxn ang="0">
                    <a:pos x="T0" y="T1"/>
                  </a:cxn>
                  <a:cxn ang="0">
                    <a:pos x="T2" y="T3"/>
                  </a:cxn>
                  <a:cxn ang="0">
                    <a:pos x="T4" y="T5"/>
                  </a:cxn>
                  <a:cxn ang="0">
                    <a:pos x="T6" y="T7"/>
                  </a:cxn>
                  <a:cxn ang="0">
                    <a:pos x="T8" y="T9"/>
                  </a:cxn>
                </a:cxnLst>
                <a:rect l="0" t="0" r="r" b="b"/>
                <a:pathLst>
                  <a:path w="79" h="105">
                    <a:moveTo>
                      <a:pt x="79" y="88"/>
                    </a:moveTo>
                    <a:lnTo>
                      <a:pt x="0" y="106"/>
                    </a:lnTo>
                    <a:lnTo>
                      <a:pt x="0" y="9"/>
                    </a:lnTo>
                    <a:lnTo>
                      <a:pt x="79" y="0"/>
                    </a:lnTo>
                    <a:lnTo>
                      <a:pt x="79" y="88"/>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7" name="Freeform 80">
                <a:extLst>
                  <a:ext uri="{FF2B5EF4-FFF2-40B4-BE49-F238E27FC236}">
                    <a16:creationId xmlns:a16="http://schemas.microsoft.com/office/drawing/2014/main" id="{9DB1F0DE-FC22-40FF-8975-AF053B20906D}"/>
                  </a:ext>
                </a:extLst>
              </p:cNvPr>
              <p:cNvSpPr/>
              <p:nvPr/>
            </p:nvSpPr>
            <p:spPr bwMode="auto">
              <a:xfrm>
                <a:off x="7256463" y="2593975"/>
                <a:ext cx="125413" cy="180975"/>
              </a:xfrm>
              <a:custGeom>
                <a:avLst/>
                <a:gdLst>
                  <a:gd name="T0" fmla="*/ 79 w 79"/>
                  <a:gd name="T1" fmla="*/ 96 h 114"/>
                  <a:gd name="T2" fmla="*/ 0 w 79"/>
                  <a:gd name="T3" fmla="*/ 114 h 114"/>
                  <a:gd name="T4" fmla="*/ 0 w 79"/>
                  <a:gd name="T5" fmla="*/ 17 h 114"/>
                  <a:gd name="T6" fmla="*/ 79 w 79"/>
                  <a:gd name="T7" fmla="*/ 0 h 114"/>
                  <a:gd name="T8" fmla="*/ 79 w 79"/>
                  <a:gd name="T9" fmla="*/ 96 h 114"/>
                </a:gdLst>
                <a:ahLst/>
                <a:cxnLst>
                  <a:cxn ang="0">
                    <a:pos x="T0" y="T1"/>
                  </a:cxn>
                  <a:cxn ang="0">
                    <a:pos x="T2" y="T3"/>
                  </a:cxn>
                  <a:cxn ang="0">
                    <a:pos x="T4" y="T5"/>
                  </a:cxn>
                  <a:cxn ang="0">
                    <a:pos x="T6" y="T7"/>
                  </a:cxn>
                  <a:cxn ang="0">
                    <a:pos x="T8" y="T9"/>
                  </a:cxn>
                </a:cxnLst>
                <a:rect l="0" t="0" r="r" b="b"/>
                <a:pathLst>
                  <a:path w="79" h="114">
                    <a:moveTo>
                      <a:pt x="79" y="96"/>
                    </a:moveTo>
                    <a:lnTo>
                      <a:pt x="0" y="114"/>
                    </a:lnTo>
                    <a:lnTo>
                      <a:pt x="0" y="17"/>
                    </a:lnTo>
                    <a:lnTo>
                      <a:pt x="79" y="0"/>
                    </a:lnTo>
                    <a:lnTo>
                      <a:pt x="79"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8" name="Freeform 81">
                <a:extLst>
                  <a:ext uri="{FF2B5EF4-FFF2-40B4-BE49-F238E27FC236}">
                    <a16:creationId xmlns:a16="http://schemas.microsoft.com/office/drawing/2014/main" id="{88637A93-627F-4E54-BE8C-9B71123C44B6}"/>
                  </a:ext>
                </a:extLst>
              </p:cNvPr>
              <p:cNvSpPr/>
              <p:nvPr/>
            </p:nvSpPr>
            <p:spPr bwMode="auto">
              <a:xfrm>
                <a:off x="7466013" y="2552700"/>
                <a:ext cx="111125" cy="166688"/>
              </a:xfrm>
              <a:custGeom>
                <a:avLst/>
                <a:gdLst>
                  <a:gd name="T0" fmla="*/ 70 w 70"/>
                  <a:gd name="T1" fmla="*/ 87 h 105"/>
                  <a:gd name="T2" fmla="*/ 0 w 70"/>
                  <a:gd name="T3" fmla="*/ 105 h 105"/>
                  <a:gd name="T4" fmla="*/ 0 w 70"/>
                  <a:gd name="T5" fmla="*/ 17 h 105"/>
                  <a:gd name="T6" fmla="*/ 70 w 70"/>
                  <a:gd name="T7" fmla="*/ 0 h 105"/>
                  <a:gd name="T8" fmla="*/ 70 w 70"/>
                  <a:gd name="T9" fmla="*/ 87 h 105"/>
                </a:gdLst>
                <a:ahLst/>
                <a:cxnLst>
                  <a:cxn ang="0">
                    <a:pos x="T0" y="T1"/>
                  </a:cxn>
                  <a:cxn ang="0">
                    <a:pos x="T2" y="T3"/>
                  </a:cxn>
                  <a:cxn ang="0">
                    <a:pos x="T4" y="T5"/>
                  </a:cxn>
                  <a:cxn ang="0">
                    <a:pos x="T6" y="T7"/>
                  </a:cxn>
                  <a:cxn ang="0">
                    <a:pos x="T8" y="T9"/>
                  </a:cxn>
                </a:cxnLst>
                <a:rect l="0" t="0" r="r" b="b"/>
                <a:pathLst>
                  <a:path w="70" h="105">
                    <a:moveTo>
                      <a:pt x="70" y="87"/>
                    </a:moveTo>
                    <a:lnTo>
                      <a:pt x="0" y="105"/>
                    </a:lnTo>
                    <a:lnTo>
                      <a:pt x="0" y="17"/>
                    </a:lnTo>
                    <a:lnTo>
                      <a:pt x="70" y="0"/>
                    </a:lnTo>
                    <a:lnTo>
                      <a:pt x="70" y="8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9" name="Freeform 82">
                <a:extLst>
                  <a:ext uri="{FF2B5EF4-FFF2-40B4-BE49-F238E27FC236}">
                    <a16:creationId xmlns:a16="http://schemas.microsoft.com/office/drawing/2014/main" id="{F2E517B9-FA89-4F1C-B469-DF6D4A4557E5}"/>
                  </a:ext>
                </a:extLst>
              </p:cNvPr>
              <p:cNvSpPr/>
              <p:nvPr/>
            </p:nvSpPr>
            <p:spPr bwMode="auto">
              <a:xfrm>
                <a:off x="7269163" y="2844800"/>
                <a:ext cx="127000" cy="180975"/>
              </a:xfrm>
              <a:custGeom>
                <a:avLst/>
                <a:gdLst>
                  <a:gd name="T0" fmla="*/ 80 w 80"/>
                  <a:gd name="T1" fmla="*/ 97 h 114"/>
                  <a:gd name="T2" fmla="*/ 0 w 80"/>
                  <a:gd name="T3" fmla="*/ 114 h 114"/>
                  <a:gd name="T4" fmla="*/ 0 w 80"/>
                  <a:gd name="T5" fmla="*/ 18 h 114"/>
                  <a:gd name="T6" fmla="*/ 80 w 80"/>
                  <a:gd name="T7" fmla="*/ 0 h 114"/>
                  <a:gd name="T8" fmla="*/ 80 w 80"/>
                  <a:gd name="T9" fmla="*/ 97 h 114"/>
                </a:gdLst>
                <a:ahLst/>
                <a:cxnLst>
                  <a:cxn ang="0">
                    <a:pos x="T0" y="T1"/>
                  </a:cxn>
                  <a:cxn ang="0">
                    <a:pos x="T2" y="T3"/>
                  </a:cxn>
                  <a:cxn ang="0">
                    <a:pos x="T4" y="T5"/>
                  </a:cxn>
                  <a:cxn ang="0">
                    <a:pos x="T6" y="T7"/>
                  </a:cxn>
                  <a:cxn ang="0">
                    <a:pos x="T8" y="T9"/>
                  </a:cxn>
                </a:cxnLst>
                <a:rect l="0" t="0" r="r" b="b"/>
                <a:pathLst>
                  <a:path w="80" h="114">
                    <a:moveTo>
                      <a:pt x="80" y="97"/>
                    </a:moveTo>
                    <a:lnTo>
                      <a:pt x="0" y="114"/>
                    </a:lnTo>
                    <a:lnTo>
                      <a:pt x="0" y="18"/>
                    </a:lnTo>
                    <a:lnTo>
                      <a:pt x="80" y="0"/>
                    </a:lnTo>
                    <a:lnTo>
                      <a:pt x="8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0" name="Freeform 83">
                <a:extLst>
                  <a:ext uri="{FF2B5EF4-FFF2-40B4-BE49-F238E27FC236}">
                    <a16:creationId xmlns:a16="http://schemas.microsoft.com/office/drawing/2014/main" id="{C606FCC4-8E8D-4D8C-B9FB-C44DA65ED1AD}"/>
                  </a:ext>
                </a:extLst>
              </p:cNvPr>
              <p:cNvSpPr/>
              <p:nvPr/>
            </p:nvSpPr>
            <p:spPr bwMode="auto">
              <a:xfrm>
                <a:off x="7478713" y="2803525"/>
                <a:ext cx="112713" cy="166688"/>
              </a:xfrm>
              <a:custGeom>
                <a:avLst/>
                <a:gdLst>
                  <a:gd name="T0" fmla="*/ 71 w 71"/>
                  <a:gd name="T1" fmla="*/ 87 h 105"/>
                  <a:gd name="T2" fmla="*/ 0 w 71"/>
                  <a:gd name="T3" fmla="*/ 105 h 105"/>
                  <a:gd name="T4" fmla="*/ 0 w 71"/>
                  <a:gd name="T5" fmla="*/ 17 h 105"/>
                  <a:gd name="T6" fmla="*/ 71 w 71"/>
                  <a:gd name="T7" fmla="*/ 0 h 105"/>
                  <a:gd name="T8" fmla="*/ 71 w 71"/>
                  <a:gd name="T9" fmla="*/ 87 h 105"/>
                </a:gdLst>
                <a:ahLst/>
                <a:cxnLst>
                  <a:cxn ang="0">
                    <a:pos x="T0" y="T1"/>
                  </a:cxn>
                  <a:cxn ang="0">
                    <a:pos x="T2" y="T3"/>
                  </a:cxn>
                  <a:cxn ang="0">
                    <a:pos x="T4" y="T5"/>
                  </a:cxn>
                  <a:cxn ang="0">
                    <a:pos x="T6" y="T7"/>
                  </a:cxn>
                  <a:cxn ang="0">
                    <a:pos x="T8" y="T9"/>
                  </a:cxn>
                </a:cxnLst>
                <a:rect l="0" t="0" r="r" b="b"/>
                <a:pathLst>
                  <a:path w="71" h="105">
                    <a:moveTo>
                      <a:pt x="71" y="87"/>
                    </a:moveTo>
                    <a:lnTo>
                      <a:pt x="0" y="105"/>
                    </a:lnTo>
                    <a:lnTo>
                      <a:pt x="0" y="17"/>
                    </a:lnTo>
                    <a:lnTo>
                      <a:pt x="71" y="0"/>
                    </a:lnTo>
                    <a:lnTo>
                      <a:pt x="71" y="8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1" name="Freeform 84">
                <a:extLst>
                  <a:ext uri="{FF2B5EF4-FFF2-40B4-BE49-F238E27FC236}">
                    <a16:creationId xmlns:a16="http://schemas.microsoft.com/office/drawing/2014/main" id="{092D2BCB-085A-45C7-A1BB-28E05A65E520}"/>
                  </a:ext>
                </a:extLst>
              </p:cNvPr>
              <p:cNvSpPr/>
              <p:nvPr/>
            </p:nvSpPr>
            <p:spPr bwMode="auto">
              <a:xfrm>
                <a:off x="6110288" y="2524125"/>
                <a:ext cx="152400" cy="195263"/>
              </a:xfrm>
              <a:custGeom>
                <a:avLst/>
                <a:gdLst>
                  <a:gd name="T0" fmla="*/ 96 w 96"/>
                  <a:gd name="T1" fmla="*/ 105 h 123"/>
                  <a:gd name="T2" fmla="*/ 0 w 96"/>
                  <a:gd name="T3" fmla="*/ 123 h 123"/>
                  <a:gd name="T4" fmla="*/ 0 w 96"/>
                  <a:gd name="T5" fmla="*/ 18 h 123"/>
                  <a:gd name="T6" fmla="*/ 96 w 96"/>
                  <a:gd name="T7" fmla="*/ 0 h 123"/>
                  <a:gd name="T8" fmla="*/ 96 w 96"/>
                  <a:gd name="T9" fmla="*/ 105 h 123"/>
                </a:gdLst>
                <a:ahLst/>
                <a:cxnLst>
                  <a:cxn ang="0">
                    <a:pos x="T0" y="T1"/>
                  </a:cxn>
                  <a:cxn ang="0">
                    <a:pos x="T2" y="T3"/>
                  </a:cxn>
                  <a:cxn ang="0">
                    <a:pos x="T4" y="T5"/>
                  </a:cxn>
                  <a:cxn ang="0">
                    <a:pos x="T6" y="T7"/>
                  </a:cxn>
                  <a:cxn ang="0">
                    <a:pos x="T8" y="T9"/>
                  </a:cxn>
                </a:cxnLst>
                <a:rect l="0" t="0" r="r" b="b"/>
                <a:pathLst>
                  <a:path w="96" h="123">
                    <a:moveTo>
                      <a:pt x="96" y="105"/>
                    </a:moveTo>
                    <a:lnTo>
                      <a:pt x="0" y="123"/>
                    </a:lnTo>
                    <a:lnTo>
                      <a:pt x="0" y="18"/>
                    </a:lnTo>
                    <a:lnTo>
                      <a:pt x="96" y="0"/>
                    </a:lnTo>
                    <a:lnTo>
                      <a:pt x="96" y="105"/>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2" name="Freeform 85">
                <a:extLst>
                  <a:ext uri="{FF2B5EF4-FFF2-40B4-BE49-F238E27FC236}">
                    <a16:creationId xmlns:a16="http://schemas.microsoft.com/office/drawing/2014/main" id="{EB1CB64D-645B-4894-9EFA-58E0C0F3CE33}"/>
                  </a:ext>
                </a:extLst>
              </p:cNvPr>
              <p:cNvSpPr/>
              <p:nvPr/>
            </p:nvSpPr>
            <p:spPr bwMode="auto">
              <a:xfrm>
                <a:off x="6375401" y="2482850"/>
                <a:ext cx="153988" cy="180975"/>
              </a:xfrm>
              <a:custGeom>
                <a:avLst/>
                <a:gdLst>
                  <a:gd name="T0" fmla="*/ 97 w 97"/>
                  <a:gd name="T1" fmla="*/ 96 h 114"/>
                  <a:gd name="T2" fmla="*/ 0 w 97"/>
                  <a:gd name="T3" fmla="*/ 114 h 114"/>
                  <a:gd name="T4" fmla="*/ 0 w 97"/>
                  <a:gd name="T5" fmla="*/ 17 h 114"/>
                  <a:gd name="T6" fmla="*/ 97 w 97"/>
                  <a:gd name="T7" fmla="*/ 0 h 114"/>
                  <a:gd name="T8" fmla="*/ 97 w 97"/>
                  <a:gd name="T9" fmla="*/ 96 h 114"/>
                </a:gdLst>
                <a:ahLst/>
                <a:cxnLst>
                  <a:cxn ang="0">
                    <a:pos x="T0" y="T1"/>
                  </a:cxn>
                  <a:cxn ang="0">
                    <a:pos x="T2" y="T3"/>
                  </a:cxn>
                  <a:cxn ang="0">
                    <a:pos x="T4" y="T5"/>
                  </a:cxn>
                  <a:cxn ang="0">
                    <a:pos x="T6" y="T7"/>
                  </a:cxn>
                  <a:cxn ang="0">
                    <a:pos x="T8" y="T9"/>
                  </a:cxn>
                </a:cxnLst>
                <a:rect l="0" t="0" r="r" b="b"/>
                <a:pathLst>
                  <a:path w="97" h="114">
                    <a:moveTo>
                      <a:pt x="97" y="96"/>
                    </a:moveTo>
                    <a:lnTo>
                      <a:pt x="0" y="114"/>
                    </a:lnTo>
                    <a:lnTo>
                      <a:pt x="0" y="17"/>
                    </a:lnTo>
                    <a:lnTo>
                      <a:pt x="97" y="0"/>
                    </a:lnTo>
                    <a:lnTo>
                      <a:pt x="97"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3" name="Freeform 86">
                <a:extLst>
                  <a:ext uri="{FF2B5EF4-FFF2-40B4-BE49-F238E27FC236}">
                    <a16:creationId xmlns:a16="http://schemas.microsoft.com/office/drawing/2014/main" id="{6CCDC7B5-A600-4A43-9DD2-DB8C57EFB05F}"/>
                  </a:ext>
                </a:extLst>
              </p:cNvPr>
              <p:cNvSpPr/>
              <p:nvPr/>
            </p:nvSpPr>
            <p:spPr bwMode="auto">
              <a:xfrm>
                <a:off x="6110288" y="2955925"/>
                <a:ext cx="152400" cy="209550"/>
              </a:xfrm>
              <a:custGeom>
                <a:avLst/>
                <a:gdLst>
                  <a:gd name="T0" fmla="*/ 96 w 96"/>
                  <a:gd name="T1" fmla="*/ 106 h 132"/>
                  <a:gd name="T2" fmla="*/ 0 w 96"/>
                  <a:gd name="T3" fmla="*/ 132 h 132"/>
                  <a:gd name="T4" fmla="*/ 0 w 96"/>
                  <a:gd name="T5" fmla="*/ 27 h 132"/>
                  <a:gd name="T6" fmla="*/ 96 w 96"/>
                  <a:gd name="T7" fmla="*/ 0 h 132"/>
                  <a:gd name="T8" fmla="*/ 96 w 96"/>
                  <a:gd name="T9" fmla="*/ 106 h 132"/>
                </a:gdLst>
                <a:ahLst/>
                <a:cxnLst>
                  <a:cxn ang="0">
                    <a:pos x="T0" y="T1"/>
                  </a:cxn>
                  <a:cxn ang="0">
                    <a:pos x="T2" y="T3"/>
                  </a:cxn>
                  <a:cxn ang="0">
                    <a:pos x="T4" y="T5"/>
                  </a:cxn>
                  <a:cxn ang="0">
                    <a:pos x="T6" y="T7"/>
                  </a:cxn>
                  <a:cxn ang="0">
                    <a:pos x="T8" y="T9"/>
                  </a:cxn>
                </a:cxnLst>
                <a:rect l="0" t="0" r="r" b="b"/>
                <a:pathLst>
                  <a:path w="96" h="132">
                    <a:moveTo>
                      <a:pt x="96" y="106"/>
                    </a:moveTo>
                    <a:lnTo>
                      <a:pt x="0" y="132"/>
                    </a:lnTo>
                    <a:lnTo>
                      <a:pt x="0" y="27"/>
                    </a:lnTo>
                    <a:lnTo>
                      <a:pt x="96" y="0"/>
                    </a:lnTo>
                    <a:lnTo>
                      <a:pt x="96" y="10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4" name="Freeform 87">
                <a:extLst>
                  <a:ext uri="{FF2B5EF4-FFF2-40B4-BE49-F238E27FC236}">
                    <a16:creationId xmlns:a16="http://schemas.microsoft.com/office/drawing/2014/main" id="{1B46AC41-3C68-4A2F-8D33-28D666B883FE}"/>
                  </a:ext>
                </a:extLst>
              </p:cNvPr>
              <p:cNvSpPr/>
              <p:nvPr/>
            </p:nvSpPr>
            <p:spPr bwMode="auto">
              <a:xfrm>
                <a:off x="6389688" y="2900363"/>
                <a:ext cx="139700" cy="195263"/>
              </a:xfrm>
              <a:custGeom>
                <a:avLst/>
                <a:gdLst>
                  <a:gd name="T0" fmla="*/ 88 w 88"/>
                  <a:gd name="T1" fmla="*/ 97 h 123"/>
                  <a:gd name="T2" fmla="*/ 0 w 88"/>
                  <a:gd name="T3" fmla="*/ 123 h 123"/>
                  <a:gd name="T4" fmla="*/ 0 w 88"/>
                  <a:gd name="T5" fmla="*/ 18 h 123"/>
                  <a:gd name="T6" fmla="*/ 88 w 88"/>
                  <a:gd name="T7" fmla="*/ 0 h 123"/>
                  <a:gd name="T8" fmla="*/ 88 w 88"/>
                  <a:gd name="T9" fmla="*/ 97 h 123"/>
                </a:gdLst>
                <a:ahLst/>
                <a:cxnLst>
                  <a:cxn ang="0">
                    <a:pos x="T0" y="T1"/>
                  </a:cxn>
                  <a:cxn ang="0">
                    <a:pos x="T2" y="T3"/>
                  </a:cxn>
                  <a:cxn ang="0">
                    <a:pos x="T4" y="T5"/>
                  </a:cxn>
                  <a:cxn ang="0">
                    <a:pos x="T6" y="T7"/>
                  </a:cxn>
                  <a:cxn ang="0">
                    <a:pos x="T8" y="T9"/>
                  </a:cxn>
                </a:cxnLst>
                <a:rect l="0" t="0" r="r" b="b"/>
                <a:pathLst>
                  <a:path w="88" h="123">
                    <a:moveTo>
                      <a:pt x="88" y="97"/>
                    </a:moveTo>
                    <a:lnTo>
                      <a:pt x="0" y="123"/>
                    </a:lnTo>
                    <a:lnTo>
                      <a:pt x="0" y="18"/>
                    </a:lnTo>
                    <a:lnTo>
                      <a:pt x="88" y="0"/>
                    </a:lnTo>
                    <a:lnTo>
                      <a:pt x="88"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5" name="Freeform 88">
                <a:extLst>
                  <a:ext uri="{FF2B5EF4-FFF2-40B4-BE49-F238E27FC236}">
                    <a16:creationId xmlns:a16="http://schemas.microsoft.com/office/drawing/2014/main" id="{82CB0A08-DD3D-4CE1-AA19-46286CD3CFE5}"/>
                  </a:ext>
                </a:extLst>
              </p:cNvPr>
              <p:cNvSpPr/>
              <p:nvPr/>
            </p:nvSpPr>
            <p:spPr bwMode="auto">
              <a:xfrm>
                <a:off x="6110288" y="2746375"/>
                <a:ext cx="152400" cy="195263"/>
              </a:xfrm>
              <a:custGeom>
                <a:avLst/>
                <a:gdLst>
                  <a:gd name="T0" fmla="*/ 96 w 96"/>
                  <a:gd name="T1" fmla="*/ 106 h 123"/>
                  <a:gd name="T2" fmla="*/ 0 w 96"/>
                  <a:gd name="T3" fmla="*/ 123 h 123"/>
                  <a:gd name="T4" fmla="*/ 0 w 96"/>
                  <a:gd name="T5" fmla="*/ 18 h 123"/>
                  <a:gd name="T6" fmla="*/ 96 w 96"/>
                  <a:gd name="T7" fmla="*/ 0 h 123"/>
                  <a:gd name="T8" fmla="*/ 96 w 96"/>
                  <a:gd name="T9" fmla="*/ 106 h 123"/>
                </a:gdLst>
                <a:ahLst/>
                <a:cxnLst>
                  <a:cxn ang="0">
                    <a:pos x="T0" y="T1"/>
                  </a:cxn>
                  <a:cxn ang="0">
                    <a:pos x="T2" y="T3"/>
                  </a:cxn>
                  <a:cxn ang="0">
                    <a:pos x="T4" y="T5"/>
                  </a:cxn>
                  <a:cxn ang="0">
                    <a:pos x="T6" y="T7"/>
                  </a:cxn>
                  <a:cxn ang="0">
                    <a:pos x="T8" y="T9"/>
                  </a:cxn>
                </a:cxnLst>
                <a:rect l="0" t="0" r="r" b="b"/>
                <a:pathLst>
                  <a:path w="96" h="123">
                    <a:moveTo>
                      <a:pt x="96" y="106"/>
                    </a:moveTo>
                    <a:lnTo>
                      <a:pt x="0" y="123"/>
                    </a:lnTo>
                    <a:lnTo>
                      <a:pt x="0" y="18"/>
                    </a:lnTo>
                    <a:lnTo>
                      <a:pt x="96" y="0"/>
                    </a:lnTo>
                    <a:lnTo>
                      <a:pt x="96" y="10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6" name="Freeform 89">
                <a:extLst>
                  <a:ext uri="{FF2B5EF4-FFF2-40B4-BE49-F238E27FC236}">
                    <a16:creationId xmlns:a16="http://schemas.microsoft.com/office/drawing/2014/main" id="{AE1FFD71-0D5A-46CF-9439-309E5AC00C54}"/>
                  </a:ext>
                </a:extLst>
              </p:cNvPr>
              <p:cNvSpPr/>
              <p:nvPr/>
            </p:nvSpPr>
            <p:spPr bwMode="auto">
              <a:xfrm>
                <a:off x="6375401" y="2690813"/>
                <a:ext cx="153988" cy="195263"/>
              </a:xfrm>
              <a:custGeom>
                <a:avLst/>
                <a:gdLst>
                  <a:gd name="T0" fmla="*/ 97 w 97"/>
                  <a:gd name="T1" fmla="*/ 97 h 123"/>
                  <a:gd name="T2" fmla="*/ 0 w 97"/>
                  <a:gd name="T3" fmla="*/ 123 h 123"/>
                  <a:gd name="T4" fmla="*/ 0 w 97"/>
                  <a:gd name="T5" fmla="*/ 18 h 123"/>
                  <a:gd name="T6" fmla="*/ 97 w 97"/>
                  <a:gd name="T7" fmla="*/ 0 h 123"/>
                  <a:gd name="T8" fmla="*/ 97 w 97"/>
                  <a:gd name="T9" fmla="*/ 97 h 123"/>
                </a:gdLst>
                <a:ahLst/>
                <a:cxnLst>
                  <a:cxn ang="0">
                    <a:pos x="T0" y="T1"/>
                  </a:cxn>
                  <a:cxn ang="0">
                    <a:pos x="T2" y="T3"/>
                  </a:cxn>
                  <a:cxn ang="0">
                    <a:pos x="T4" y="T5"/>
                  </a:cxn>
                  <a:cxn ang="0">
                    <a:pos x="T6" y="T7"/>
                  </a:cxn>
                  <a:cxn ang="0">
                    <a:pos x="T8" y="T9"/>
                  </a:cxn>
                </a:cxnLst>
                <a:rect l="0" t="0" r="r" b="b"/>
                <a:pathLst>
                  <a:path w="97" h="123">
                    <a:moveTo>
                      <a:pt x="97" y="97"/>
                    </a:moveTo>
                    <a:lnTo>
                      <a:pt x="0" y="123"/>
                    </a:lnTo>
                    <a:lnTo>
                      <a:pt x="0" y="18"/>
                    </a:lnTo>
                    <a:lnTo>
                      <a:pt x="97" y="0"/>
                    </a:lnTo>
                    <a:lnTo>
                      <a:pt x="97"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7" name="Freeform 90">
                <a:extLst>
                  <a:ext uri="{FF2B5EF4-FFF2-40B4-BE49-F238E27FC236}">
                    <a16:creationId xmlns:a16="http://schemas.microsoft.com/office/drawing/2014/main" id="{B6D03788-9766-4242-B2C9-7F3FE7421804}"/>
                  </a:ext>
                </a:extLst>
              </p:cNvPr>
              <p:cNvSpPr/>
              <p:nvPr/>
            </p:nvSpPr>
            <p:spPr bwMode="auto">
              <a:xfrm>
                <a:off x="6110288" y="3179763"/>
                <a:ext cx="166688" cy="195263"/>
              </a:xfrm>
              <a:custGeom>
                <a:avLst/>
                <a:gdLst>
                  <a:gd name="T0" fmla="*/ 105 w 105"/>
                  <a:gd name="T1" fmla="*/ 96 h 123"/>
                  <a:gd name="T2" fmla="*/ 0 w 105"/>
                  <a:gd name="T3" fmla="*/ 123 h 123"/>
                  <a:gd name="T4" fmla="*/ 0 w 105"/>
                  <a:gd name="T5" fmla="*/ 17 h 123"/>
                  <a:gd name="T6" fmla="*/ 105 w 105"/>
                  <a:gd name="T7" fmla="*/ 0 h 123"/>
                  <a:gd name="T8" fmla="*/ 105 w 105"/>
                  <a:gd name="T9" fmla="*/ 96 h 123"/>
                </a:gdLst>
                <a:ahLst/>
                <a:cxnLst>
                  <a:cxn ang="0">
                    <a:pos x="T0" y="T1"/>
                  </a:cxn>
                  <a:cxn ang="0">
                    <a:pos x="T2" y="T3"/>
                  </a:cxn>
                  <a:cxn ang="0">
                    <a:pos x="T4" y="T5"/>
                  </a:cxn>
                  <a:cxn ang="0">
                    <a:pos x="T6" y="T7"/>
                  </a:cxn>
                  <a:cxn ang="0">
                    <a:pos x="T8" y="T9"/>
                  </a:cxn>
                </a:cxnLst>
                <a:rect l="0" t="0" r="r" b="b"/>
                <a:pathLst>
                  <a:path w="105" h="123">
                    <a:moveTo>
                      <a:pt x="105" y="96"/>
                    </a:moveTo>
                    <a:lnTo>
                      <a:pt x="0" y="123"/>
                    </a:lnTo>
                    <a:lnTo>
                      <a:pt x="0" y="17"/>
                    </a:lnTo>
                    <a:lnTo>
                      <a:pt x="105" y="0"/>
                    </a:lnTo>
                    <a:lnTo>
                      <a:pt x="105"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8" name="Freeform 91">
                <a:extLst>
                  <a:ext uri="{FF2B5EF4-FFF2-40B4-BE49-F238E27FC236}">
                    <a16:creationId xmlns:a16="http://schemas.microsoft.com/office/drawing/2014/main" id="{C04B2967-FF9B-4727-B114-6B4F9B1AFC9A}"/>
                  </a:ext>
                </a:extLst>
              </p:cNvPr>
              <p:cNvSpPr/>
              <p:nvPr/>
            </p:nvSpPr>
            <p:spPr bwMode="auto">
              <a:xfrm>
                <a:off x="6389688" y="3109913"/>
                <a:ext cx="139700" cy="195263"/>
              </a:xfrm>
              <a:custGeom>
                <a:avLst/>
                <a:gdLst>
                  <a:gd name="T0" fmla="*/ 88 w 88"/>
                  <a:gd name="T1" fmla="*/ 96 h 123"/>
                  <a:gd name="T2" fmla="*/ 0 w 88"/>
                  <a:gd name="T3" fmla="*/ 123 h 123"/>
                  <a:gd name="T4" fmla="*/ 0 w 88"/>
                  <a:gd name="T5" fmla="*/ 17 h 123"/>
                  <a:gd name="T6" fmla="*/ 88 w 88"/>
                  <a:gd name="T7" fmla="*/ 0 h 123"/>
                  <a:gd name="T8" fmla="*/ 88 w 88"/>
                  <a:gd name="T9" fmla="*/ 96 h 123"/>
                </a:gdLst>
                <a:ahLst/>
                <a:cxnLst>
                  <a:cxn ang="0">
                    <a:pos x="T0" y="T1"/>
                  </a:cxn>
                  <a:cxn ang="0">
                    <a:pos x="T2" y="T3"/>
                  </a:cxn>
                  <a:cxn ang="0">
                    <a:pos x="T4" y="T5"/>
                  </a:cxn>
                  <a:cxn ang="0">
                    <a:pos x="T6" y="T7"/>
                  </a:cxn>
                  <a:cxn ang="0">
                    <a:pos x="T8" y="T9"/>
                  </a:cxn>
                </a:cxnLst>
                <a:rect l="0" t="0" r="r" b="b"/>
                <a:pathLst>
                  <a:path w="88" h="123">
                    <a:moveTo>
                      <a:pt x="88" y="96"/>
                    </a:moveTo>
                    <a:lnTo>
                      <a:pt x="0" y="123"/>
                    </a:lnTo>
                    <a:lnTo>
                      <a:pt x="0" y="17"/>
                    </a:lnTo>
                    <a:lnTo>
                      <a:pt x="88" y="0"/>
                    </a:lnTo>
                    <a:lnTo>
                      <a:pt x="88"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9" name="Freeform 92">
                <a:extLst>
                  <a:ext uri="{FF2B5EF4-FFF2-40B4-BE49-F238E27FC236}">
                    <a16:creationId xmlns:a16="http://schemas.microsoft.com/office/drawing/2014/main" id="{D178BBD2-2F1E-4FF6-A73D-5CAB01E55DFE}"/>
                  </a:ext>
                </a:extLst>
              </p:cNvPr>
              <p:cNvSpPr/>
              <p:nvPr/>
            </p:nvSpPr>
            <p:spPr bwMode="auto">
              <a:xfrm>
                <a:off x="5816601" y="2552700"/>
                <a:ext cx="125413" cy="193675"/>
              </a:xfrm>
              <a:custGeom>
                <a:avLst/>
                <a:gdLst>
                  <a:gd name="T0" fmla="*/ 0 w 79"/>
                  <a:gd name="T1" fmla="*/ 105 h 122"/>
                  <a:gd name="T2" fmla="*/ 79 w 79"/>
                  <a:gd name="T3" fmla="*/ 122 h 122"/>
                  <a:gd name="T4" fmla="*/ 79 w 79"/>
                  <a:gd name="T5" fmla="*/ 8 h 122"/>
                  <a:gd name="T6" fmla="*/ 0 w 79"/>
                  <a:gd name="T7" fmla="*/ 0 h 122"/>
                  <a:gd name="T8" fmla="*/ 0 w 79"/>
                  <a:gd name="T9" fmla="*/ 105 h 122"/>
                </a:gdLst>
                <a:ahLst/>
                <a:cxnLst>
                  <a:cxn ang="0">
                    <a:pos x="T0" y="T1"/>
                  </a:cxn>
                  <a:cxn ang="0">
                    <a:pos x="T2" y="T3"/>
                  </a:cxn>
                  <a:cxn ang="0">
                    <a:pos x="T4" y="T5"/>
                  </a:cxn>
                  <a:cxn ang="0">
                    <a:pos x="T6" y="T7"/>
                  </a:cxn>
                  <a:cxn ang="0">
                    <a:pos x="T8" y="T9"/>
                  </a:cxn>
                </a:cxnLst>
                <a:rect l="0" t="0" r="r" b="b"/>
                <a:pathLst>
                  <a:path w="79" h="122">
                    <a:moveTo>
                      <a:pt x="0" y="105"/>
                    </a:moveTo>
                    <a:lnTo>
                      <a:pt x="79" y="122"/>
                    </a:lnTo>
                    <a:lnTo>
                      <a:pt x="79" y="8"/>
                    </a:lnTo>
                    <a:lnTo>
                      <a:pt x="0" y="0"/>
                    </a:lnTo>
                    <a:lnTo>
                      <a:pt x="0" y="105"/>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0" name="Freeform 93">
                <a:extLst>
                  <a:ext uri="{FF2B5EF4-FFF2-40B4-BE49-F238E27FC236}">
                    <a16:creationId xmlns:a16="http://schemas.microsoft.com/office/drawing/2014/main" id="{E14B22BB-3DAA-40B1-B560-0F0C9F9CBC2D}"/>
                  </a:ext>
                </a:extLst>
              </p:cNvPr>
              <p:cNvSpPr/>
              <p:nvPr/>
            </p:nvSpPr>
            <p:spPr bwMode="auto">
              <a:xfrm>
                <a:off x="5621338" y="2509838"/>
                <a:ext cx="111125" cy="195263"/>
              </a:xfrm>
              <a:custGeom>
                <a:avLst/>
                <a:gdLst>
                  <a:gd name="T0" fmla="*/ 0 w 70"/>
                  <a:gd name="T1" fmla="*/ 114 h 123"/>
                  <a:gd name="T2" fmla="*/ 70 w 70"/>
                  <a:gd name="T3" fmla="*/ 123 h 123"/>
                  <a:gd name="T4" fmla="*/ 70 w 70"/>
                  <a:gd name="T5" fmla="*/ 18 h 123"/>
                  <a:gd name="T6" fmla="*/ 0 w 70"/>
                  <a:gd name="T7" fmla="*/ 0 h 123"/>
                  <a:gd name="T8" fmla="*/ 0 w 70"/>
                  <a:gd name="T9" fmla="*/ 114 h 123"/>
                </a:gdLst>
                <a:ahLst/>
                <a:cxnLst>
                  <a:cxn ang="0">
                    <a:pos x="T0" y="T1"/>
                  </a:cxn>
                  <a:cxn ang="0">
                    <a:pos x="T2" y="T3"/>
                  </a:cxn>
                  <a:cxn ang="0">
                    <a:pos x="T4" y="T5"/>
                  </a:cxn>
                  <a:cxn ang="0">
                    <a:pos x="T6" y="T7"/>
                  </a:cxn>
                  <a:cxn ang="0">
                    <a:pos x="T8" y="T9"/>
                  </a:cxn>
                </a:cxnLst>
                <a:rect l="0" t="0" r="r" b="b"/>
                <a:pathLst>
                  <a:path w="70" h="123">
                    <a:moveTo>
                      <a:pt x="0" y="114"/>
                    </a:moveTo>
                    <a:lnTo>
                      <a:pt x="70" y="123"/>
                    </a:lnTo>
                    <a:lnTo>
                      <a:pt x="70" y="18"/>
                    </a:lnTo>
                    <a:lnTo>
                      <a:pt x="0" y="0"/>
                    </a:lnTo>
                    <a:lnTo>
                      <a:pt x="0" y="114"/>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1" name="Freeform 94">
                <a:extLst>
                  <a:ext uri="{FF2B5EF4-FFF2-40B4-BE49-F238E27FC236}">
                    <a16:creationId xmlns:a16="http://schemas.microsoft.com/office/drawing/2014/main" id="{32F6592B-9550-4F9D-8895-702C22D9B11E}"/>
                  </a:ext>
                </a:extLst>
              </p:cNvPr>
              <p:cNvSpPr/>
              <p:nvPr/>
            </p:nvSpPr>
            <p:spPr bwMode="auto">
              <a:xfrm>
                <a:off x="5816601" y="2774950"/>
                <a:ext cx="125413" cy="209550"/>
              </a:xfrm>
              <a:custGeom>
                <a:avLst/>
                <a:gdLst>
                  <a:gd name="T0" fmla="*/ 0 w 79"/>
                  <a:gd name="T1" fmla="*/ 114 h 132"/>
                  <a:gd name="T2" fmla="*/ 79 w 79"/>
                  <a:gd name="T3" fmla="*/ 132 h 132"/>
                  <a:gd name="T4" fmla="*/ 79 w 79"/>
                  <a:gd name="T5" fmla="*/ 18 h 132"/>
                  <a:gd name="T6" fmla="*/ 0 w 79"/>
                  <a:gd name="T7" fmla="*/ 0 h 132"/>
                  <a:gd name="T8" fmla="*/ 0 w 79"/>
                  <a:gd name="T9" fmla="*/ 114 h 132"/>
                </a:gdLst>
                <a:ahLst/>
                <a:cxnLst>
                  <a:cxn ang="0">
                    <a:pos x="T0" y="T1"/>
                  </a:cxn>
                  <a:cxn ang="0">
                    <a:pos x="T2" y="T3"/>
                  </a:cxn>
                  <a:cxn ang="0">
                    <a:pos x="T4" y="T5"/>
                  </a:cxn>
                  <a:cxn ang="0">
                    <a:pos x="T6" y="T7"/>
                  </a:cxn>
                  <a:cxn ang="0">
                    <a:pos x="T8" y="T9"/>
                  </a:cxn>
                </a:cxnLst>
                <a:rect l="0" t="0" r="r" b="b"/>
                <a:pathLst>
                  <a:path w="79" h="132">
                    <a:moveTo>
                      <a:pt x="0" y="114"/>
                    </a:moveTo>
                    <a:lnTo>
                      <a:pt x="79" y="132"/>
                    </a:lnTo>
                    <a:lnTo>
                      <a:pt x="79" y="18"/>
                    </a:lnTo>
                    <a:lnTo>
                      <a:pt x="0" y="0"/>
                    </a:lnTo>
                    <a:lnTo>
                      <a:pt x="0" y="114"/>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2" name="Freeform 95">
                <a:extLst>
                  <a:ext uri="{FF2B5EF4-FFF2-40B4-BE49-F238E27FC236}">
                    <a16:creationId xmlns:a16="http://schemas.microsoft.com/office/drawing/2014/main" id="{26BD76EB-98A5-43A4-822D-5AFA21A687CA}"/>
                  </a:ext>
                </a:extLst>
              </p:cNvPr>
              <p:cNvSpPr/>
              <p:nvPr/>
            </p:nvSpPr>
            <p:spPr bwMode="auto">
              <a:xfrm>
                <a:off x="5621338" y="2746375"/>
                <a:ext cx="111125" cy="195263"/>
              </a:xfrm>
              <a:custGeom>
                <a:avLst/>
                <a:gdLst>
                  <a:gd name="T0" fmla="*/ 0 w 70"/>
                  <a:gd name="T1" fmla="*/ 106 h 123"/>
                  <a:gd name="T2" fmla="*/ 70 w 70"/>
                  <a:gd name="T3" fmla="*/ 123 h 123"/>
                  <a:gd name="T4" fmla="*/ 70 w 70"/>
                  <a:gd name="T5" fmla="*/ 9 h 123"/>
                  <a:gd name="T6" fmla="*/ 0 w 70"/>
                  <a:gd name="T7" fmla="*/ 0 h 123"/>
                  <a:gd name="T8" fmla="*/ 0 w 70"/>
                  <a:gd name="T9" fmla="*/ 106 h 123"/>
                </a:gdLst>
                <a:ahLst/>
                <a:cxnLst>
                  <a:cxn ang="0">
                    <a:pos x="T0" y="T1"/>
                  </a:cxn>
                  <a:cxn ang="0">
                    <a:pos x="T2" y="T3"/>
                  </a:cxn>
                  <a:cxn ang="0">
                    <a:pos x="T4" y="T5"/>
                  </a:cxn>
                  <a:cxn ang="0">
                    <a:pos x="T6" y="T7"/>
                  </a:cxn>
                  <a:cxn ang="0">
                    <a:pos x="T8" y="T9"/>
                  </a:cxn>
                </a:cxnLst>
                <a:rect l="0" t="0" r="r" b="b"/>
                <a:pathLst>
                  <a:path w="70" h="123">
                    <a:moveTo>
                      <a:pt x="0" y="106"/>
                    </a:moveTo>
                    <a:lnTo>
                      <a:pt x="70" y="123"/>
                    </a:lnTo>
                    <a:lnTo>
                      <a:pt x="70" y="9"/>
                    </a:lnTo>
                    <a:lnTo>
                      <a:pt x="0" y="0"/>
                    </a:lnTo>
                    <a:lnTo>
                      <a:pt x="0" y="10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3" name="Freeform 96">
                <a:extLst>
                  <a:ext uri="{FF2B5EF4-FFF2-40B4-BE49-F238E27FC236}">
                    <a16:creationId xmlns:a16="http://schemas.microsoft.com/office/drawing/2014/main" id="{65584ADB-FDED-4422-B639-EF0E9EF54F3F}"/>
                  </a:ext>
                </a:extLst>
              </p:cNvPr>
              <p:cNvSpPr/>
              <p:nvPr/>
            </p:nvSpPr>
            <p:spPr bwMode="auto">
              <a:xfrm>
                <a:off x="5816601" y="3011488"/>
                <a:ext cx="125413" cy="195263"/>
              </a:xfrm>
              <a:custGeom>
                <a:avLst/>
                <a:gdLst>
                  <a:gd name="T0" fmla="*/ 0 w 79"/>
                  <a:gd name="T1" fmla="*/ 106 h 123"/>
                  <a:gd name="T2" fmla="*/ 79 w 79"/>
                  <a:gd name="T3" fmla="*/ 123 h 123"/>
                  <a:gd name="T4" fmla="*/ 79 w 79"/>
                  <a:gd name="T5" fmla="*/ 18 h 123"/>
                  <a:gd name="T6" fmla="*/ 0 w 79"/>
                  <a:gd name="T7" fmla="*/ 0 h 123"/>
                  <a:gd name="T8" fmla="*/ 0 w 79"/>
                  <a:gd name="T9" fmla="*/ 106 h 123"/>
                </a:gdLst>
                <a:ahLst/>
                <a:cxnLst>
                  <a:cxn ang="0">
                    <a:pos x="T0" y="T1"/>
                  </a:cxn>
                  <a:cxn ang="0">
                    <a:pos x="T2" y="T3"/>
                  </a:cxn>
                  <a:cxn ang="0">
                    <a:pos x="T4" y="T5"/>
                  </a:cxn>
                  <a:cxn ang="0">
                    <a:pos x="T6" y="T7"/>
                  </a:cxn>
                  <a:cxn ang="0">
                    <a:pos x="T8" y="T9"/>
                  </a:cxn>
                </a:cxnLst>
                <a:rect l="0" t="0" r="r" b="b"/>
                <a:pathLst>
                  <a:path w="79" h="123">
                    <a:moveTo>
                      <a:pt x="0" y="106"/>
                    </a:moveTo>
                    <a:lnTo>
                      <a:pt x="79" y="123"/>
                    </a:lnTo>
                    <a:lnTo>
                      <a:pt x="79" y="18"/>
                    </a:lnTo>
                    <a:lnTo>
                      <a:pt x="0" y="0"/>
                    </a:lnTo>
                    <a:lnTo>
                      <a:pt x="0" y="10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4" name="Freeform 97">
                <a:extLst>
                  <a:ext uri="{FF2B5EF4-FFF2-40B4-BE49-F238E27FC236}">
                    <a16:creationId xmlns:a16="http://schemas.microsoft.com/office/drawing/2014/main" id="{7F1822E6-EB46-4DFB-96B7-6940FC389499}"/>
                  </a:ext>
                </a:extLst>
              </p:cNvPr>
              <p:cNvSpPr/>
              <p:nvPr/>
            </p:nvSpPr>
            <p:spPr bwMode="auto">
              <a:xfrm>
                <a:off x="5621338" y="2970213"/>
                <a:ext cx="111125" cy="195263"/>
              </a:xfrm>
              <a:custGeom>
                <a:avLst/>
                <a:gdLst>
                  <a:gd name="T0" fmla="*/ 0 w 70"/>
                  <a:gd name="T1" fmla="*/ 105 h 123"/>
                  <a:gd name="T2" fmla="*/ 70 w 70"/>
                  <a:gd name="T3" fmla="*/ 123 h 123"/>
                  <a:gd name="T4" fmla="*/ 70 w 70"/>
                  <a:gd name="T5" fmla="*/ 18 h 123"/>
                  <a:gd name="T6" fmla="*/ 0 w 70"/>
                  <a:gd name="T7" fmla="*/ 0 h 123"/>
                  <a:gd name="T8" fmla="*/ 0 w 70"/>
                  <a:gd name="T9" fmla="*/ 105 h 123"/>
                </a:gdLst>
                <a:ahLst/>
                <a:cxnLst>
                  <a:cxn ang="0">
                    <a:pos x="T0" y="T1"/>
                  </a:cxn>
                  <a:cxn ang="0">
                    <a:pos x="T2" y="T3"/>
                  </a:cxn>
                  <a:cxn ang="0">
                    <a:pos x="T4" y="T5"/>
                  </a:cxn>
                  <a:cxn ang="0">
                    <a:pos x="T6" y="T7"/>
                  </a:cxn>
                  <a:cxn ang="0">
                    <a:pos x="T8" y="T9"/>
                  </a:cxn>
                </a:cxnLst>
                <a:rect l="0" t="0" r="r" b="b"/>
                <a:pathLst>
                  <a:path w="70" h="123">
                    <a:moveTo>
                      <a:pt x="0" y="105"/>
                    </a:moveTo>
                    <a:lnTo>
                      <a:pt x="70" y="123"/>
                    </a:lnTo>
                    <a:lnTo>
                      <a:pt x="70" y="18"/>
                    </a:lnTo>
                    <a:lnTo>
                      <a:pt x="0" y="0"/>
                    </a:lnTo>
                    <a:lnTo>
                      <a:pt x="0" y="105"/>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5" name="Freeform 98">
                <a:extLst>
                  <a:ext uri="{FF2B5EF4-FFF2-40B4-BE49-F238E27FC236}">
                    <a16:creationId xmlns:a16="http://schemas.microsoft.com/office/drawing/2014/main" id="{71E6A9B0-B6D3-4CDA-812E-052EA897F332}"/>
                  </a:ext>
                </a:extLst>
              </p:cNvPr>
              <p:cNvSpPr/>
              <p:nvPr/>
            </p:nvSpPr>
            <p:spPr bwMode="auto">
              <a:xfrm>
                <a:off x="5816601" y="3235325"/>
                <a:ext cx="125413" cy="207963"/>
              </a:xfrm>
              <a:custGeom>
                <a:avLst/>
                <a:gdLst>
                  <a:gd name="T0" fmla="*/ 0 w 79"/>
                  <a:gd name="T1" fmla="*/ 114 h 131"/>
                  <a:gd name="T2" fmla="*/ 79 w 79"/>
                  <a:gd name="T3" fmla="*/ 131 h 131"/>
                  <a:gd name="T4" fmla="*/ 79 w 79"/>
                  <a:gd name="T5" fmla="*/ 26 h 131"/>
                  <a:gd name="T6" fmla="*/ 0 w 79"/>
                  <a:gd name="T7" fmla="*/ 0 h 131"/>
                  <a:gd name="T8" fmla="*/ 0 w 79"/>
                  <a:gd name="T9" fmla="*/ 114 h 131"/>
                </a:gdLst>
                <a:ahLst/>
                <a:cxnLst>
                  <a:cxn ang="0">
                    <a:pos x="T0" y="T1"/>
                  </a:cxn>
                  <a:cxn ang="0">
                    <a:pos x="T2" y="T3"/>
                  </a:cxn>
                  <a:cxn ang="0">
                    <a:pos x="T4" y="T5"/>
                  </a:cxn>
                  <a:cxn ang="0">
                    <a:pos x="T6" y="T7"/>
                  </a:cxn>
                  <a:cxn ang="0">
                    <a:pos x="T8" y="T9"/>
                  </a:cxn>
                </a:cxnLst>
                <a:rect l="0" t="0" r="r" b="b"/>
                <a:pathLst>
                  <a:path w="79" h="131">
                    <a:moveTo>
                      <a:pt x="0" y="114"/>
                    </a:moveTo>
                    <a:lnTo>
                      <a:pt x="79" y="131"/>
                    </a:lnTo>
                    <a:lnTo>
                      <a:pt x="79" y="26"/>
                    </a:lnTo>
                    <a:lnTo>
                      <a:pt x="0" y="0"/>
                    </a:lnTo>
                    <a:lnTo>
                      <a:pt x="0" y="114"/>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6" name="Freeform 99">
                <a:extLst>
                  <a:ext uri="{FF2B5EF4-FFF2-40B4-BE49-F238E27FC236}">
                    <a16:creationId xmlns:a16="http://schemas.microsoft.com/office/drawing/2014/main" id="{B45B4A58-51C5-4EE2-81D0-2C3E47EE14CA}"/>
                  </a:ext>
                </a:extLst>
              </p:cNvPr>
              <p:cNvSpPr/>
              <p:nvPr/>
            </p:nvSpPr>
            <p:spPr bwMode="auto">
              <a:xfrm>
                <a:off x="5621338" y="3192463"/>
                <a:ext cx="111125" cy="209550"/>
              </a:xfrm>
              <a:custGeom>
                <a:avLst/>
                <a:gdLst>
                  <a:gd name="T0" fmla="*/ 0 w 70"/>
                  <a:gd name="T1" fmla="*/ 106 h 132"/>
                  <a:gd name="T2" fmla="*/ 70 w 70"/>
                  <a:gd name="T3" fmla="*/ 132 h 132"/>
                  <a:gd name="T4" fmla="*/ 70 w 70"/>
                  <a:gd name="T5" fmla="*/ 18 h 132"/>
                  <a:gd name="T6" fmla="*/ 0 w 70"/>
                  <a:gd name="T7" fmla="*/ 0 h 132"/>
                  <a:gd name="T8" fmla="*/ 0 w 70"/>
                  <a:gd name="T9" fmla="*/ 106 h 132"/>
                </a:gdLst>
                <a:ahLst/>
                <a:cxnLst>
                  <a:cxn ang="0">
                    <a:pos x="T0" y="T1"/>
                  </a:cxn>
                  <a:cxn ang="0">
                    <a:pos x="T2" y="T3"/>
                  </a:cxn>
                  <a:cxn ang="0">
                    <a:pos x="T4" y="T5"/>
                  </a:cxn>
                  <a:cxn ang="0">
                    <a:pos x="T6" y="T7"/>
                  </a:cxn>
                  <a:cxn ang="0">
                    <a:pos x="T8" y="T9"/>
                  </a:cxn>
                </a:cxnLst>
                <a:rect l="0" t="0" r="r" b="b"/>
                <a:pathLst>
                  <a:path w="70" h="132">
                    <a:moveTo>
                      <a:pt x="0" y="106"/>
                    </a:moveTo>
                    <a:lnTo>
                      <a:pt x="70" y="132"/>
                    </a:lnTo>
                    <a:lnTo>
                      <a:pt x="70" y="18"/>
                    </a:lnTo>
                    <a:lnTo>
                      <a:pt x="0" y="0"/>
                    </a:lnTo>
                    <a:lnTo>
                      <a:pt x="0" y="10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7" name="Freeform 100">
                <a:extLst>
                  <a:ext uri="{FF2B5EF4-FFF2-40B4-BE49-F238E27FC236}">
                    <a16:creationId xmlns:a16="http://schemas.microsoft.com/office/drawing/2014/main" id="{51A5A3F7-DA2C-4CFD-BA72-D986B2FAEA7A}"/>
                  </a:ext>
                </a:extLst>
              </p:cNvPr>
              <p:cNvSpPr/>
              <p:nvPr/>
            </p:nvSpPr>
            <p:spPr bwMode="auto">
              <a:xfrm>
                <a:off x="5816601" y="3471863"/>
                <a:ext cx="111125" cy="209550"/>
              </a:xfrm>
              <a:custGeom>
                <a:avLst/>
                <a:gdLst>
                  <a:gd name="T0" fmla="*/ 0 w 70"/>
                  <a:gd name="T1" fmla="*/ 114 h 132"/>
                  <a:gd name="T2" fmla="*/ 70 w 70"/>
                  <a:gd name="T3" fmla="*/ 132 h 132"/>
                  <a:gd name="T4" fmla="*/ 70 w 70"/>
                  <a:gd name="T5" fmla="*/ 18 h 132"/>
                  <a:gd name="T6" fmla="*/ 0 w 70"/>
                  <a:gd name="T7" fmla="*/ 0 h 132"/>
                  <a:gd name="T8" fmla="*/ 0 w 70"/>
                  <a:gd name="T9" fmla="*/ 114 h 132"/>
                </a:gdLst>
                <a:ahLst/>
                <a:cxnLst>
                  <a:cxn ang="0">
                    <a:pos x="T0" y="T1"/>
                  </a:cxn>
                  <a:cxn ang="0">
                    <a:pos x="T2" y="T3"/>
                  </a:cxn>
                  <a:cxn ang="0">
                    <a:pos x="T4" y="T5"/>
                  </a:cxn>
                  <a:cxn ang="0">
                    <a:pos x="T6" y="T7"/>
                  </a:cxn>
                  <a:cxn ang="0">
                    <a:pos x="T8" y="T9"/>
                  </a:cxn>
                </a:cxnLst>
                <a:rect l="0" t="0" r="r" b="b"/>
                <a:pathLst>
                  <a:path w="70" h="132">
                    <a:moveTo>
                      <a:pt x="0" y="114"/>
                    </a:moveTo>
                    <a:lnTo>
                      <a:pt x="70" y="132"/>
                    </a:lnTo>
                    <a:lnTo>
                      <a:pt x="70" y="18"/>
                    </a:lnTo>
                    <a:lnTo>
                      <a:pt x="0" y="0"/>
                    </a:lnTo>
                    <a:lnTo>
                      <a:pt x="0" y="114"/>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8" name="Freeform 101">
                <a:extLst>
                  <a:ext uri="{FF2B5EF4-FFF2-40B4-BE49-F238E27FC236}">
                    <a16:creationId xmlns:a16="http://schemas.microsoft.com/office/drawing/2014/main" id="{1EB7B29E-D5E2-46C4-9D10-39140A3D42AC}"/>
                  </a:ext>
                </a:extLst>
              </p:cNvPr>
              <p:cNvSpPr/>
              <p:nvPr/>
            </p:nvSpPr>
            <p:spPr bwMode="auto">
              <a:xfrm>
                <a:off x="5607051" y="3416300"/>
                <a:ext cx="125413" cy="209550"/>
              </a:xfrm>
              <a:custGeom>
                <a:avLst/>
                <a:gdLst>
                  <a:gd name="T0" fmla="*/ 0 w 79"/>
                  <a:gd name="T1" fmla="*/ 114 h 132"/>
                  <a:gd name="T2" fmla="*/ 79 w 79"/>
                  <a:gd name="T3" fmla="*/ 132 h 132"/>
                  <a:gd name="T4" fmla="*/ 79 w 79"/>
                  <a:gd name="T5" fmla="*/ 26 h 132"/>
                  <a:gd name="T6" fmla="*/ 0 w 79"/>
                  <a:gd name="T7" fmla="*/ 0 h 132"/>
                  <a:gd name="T8" fmla="*/ 0 w 79"/>
                  <a:gd name="T9" fmla="*/ 114 h 132"/>
                </a:gdLst>
                <a:ahLst/>
                <a:cxnLst>
                  <a:cxn ang="0">
                    <a:pos x="T0" y="T1"/>
                  </a:cxn>
                  <a:cxn ang="0">
                    <a:pos x="T2" y="T3"/>
                  </a:cxn>
                  <a:cxn ang="0">
                    <a:pos x="T4" y="T5"/>
                  </a:cxn>
                  <a:cxn ang="0">
                    <a:pos x="T6" y="T7"/>
                  </a:cxn>
                  <a:cxn ang="0">
                    <a:pos x="T8" y="T9"/>
                  </a:cxn>
                </a:cxnLst>
                <a:rect l="0" t="0" r="r" b="b"/>
                <a:pathLst>
                  <a:path w="79" h="132">
                    <a:moveTo>
                      <a:pt x="0" y="114"/>
                    </a:moveTo>
                    <a:lnTo>
                      <a:pt x="79" y="132"/>
                    </a:lnTo>
                    <a:lnTo>
                      <a:pt x="79" y="26"/>
                    </a:lnTo>
                    <a:lnTo>
                      <a:pt x="0" y="0"/>
                    </a:lnTo>
                    <a:lnTo>
                      <a:pt x="0" y="114"/>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9" name="Freeform 102">
                <a:extLst>
                  <a:ext uri="{FF2B5EF4-FFF2-40B4-BE49-F238E27FC236}">
                    <a16:creationId xmlns:a16="http://schemas.microsoft.com/office/drawing/2014/main" id="{5E7BCE90-26D4-42A9-8381-0E59CD559394}"/>
                  </a:ext>
                </a:extLst>
              </p:cNvPr>
              <p:cNvSpPr/>
              <p:nvPr/>
            </p:nvSpPr>
            <p:spPr bwMode="auto">
              <a:xfrm>
                <a:off x="5802313" y="3708400"/>
                <a:ext cx="125413" cy="209550"/>
              </a:xfrm>
              <a:custGeom>
                <a:avLst/>
                <a:gdLst>
                  <a:gd name="T0" fmla="*/ 0 w 79"/>
                  <a:gd name="T1" fmla="*/ 106 h 132"/>
                  <a:gd name="T2" fmla="*/ 79 w 79"/>
                  <a:gd name="T3" fmla="*/ 132 h 132"/>
                  <a:gd name="T4" fmla="*/ 79 w 79"/>
                  <a:gd name="T5" fmla="*/ 18 h 132"/>
                  <a:gd name="T6" fmla="*/ 0 w 79"/>
                  <a:gd name="T7" fmla="*/ 0 h 132"/>
                  <a:gd name="T8" fmla="*/ 0 w 79"/>
                  <a:gd name="T9" fmla="*/ 106 h 132"/>
                </a:gdLst>
                <a:ahLst/>
                <a:cxnLst>
                  <a:cxn ang="0">
                    <a:pos x="T0" y="T1"/>
                  </a:cxn>
                  <a:cxn ang="0">
                    <a:pos x="T2" y="T3"/>
                  </a:cxn>
                  <a:cxn ang="0">
                    <a:pos x="T4" y="T5"/>
                  </a:cxn>
                  <a:cxn ang="0">
                    <a:pos x="T6" y="T7"/>
                  </a:cxn>
                  <a:cxn ang="0">
                    <a:pos x="T8" y="T9"/>
                  </a:cxn>
                </a:cxnLst>
                <a:rect l="0" t="0" r="r" b="b"/>
                <a:pathLst>
                  <a:path w="79" h="132">
                    <a:moveTo>
                      <a:pt x="0" y="106"/>
                    </a:moveTo>
                    <a:lnTo>
                      <a:pt x="79" y="132"/>
                    </a:lnTo>
                    <a:lnTo>
                      <a:pt x="79" y="18"/>
                    </a:lnTo>
                    <a:lnTo>
                      <a:pt x="0" y="0"/>
                    </a:lnTo>
                    <a:lnTo>
                      <a:pt x="0" y="10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0" name="Freeform 103">
                <a:extLst>
                  <a:ext uri="{FF2B5EF4-FFF2-40B4-BE49-F238E27FC236}">
                    <a16:creationId xmlns:a16="http://schemas.microsoft.com/office/drawing/2014/main" id="{71F3656C-4B81-4A1D-B6FE-A583D1CDAC12}"/>
                  </a:ext>
                </a:extLst>
              </p:cNvPr>
              <p:cNvSpPr/>
              <p:nvPr/>
            </p:nvSpPr>
            <p:spPr bwMode="auto">
              <a:xfrm>
                <a:off x="5607051" y="3652838"/>
                <a:ext cx="125413" cy="195263"/>
              </a:xfrm>
              <a:custGeom>
                <a:avLst/>
                <a:gdLst>
                  <a:gd name="T0" fmla="*/ 0 w 79"/>
                  <a:gd name="T1" fmla="*/ 106 h 123"/>
                  <a:gd name="T2" fmla="*/ 79 w 79"/>
                  <a:gd name="T3" fmla="*/ 123 h 123"/>
                  <a:gd name="T4" fmla="*/ 79 w 79"/>
                  <a:gd name="T5" fmla="*/ 18 h 123"/>
                  <a:gd name="T6" fmla="*/ 0 w 79"/>
                  <a:gd name="T7" fmla="*/ 0 h 123"/>
                  <a:gd name="T8" fmla="*/ 0 w 79"/>
                  <a:gd name="T9" fmla="*/ 106 h 123"/>
                </a:gdLst>
                <a:ahLst/>
                <a:cxnLst>
                  <a:cxn ang="0">
                    <a:pos x="T0" y="T1"/>
                  </a:cxn>
                  <a:cxn ang="0">
                    <a:pos x="T2" y="T3"/>
                  </a:cxn>
                  <a:cxn ang="0">
                    <a:pos x="T4" y="T5"/>
                  </a:cxn>
                  <a:cxn ang="0">
                    <a:pos x="T6" y="T7"/>
                  </a:cxn>
                  <a:cxn ang="0">
                    <a:pos x="T8" y="T9"/>
                  </a:cxn>
                </a:cxnLst>
                <a:rect l="0" t="0" r="r" b="b"/>
                <a:pathLst>
                  <a:path w="79" h="123">
                    <a:moveTo>
                      <a:pt x="0" y="106"/>
                    </a:moveTo>
                    <a:lnTo>
                      <a:pt x="79" y="123"/>
                    </a:lnTo>
                    <a:lnTo>
                      <a:pt x="79" y="18"/>
                    </a:lnTo>
                    <a:lnTo>
                      <a:pt x="0" y="0"/>
                    </a:lnTo>
                    <a:lnTo>
                      <a:pt x="0" y="10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1" name="Freeform 104">
                <a:extLst>
                  <a:ext uri="{FF2B5EF4-FFF2-40B4-BE49-F238E27FC236}">
                    <a16:creationId xmlns:a16="http://schemas.microsoft.com/office/drawing/2014/main" id="{9FA5B80C-FF6C-44D4-85A7-3DC8B78827B8}"/>
                  </a:ext>
                </a:extLst>
              </p:cNvPr>
              <p:cNvSpPr/>
              <p:nvPr/>
            </p:nvSpPr>
            <p:spPr bwMode="auto">
              <a:xfrm>
                <a:off x="5802313" y="3932238"/>
                <a:ext cx="125413" cy="222250"/>
              </a:xfrm>
              <a:custGeom>
                <a:avLst/>
                <a:gdLst>
                  <a:gd name="T0" fmla="*/ 0 w 79"/>
                  <a:gd name="T1" fmla="*/ 114 h 140"/>
                  <a:gd name="T2" fmla="*/ 79 w 79"/>
                  <a:gd name="T3" fmla="*/ 140 h 140"/>
                  <a:gd name="T4" fmla="*/ 79 w 79"/>
                  <a:gd name="T5" fmla="*/ 26 h 140"/>
                  <a:gd name="T6" fmla="*/ 0 w 79"/>
                  <a:gd name="T7" fmla="*/ 0 h 140"/>
                  <a:gd name="T8" fmla="*/ 0 w 79"/>
                  <a:gd name="T9" fmla="*/ 114 h 140"/>
                </a:gdLst>
                <a:ahLst/>
                <a:cxnLst>
                  <a:cxn ang="0">
                    <a:pos x="T0" y="T1"/>
                  </a:cxn>
                  <a:cxn ang="0">
                    <a:pos x="T2" y="T3"/>
                  </a:cxn>
                  <a:cxn ang="0">
                    <a:pos x="T4" y="T5"/>
                  </a:cxn>
                  <a:cxn ang="0">
                    <a:pos x="T6" y="T7"/>
                  </a:cxn>
                  <a:cxn ang="0">
                    <a:pos x="T8" y="T9"/>
                  </a:cxn>
                </a:cxnLst>
                <a:rect l="0" t="0" r="r" b="b"/>
                <a:pathLst>
                  <a:path w="79" h="140">
                    <a:moveTo>
                      <a:pt x="0" y="114"/>
                    </a:moveTo>
                    <a:lnTo>
                      <a:pt x="79" y="140"/>
                    </a:lnTo>
                    <a:lnTo>
                      <a:pt x="79" y="26"/>
                    </a:lnTo>
                    <a:lnTo>
                      <a:pt x="0" y="0"/>
                    </a:lnTo>
                    <a:lnTo>
                      <a:pt x="0" y="114"/>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2" name="Freeform 105">
                <a:extLst>
                  <a:ext uri="{FF2B5EF4-FFF2-40B4-BE49-F238E27FC236}">
                    <a16:creationId xmlns:a16="http://schemas.microsoft.com/office/drawing/2014/main" id="{3500C853-D954-4040-A107-B5B07C341886}"/>
                  </a:ext>
                </a:extLst>
              </p:cNvPr>
              <p:cNvSpPr/>
              <p:nvPr/>
            </p:nvSpPr>
            <p:spPr bwMode="auto">
              <a:xfrm>
                <a:off x="5607051" y="3876675"/>
                <a:ext cx="111125" cy="207963"/>
              </a:xfrm>
              <a:custGeom>
                <a:avLst/>
                <a:gdLst>
                  <a:gd name="T0" fmla="*/ 0 w 70"/>
                  <a:gd name="T1" fmla="*/ 105 h 131"/>
                  <a:gd name="T2" fmla="*/ 70 w 70"/>
                  <a:gd name="T3" fmla="*/ 131 h 131"/>
                  <a:gd name="T4" fmla="*/ 70 w 70"/>
                  <a:gd name="T5" fmla="*/ 26 h 131"/>
                  <a:gd name="T6" fmla="*/ 0 w 70"/>
                  <a:gd name="T7" fmla="*/ 0 h 131"/>
                  <a:gd name="T8" fmla="*/ 0 w 70"/>
                  <a:gd name="T9" fmla="*/ 105 h 131"/>
                </a:gdLst>
                <a:ahLst/>
                <a:cxnLst>
                  <a:cxn ang="0">
                    <a:pos x="T0" y="T1"/>
                  </a:cxn>
                  <a:cxn ang="0">
                    <a:pos x="T2" y="T3"/>
                  </a:cxn>
                  <a:cxn ang="0">
                    <a:pos x="T4" y="T5"/>
                  </a:cxn>
                  <a:cxn ang="0">
                    <a:pos x="T6" y="T7"/>
                  </a:cxn>
                  <a:cxn ang="0">
                    <a:pos x="T8" y="T9"/>
                  </a:cxn>
                </a:cxnLst>
                <a:rect l="0" t="0" r="r" b="b"/>
                <a:pathLst>
                  <a:path w="70" h="131">
                    <a:moveTo>
                      <a:pt x="0" y="105"/>
                    </a:moveTo>
                    <a:lnTo>
                      <a:pt x="70" y="131"/>
                    </a:lnTo>
                    <a:lnTo>
                      <a:pt x="70" y="26"/>
                    </a:lnTo>
                    <a:lnTo>
                      <a:pt x="0" y="0"/>
                    </a:lnTo>
                    <a:lnTo>
                      <a:pt x="0" y="105"/>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3" name="Freeform 106">
                <a:extLst>
                  <a:ext uri="{FF2B5EF4-FFF2-40B4-BE49-F238E27FC236}">
                    <a16:creationId xmlns:a16="http://schemas.microsoft.com/office/drawing/2014/main" id="{960FB978-E653-4F59-9781-58D21728FCE1}"/>
                  </a:ext>
                </a:extLst>
              </p:cNvPr>
              <p:cNvSpPr/>
              <p:nvPr/>
            </p:nvSpPr>
            <p:spPr bwMode="auto">
              <a:xfrm>
                <a:off x="5802313" y="4168775"/>
                <a:ext cx="125413" cy="222250"/>
              </a:xfrm>
              <a:custGeom>
                <a:avLst/>
                <a:gdLst>
                  <a:gd name="T0" fmla="*/ 0 w 79"/>
                  <a:gd name="T1" fmla="*/ 105 h 140"/>
                  <a:gd name="T2" fmla="*/ 79 w 79"/>
                  <a:gd name="T3" fmla="*/ 140 h 140"/>
                  <a:gd name="T4" fmla="*/ 79 w 79"/>
                  <a:gd name="T5" fmla="*/ 26 h 140"/>
                  <a:gd name="T6" fmla="*/ 0 w 79"/>
                  <a:gd name="T7" fmla="*/ 0 h 140"/>
                  <a:gd name="T8" fmla="*/ 0 w 79"/>
                  <a:gd name="T9" fmla="*/ 105 h 140"/>
                </a:gdLst>
                <a:ahLst/>
                <a:cxnLst>
                  <a:cxn ang="0">
                    <a:pos x="T0" y="T1"/>
                  </a:cxn>
                  <a:cxn ang="0">
                    <a:pos x="T2" y="T3"/>
                  </a:cxn>
                  <a:cxn ang="0">
                    <a:pos x="T4" y="T5"/>
                  </a:cxn>
                  <a:cxn ang="0">
                    <a:pos x="T6" y="T7"/>
                  </a:cxn>
                  <a:cxn ang="0">
                    <a:pos x="T8" y="T9"/>
                  </a:cxn>
                </a:cxnLst>
                <a:rect l="0" t="0" r="r" b="b"/>
                <a:pathLst>
                  <a:path w="79" h="140">
                    <a:moveTo>
                      <a:pt x="0" y="105"/>
                    </a:moveTo>
                    <a:lnTo>
                      <a:pt x="79" y="140"/>
                    </a:lnTo>
                    <a:lnTo>
                      <a:pt x="79" y="26"/>
                    </a:lnTo>
                    <a:lnTo>
                      <a:pt x="0" y="0"/>
                    </a:lnTo>
                    <a:lnTo>
                      <a:pt x="0" y="105"/>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4" name="Freeform 107">
                <a:extLst>
                  <a:ext uri="{FF2B5EF4-FFF2-40B4-BE49-F238E27FC236}">
                    <a16:creationId xmlns:a16="http://schemas.microsoft.com/office/drawing/2014/main" id="{25705CF6-9134-49DA-95C8-612CFAE561F0}"/>
                  </a:ext>
                </a:extLst>
              </p:cNvPr>
              <p:cNvSpPr/>
              <p:nvPr/>
            </p:nvSpPr>
            <p:spPr bwMode="auto">
              <a:xfrm>
                <a:off x="5607051" y="4098925"/>
                <a:ext cx="111125" cy="209550"/>
              </a:xfrm>
              <a:custGeom>
                <a:avLst/>
                <a:gdLst>
                  <a:gd name="T0" fmla="*/ 0 w 70"/>
                  <a:gd name="T1" fmla="*/ 105 h 132"/>
                  <a:gd name="T2" fmla="*/ 70 w 70"/>
                  <a:gd name="T3" fmla="*/ 132 h 132"/>
                  <a:gd name="T4" fmla="*/ 70 w 70"/>
                  <a:gd name="T5" fmla="*/ 26 h 132"/>
                  <a:gd name="T6" fmla="*/ 0 w 70"/>
                  <a:gd name="T7" fmla="*/ 0 h 132"/>
                  <a:gd name="T8" fmla="*/ 0 w 70"/>
                  <a:gd name="T9" fmla="*/ 105 h 132"/>
                </a:gdLst>
                <a:ahLst/>
                <a:cxnLst>
                  <a:cxn ang="0">
                    <a:pos x="T0" y="T1"/>
                  </a:cxn>
                  <a:cxn ang="0">
                    <a:pos x="T2" y="T3"/>
                  </a:cxn>
                  <a:cxn ang="0">
                    <a:pos x="T4" y="T5"/>
                  </a:cxn>
                  <a:cxn ang="0">
                    <a:pos x="T6" y="T7"/>
                  </a:cxn>
                  <a:cxn ang="0">
                    <a:pos x="T8" y="T9"/>
                  </a:cxn>
                </a:cxnLst>
                <a:rect l="0" t="0" r="r" b="b"/>
                <a:pathLst>
                  <a:path w="70" h="132">
                    <a:moveTo>
                      <a:pt x="0" y="105"/>
                    </a:moveTo>
                    <a:lnTo>
                      <a:pt x="70" y="132"/>
                    </a:lnTo>
                    <a:lnTo>
                      <a:pt x="70" y="26"/>
                    </a:lnTo>
                    <a:lnTo>
                      <a:pt x="0" y="0"/>
                    </a:lnTo>
                    <a:lnTo>
                      <a:pt x="0" y="105"/>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5" name="Freeform 108">
                <a:extLst>
                  <a:ext uri="{FF2B5EF4-FFF2-40B4-BE49-F238E27FC236}">
                    <a16:creationId xmlns:a16="http://schemas.microsoft.com/office/drawing/2014/main" id="{C39D3055-65C4-4D64-A645-3ABFB2A6EC2F}"/>
                  </a:ext>
                </a:extLst>
              </p:cNvPr>
              <p:cNvSpPr/>
              <p:nvPr/>
            </p:nvSpPr>
            <p:spPr bwMode="auto">
              <a:xfrm>
                <a:off x="5802313" y="4391025"/>
                <a:ext cx="125413" cy="223838"/>
              </a:xfrm>
              <a:custGeom>
                <a:avLst/>
                <a:gdLst>
                  <a:gd name="T0" fmla="*/ 0 w 79"/>
                  <a:gd name="T1" fmla="*/ 115 h 141"/>
                  <a:gd name="T2" fmla="*/ 79 w 79"/>
                  <a:gd name="T3" fmla="*/ 141 h 141"/>
                  <a:gd name="T4" fmla="*/ 79 w 79"/>
                  <a:gd name="T5" fmla="*/ 36 h 141"/>
                  <a:gd name="T6" fmla="*/ 0 w 79"/>
                  <a:gd name="T7" fmla="*/ 0 h 141"/>
                  <a:gd name="T8" fmla="*/ 0 w 79"/>
                  <a:gd name="T9" fmla="*/ 115 h 141"/>
                </a:gdLst>
                <a:ahLst/>
                <a:cxnLst>
                  <a:cxn ang="0">
                    <a:pos x="T0" y="T1"/>
                  </a:cxn>
                  <a:cxn ang="0">
                    <a:pos x="T2" y="T3"/>
                  </a:cxn>
                  <a:cxn ang="0">
                    <a:pos x="T4" y="T5"/>
                  </a:cxn>
                  <a:cxn ang="0">
                    <a:pos x="T6" y="T7"/>
                  </a:cxn>
                  <a:cxn ang="0">
                    <a:pos x="T8" y="T9"/>
                  </a:cxn>
                </a:cxnLst>
                <a:rect l="0" t="0" r="r" b="b"/>
                <a:pathLst>
                  <a:path w="79" h="141">
                    <a:moveTo>
                      <a:pt x="0" y="115"/>
                    </a:moveTo>
                    <a:lnTo>
                      <a:pt x="79" y="141"/>
                    </a:lnTo>
                    <a:lnTo>
                      <a:pt x="79" y="36"/>
                    </a:lnTo>
                    <a:lnTo>
                      <a:pt x="0" y="0"/>
                    </a:lnTo>
                    <a:lnTo>
                      <a:pt x="0" y="115"/>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6" name="Freeform 109">
                <a:extLst>
                  <a:ext uri="{FF2B5EF4-FFF2-40B4-BE49-F238E27FC236}">
                    <a16:creationId xmlns:a16="http://schemas.microsoft.com/office/drawing/2014/main" id="{B3A0E847-B23E-4860-A8C3-5618EAC98896}"/>
                  </a:ext>
                </a:extLst>
              </p:cNvPr>
              <p:cNvSpPr/>
              <p:nvPr/>
            </p:nvSpPr>
            <p:spPr bwMode="auto">
              <a:xfrm>
                <a:off x="5607051" y="4322763"/>
                <a:ext cx="111125" cy="222250"/>
              </a:xfrm>
              <a:custGeom>
                <a:avLst/>
                <a:gdLst>
                  <a:gd name="T0" fmla="*/ 0 w 70"/>
                  <a:gd name="T1" fmla="*/ 105 h 140"/>
                  <a:gd name="T2" fmla="*/ 70 w 70"/>
                  <a:gd name="T3" fmla="*/ 140 h 140"/>
                  <a:gd name="T4" fmla="*/ 70 w 70"/>
                  <a:gd name="T5" fmla="*/ 26 h 140"/>
                  <a:gd name="T6" fmla="*/ 0 w 70"/>
                  <a:gd name="T7" fmla="*/ 0 h 140"/>
                  <a:gd name="T8" fmla="*/ 0 w 70"/>
                  <a:gd name="T9" fmla="*/ 105 h 140"/>
                </a:gdLst>
                <a:ahLst/>
                <a:cxnLst>
                  <a:cxn ang="0">
                    <a:pos x="T0" y="T1"/>
                  </a:cxn>
                  <a:cxn ang="0">
                    <a:pos x="T2" y="T3"/>
                  </a:cxn>
                  <a:cxn ang="0">
                    <a:pos x="T4" y="T5"/>
                  </a:cxn>
                  <a:cxn ang="0">
                    <a:pos x="T6" y="T7"/>
                  </a:cxn>
                  <a:cxn ang="0">
                    <a:pos x="T8" y="T9"/>
                  </a:cxn>
                </a:cxnLst>
                <a:rect l="0" t="0" r="r" b="b"/>
                <a:pathLst>
                  <a:path w="70" h="140">
                    <a:moveTo>
                      <a:pt x="0" y="105"/>
                    </a:moveTo>
                    <a:lnTo>
                      <a:pt x="70" y="140"/>
                    </a:lnTo>
                    <a:lnTo>
                      <a:pt x="70" y="26"/>
                    </a:lnTo>
                    <a:lnTo>
                      <a:pt x="0" y="0"/>
                    </a:lnTo>
                    <a:lnTo>
                      <a:pt x="0" y="105"/>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7" name="Freeform 110">
                <a:extLst>
                  <a:ext uri="{FF2B5EF4-FFF2-40B4-BE49-F238E27FC236}">
                    <a16:creationId xmlns:a16="http://schemas.microsoft.com/office/drawing/2014/main" id="{7F33F4C1-2AA0-433F-A10B-AEEB43CC4EDA}"/>
                  </a:ext>
                </a:extLst>
              </p:cNvPr>
              <p:cNvSpPr/>
              <p:nvPr/>
            </p:nvSpPr>
            <p:spPr bwMode="auto">
              <a:xfrm>
                <a:off x="5802313" y="4629150"/>
                <a:ext cx="125413" cy="222250"/>
              </a:xfrm>
              <a:custGeom>
                <a:avLst/>
                <a:gdLst>
                  <a:gd name="T0" fmla="*/ 0 w 79"/>
                  <a:gd name="T1" fmla="*/ 105 h 140"/>
                  <a:gd name="T2" fmla="*/ 79 w 79"/>
                  <a:gd name="T3" fmla="*/ 140 h 140"/>
                  <a:gd name="T4" fmla="*/ 79 w 79"/>
                  <a:gd name="T5" fmla="*/ 26 h 140"/>
                  <a:gd name="T6" fmla="*/ 0 w 79"/>
                  <a:gd name="T7" fmla="*/ 0 h 140"/>
                  <a:gd name="T8" fmla="*/ 0 w 79"/>
                  <a:gd name="T9" fmla="*/ 105 h 140"/>
                </a:gdLst>
                <a:ahLst/>
                <a:cxnLst>
                  <a:cxn ang="0">
                    <a:pos x="T0" y="T1"/>
                  </a:cxn>
                  <a:cxn ang="0">
                    <a:pos x="T2" y="T3"/>
                  </a:cxn>
                  <a:cxn ang="0">
                    <a:pos x="T4" y="T5"/>
                  </a:cxn>
                  <a:cxn ang="0">
                    <a:pos x="T6" y="T7"/>
                  </a:cxn>
                  <a:cxn ang="0">
                    <a:pos x="T8" y="T9"/>
                  </a:cxn>
                </a:cxnLst>
                <a:rect l="0" t="0" r="r" b="b"/>
                <a:pathLst>
                  <a:path w="79" h="140">
                    <a:moveTo>
                      <a:pt x="0" y="105"/>
                    </a:moveTo>
                    <a:lnTo>
                      <a:pt x="79" y="140"/>
                    </a:lnTo>
                    <a:lnTo>
                      <a:pt x="79" y="26"/>
                    </a:lnTo>
                    <a:lnTo>
                      <a:pt x="0" y="0"/>
                    </a:lnTo>
                    <a:lnTo>
                      <a:pt x="0" y="105"/>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8" name="Freeform 111">
                <a:extLst>
                  <a:ext uri="{FF2B5EF4-FFF2-40B4-BE49-F238E27FC236}">
                    <a16:creationId xmlns:a16="http://schemas.microsoft.com/office/drawing/2014/main" id="{3B6A7520-B986-476E-AA72-E8A363CD9263}"/>
                  </a:ext>
                </a:extLst>
              </p:cNvPr>
              <p:cNvSpPr/>
              <p:nvPr/>
            </p:nvSpPr>
            <p:spPr bwMode="auto">
              <a:xfrm>
                <a:off x="5592763" y="4545013"/>
                <a:ext cx="125413" cy="223838"/>
              </a:xfrm>
              <a:custGeom>
                <a:avLst/>
                <a:gdLst>
                  <a:gd name="T0" fmla="*/ 0 w 79"/>
                  <a:gd name="T1" fmla="*/ 114 h 141"/>
                  <a:gd name="T2" fmla="*/ 79 w 79"/>
                  <a:gd name="T3" fmla="*/ 141 h 141"/>
                  <a:gd name="T4" fmla="*/ 79 w 79"/>
                  <a:gd name="T5" fmla="*/ 35 h 141"/>
                  <a:gd name="T6" fmla="*/ 0 w 79"/>
                  <a:gd name="T7" fmla="*/ 0 h 141"/>
                  <a:gd name="T8" fmla="*/ 0 w 79"/>
                  <a:gd name="T9" fmla="*/ 114 h 141"/>
                </a:gdLst>
                <a:ahLst/>
                <a:cxnLst>
                  <a:cxn ang="0">
                    <a:pos x="T0" y="T1"/>
                  </a:cxn>
                  <a:cxn ang="0">
                    <a:pos x="T2" y="T3"/>
                  </a:cxn>
                  <a:cxn ang="0">
                    <a:pos x="T4" y="T5"/>
                  </a:cxn>
                  <a:cxn ang="0">
                    <a:pos x="T6" y="T7"/>
                  </a:cxn>
                  <a:cxn ang="0">
                    <a:pos x="T8" y="T9"/>
                  </a:cxn>
                </a:cxnLst>
                <a:rect l="0" t="0" r="r" b="b"/>
                <a:pathLst>
                  <a:path w="79" h="141">
                    <a:moveTo>
                      <a:pt x="0" y="114"/>
                    </a:moveTo>
                    <a:lnTo>
                      <a:pt x="79" y="141"/>
                    </a:lnTo>
                    <a:lnTo>
                      <a:pt x="79" y="35"/>
                    </a:lnTo>
                    <a:lnTo>
                      <a:pt x="0" y="0"/>
                    </a:lnTo>
                    <a:lnTo>
                      <a:pt x="0" y="114"/>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9" name="Freeform 112">
                <a:extLst>
                  <a:ext uri="{FF2B5EF4-FFF2-40B4-BE49-F238E27FC236}">
                    <a16:creationId xmlns:a16="http://schemas.microsoft.com/office/drawing/2014/main" id="{80BA0682-4D81-4FDD-90AA-9E8E86C1ECB1}"/>
                  </a:ext>
                </a:extLst>
              </p:cNvPr>
              <p:cNvSpPr/>
              <p:nvPr/>
            </p:nvSpPr>
            <p:spPr bwMode="auto">
              <a:xfrm>
                <a:off x="5802313" y="4851400"/>
                <a:ext cx="111125" cy="236538"/>
              </a:xfrm>
              <a:custGeom>
                <a:avLst/>
                <a:gdLst>
                  <a:gd name="T0" fmla="*/ 0 w 70"/>
                  <a:gd name="T1" fmla="*/ 114 h 149"/>
                  <a:gd name="T2" fmla="*/ 70 w 70"/>
                  <a:gd name="T3" fmla="*/ 149 h 149"/>
                  <a:gd name="T4" fmla="*/ 70 w 70"/>
                  <a:gd name="T5" fmla="*/ 35 h 149"/>
                  <a:gd name="T6" fmla="*/ 0 w 70"/>
                  <a:gd name="T7" fmla="*/ 0 h 149"/>
                  <a:gd name="T8" fmla="*/ 0 w 70"/>
                  <a:gd name="T9" fmla="*/ 114 h 149"/>
                </a:gdLst>
                <a:ahLst/>
                <a:cxnLst>
                  <a:cxn ang="0">
                    <a:pos x="T0" y="T1"/>
                  </a:cxn>
                  <a:cxn ang="0">
                    <a:pos x="T2" y="T3"/>
                  </a:cxn>
                  <a:cxn ang="0">
                    <a:pos x="T4" y="T5"/>
                  </a:cxn>
                  <a:cxn ang="0">
                    <a:pos x="T6" y="T7"/>
                  </a:cxn>
                  <a:cxn ang="0">
                    <a:pos x="T8" y="T9"/>
                  </a:cxn>
                </a:cxnLst>
                <a:rect l="0" t="0" r="r" b="b"/>
                <a:pathLst>
                  <a:path w="70" h="149">
                    <a:moveTo>
                      <a:pt x="0" y="114"/>
                    </a:moveTo>
                    <a:lnTo>
                      <a:pt x="70" y="149"/>
                    </a:lnTo>
                    <a:lnTo>
                      <a:pt x="70" y="35"/>
                    </a:lnTo>
                    <a:lnTo>
                      <a:pt x="0" y="0"/>
                    </a:lnTo>
                    <a:lnTo>
                      <a:pt x="0" y="114"/>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0" name="Freeform 113">
                <a:extLst>
                  <a:ext uri="{FF2B5EF4-FFF2-40B4-BE49-F238E27FC236}">
                    <a16:creationId xmlns:a16="http://schemas.microsoft.com/office/drawing/2014/main" id="{A9F9B1AE-B94F-49F3-894D-1252A5870E6C}"/>
                  </a:ext>
                </a:extLst>
              </p:cNvPr>
              <p:cNvSpPr/>
              <p:nvPr/>
            </p:nvSpPr>
            <p:spPr bwMode="auto">
              <a:xfrm>
                <a:off x="5592763" y="4781550"/>
                <a:ext cx="125413" cy="209550"/>
              </a:xfrm>
              <a:custGeom>
                <a:avLst/>
                <a:gdLst>
                  <a:gd name="T0" fmla="*/ 0 w 79"/>
                  <a:gd name="T1" fmla="*/ 106 h 132"/>
                  <a:gd name="T2" fmla="*/ 79 w 79"/>
                  <a:gd name="T3" fmla="*/ 132 h 132"/>
                  <a:gd name="T4" fmla="*/ 79 w 79"/>
                  <a:gd name="T5" fmla="*/ 27 h 132"/>
                  <a:gd name="T6" fmla="*/ 0 w 79"/>
                  <a:gd name="T7" fmla="*/ 0 h 132"/>
                  <a:gd name="T8" fmla="*/ 0 w 79"/>
                  <a:gd name="T9" fmla="*/ 106 h 132"/>
                </a:gdLst>
                <a:ahLst/>
                <a:cxnLst>
                  <a:cxn ang="0">
                    <a:pos x="T0" y="T1"/>
                  </a:cxn>
                  <a:cxn ang="0">
                    <a:pos x="T2" y="T3"/>
                  </a:cxn>
                  <a:cxn ang="0">
                    <a:pos x="T4" y="T5"/>
                  </a:cxn>
                  <a:cxn ang="0">
                    <a:pos x="T6" y="T7"/>
                  </a:cxn>
                  <a:cxn ang="0">
                    <a:pos x="T8" y="T9"/>
                  </a:cxn>
                </a:cxnLst>
                <a:rect l="0" t="0" r="r" b="b"/>
                <a:pathLst>
                  <a:path w="79" h="132">
                    <a:moveTo>
                      <a:pt x="0" y="106"/>
                    </a:moveTo>
                    <a:lnTo>
                      <a:pt x="79" y="132"/>
                    </a:lnTo>
                    <a:lnTo>
                      <a:pt x="79" y="27"/>
                    </a:lnTo>
                    <a:lnTo>
                      <a:pt x="0" y="0"/>
                    </a:lnTo>
                    <a:lnTo>
                      <a:pt x="0" y="10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1" name="Freeform 114">
                <a:extLst>
                  <a:ext uri="{FF2B5EF4-FFF2-40B4-BE49-F238E27FC236}">
                    <a16:creationId xmlns:a16="http://schemas.microsoft.com/office/drawing/2014/main" id="{2B5B9FF8-D402-4D20-927F-E88A36122810}"/>
                  </a:ext>
                </a:extLst>
              </p:cNvPr>
              <p:cNvSpPr/>
              <p:nvPr/>
            </p:nvSpPr>
            <p:spPr bwMode="auto">
              <a:xfrm>
                <a:off x="4767263" y="2370138"/>
                <a:ext cx="98425" cy="182563"/>
              </a:xfrm>
              <a:custGeom>
                <a:avLst/>
                <a:gdLst>
                  <a:gd name="T0" fmla="*/ 0 w 62"/>
                  <a:gd name="T1" fmla="*/ 97 h 115"/>
                  <a:gd name="T2" fmla="*/ 62 w 62"/>
                  <a:gd name="T3" fmla="*/ 115 h 115"/>
                  <a:gd name="T4" fmla="*/ 62 w 62"/>
                  <a:gd name="T5" fmla="*/ 18 h 115"/>
                  <a:gd name="T6" fmla="*/ 0 w 62"/>
                  <a:gd name="T7" fmla="*/ 0 h 115"/>
                  <a:gd name="T8" fmla="*/ 0 w 62"/>
                  <a:gd name="T9" fmla="*/ 97 h 115"/>
                </a:gdLst>
                <a:ahLst/>
                <a:cxnLst>
                  <a:cxn ang="0">
                    <a:pos x="T0" y="T1"/>
                  </a:cxn>
                  <a:cxn ang="0">
                    <a:pos x="T2" y="T3"/>
                  </a:cxn>
                  <a:cxn ang="0">
                    <a:pos x="T4" y="T5"/>
                  </a:cxn>
                  <a:cxn ang="0">
                    <a:pos x="T6" y="T7"/>
                  </a:cxn>
                  <a:cxn ang="0">
                    <a:pos x="T8" y="T9"/>
                  </a:cxn>
                </a:cxnLst>
                <a:rect l="0" t="0" r="r" b="b"/>
                <a:pathLst>
                  <a:path w="62" h="115">
                    <a:moveTo>
                      <a:pt x="0" y="97"/>
                    </a:moveTo>
                    <a:lnTo>
                      <a:pt x="62" y="115"/>
                    </a:lnTo>
                    <a:lnTo>
                      <a:pt x="62" y="18"/>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2" name="Freeform 115">
                <a:extLst>
                  <a:ext uri="{FF2B5EF4-FFF2-40B4-BE49-F238E27FC236}">
                    <a16:creationId xmlns:a16="http://schemas.microsoft.com/office/drawing/2014/main" id="{678EAD79-75FF-4D23-9BA6-9E58986DE193}"/>
                  </a:ext>
                </a:extLst>
              </p:cNvPr>
              <p:cNvSpPr/>
              <p:nvPr/>
            </p:nvSpPr>
            <p:spPr bwMode="auto">
              <a:xfrm>
                <a:off x="4600576" y="2357438"/>
                <a:ext cx="96838" cy="166688"/>
              </a:xfrm>
              <a:custGeom>
                <a:avLst/>
                <a:gdLst>
                  <a:gd name="T0" fmla="*/ 0 w 61"/>
                  <a:gd name="T1" fmla="*/ 96 h 105"/>
                  <a:gd name="T2" fmla="*/ 61 w 61"/>
                  <a:gd name="T3" fmla="*/ 105 h 105"/>
                  <a:gd name="T4" fmla="*/ 61 w 61"/>
                  <a:gd name="T5" fmla="*/ 8 h 105"/>
                  <a:gd name="T6" fmla="*/ 0 w 61"/>
                  <a:gd name="T7" fmla="*/ 0 h 105"/>
                  <a:gd name="T8" fmla="*/ 0 w 61"/>
                  <a:gd name="T9" fmla="*/ 96 h 105"/>
                </a:gdLst>
                <a:ahLst/>
                <a:cxnLst>
                  <a:cxn ang="0">
                    <a:pos x="T0" y="T1"/>
                  </a:cxn>
                  <a:cxn ang="0">
                    <a:pos x="T2" y="T3"/>
                  </a:cxn>
                  <a:cxn ang="0">
                    <a:pos x="T4" y="T5"/>
                  </a:cxn>
                  <a:cxn ang="0">
                    <a:pos x="T6" y="T7"/>
                  </a:cxn>
                  <a:cxn ang="0">
                    <a:pos x="T8" y="T9"/>
                  </a:cxn>
                </a:cxnLst>
                <a:rect l="0" t="0" r="r" b="b"/>
                <a:pathLst>
                  <a:path w="61" h="105">
                    <a:moveTo>
                      <a:pt x="0" y="96"/>
                    </a:moveTo>
                    <a:lnTo>
                      <a:pt x="61" y="105"/>
                    </a:lnTo>
                    <a:lnTo>
                      <a:pt x="61" y="8"/>
                    </a:lnTo>
                    <a:lnTo>
                      <a:pt x="0" y="0"/>
                    </a:lnTo>
                    <a:lnTo>
                      <a:pt x="0"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3" name="Freeform 116">
                <a:extLst>
                  <a:ext uri="{FF2B5EF4-FFF2-40B4-BE49-F238E27FC236}">
                    <a16:creationId xmlns:a16="http://schemas.microsoft.com/office/drawing/2014/main" id="{3AB6755F-3973-40AD-820A-3D42E8E43446}"/>
                  </a:ext>
                </a:extLst>
              </p:cNvPr>
              <p:cNvSpPr/>
              <p:nvPr/>
            </p:nvSpPr>
            <p:spPr bwMode="auto">
              <a:xfrm>
                <a:off x="4767263" y="2579688"/>
                <a:ext cx="84138" cy="180975"/>
              </a:xfrm>
              <a:custGeom>
                <a:avLst/>
                <a:gdLst>
                  <a:gd name="T0" fmla="*/ 0 w 53"/>
                  <a:gd name="T1" fmla="*/ 97 h 114"/>
                  <a:gd name="T2" fmla="*/ 53 w 53"/>
                  <a:gd name="T3" fmla="*/ 114 h 114"/>
                  <a:gd name="T4" fmla="*/ 53 w 53"/>
                  <a:gd name="T5" fmla="*/ 9 h 114"/>
                  <a:gd name="T6" fmla="*/ 0 w 53"/>
                  <a:gd name="T7" fmla="*/ 0 h 114"/>
                  <a:gd name="T8" fmla="*/ 0 w 53"/>
                  <a:gd name="T9" fmla="*/ 97 h 114"/>
                </a:gdLst>
                <a:ahLst/>
                <a:cxnLst>
                  <a:cxn ang="0">
                    <a:pos x="T0" y="T1"/>
                  </a:cxn>
                  <a:cxn ang="0">
                    <a:pos x="T2" y="T3"/>
                  </a:cxn>
                  <a:cxn ang="0">
                    <a:pos x="T4" y="T5"/>
                  </a:cxn>
                  <a:cxn ang="0">
                    <a:pos x="T6" y="T7"/>
                  </a:cxn>
                  <a:cxn ang="0">
                    <a:pos x="T8" y="T9"/>
                  </a:cxn>
                </a:cxnLst>
                <a:rect l="0" t="0" r="r" b="b"/>
                <a:pathLst>
                  <a:path w="52" h="114">
                    <a:moveTo>
                      <a:pt x="0" y="97"/>
                    </a:moveTo>
                    <a:lnTo>
                      <a:pt x="53" y="114"/>
                    </a:lnTo>
                    <a:lnTo>
                      <a:pt x="53" y="9"/>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4" name="Freeform 117">
                <a:extLst>
                  <a:ext uri="{FF2B5EF4-FFF2-40B4-BE49-F238E27FC236}">
                    <a16:creationId xmlns:a16="http://schemas.microsoft.com/office/drawing/2014/main" id="{25701828-4F4A-433C-8044-0549ABF57592}"/>
                  </a:ext>
                </a:extLst>
              </p:cNvPr>
              <p:cNvSpPr/>
              <p:nvPr/>
            </p:nvSpPr>
            <p:spPr bwMode="auto">
              <a:xfrm>
                <a:off x="4600576" y="2552700"/>
                <a:ext cx="96838" cy="166688"/>
              </a:xfrm>
              <a:custGeom>
                <a:avLst/>
                <a:gdLst>
                  <a:gd name="T0" fmla="*/ 0 w 61"/>
                  <a:gd name="T1" fmla="*/ 96 h 105"/>
                  <a:gd name="T2" fmla="*/ 61 w 61"/>
                  <a:gd name="T3" fmla="*/ 105 h 105"/>
                  <a:gd name="T4" fmla="*/ 61 w 61"/>
                  <a:gd name="T5" fmla="*/ 8 h 105"/>
                  <a:gd name="T6" fmla="*/ 0 w 61"/>
                  <a:gd name="T7" fmla="*/ 0 h 105"/>
                  <a:gd name="T8" fmla="*/ 0 w 61"/>
                  <a:gd name="T9" fmla="*/ 96 h 105"/>
                </a:gdLst>
                <a:ahLst/>
                <a:cxnLst>
                  <a:cxn ang="0">
                    <a:pos x="T0" y="T1"/>
                  </a:cxn>
                  <a:cxn ang="0">
                    <a:pos x="T2" y="T3"/>
                  </a:cxn>
                  <a:cxn ang="0">
                    <a:pos x="T4" y="T5"/>
                  </a:cxn>
                  <a:cxn ang="0">
                    <a:pos x="T6" y="T7"/>
                  </a:cxn>
                  <a:cxn ang="0">
                    <a:pos x="T8" y="T9"/>
                  </a:cxn>
                </a:cxnLst>
                <a:rect l="0" t="0" r="r" b="b"/>
                <a:pathLst>
                  <a:path w="61" h="105">
                    <a:moveTo>
                      <a:pt x="0" y="96"/>
                    </a:moveTo>
                    <a:lnTo>
                      <a:pt x="61" y="105"/>
                    </a:lnTo>
                    <a:lnTo>
                      <a:pt x="61" y="8"/>
                    </a:lnTo>
                    <a:lnTo>
                      <a:pt x="0" y="0"/>
                    </a:lnTo>
                    <a:lnTo>
                      <a:pt x="0"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5" name="Freeform 118">
                <a:extLst>
                  <a:ext uri="{FF2B5EF4-FFF2-40B4-BE49-F238E27FC236}">
                    <a16:creationId xmlns:a16="http://schemas.microsoft.com/office/drawing/2014/main" id="{D3B86839-4FEE-41E6-BF1E-35B36F10DEB8}"/>
                  </a:ext>
                </a:extLst>
              </p:cNvPr>
              <p:cNvSpPr/>
              <p:nvPr/>
            </p:nvSpPr>
            <p:spPr bwMode="auto">
              <a:xfrm>
                <a:off x="4754563" y="2789238"/>
                <a:ext cx="96838" cy="166688"/>
              </a:xfrm>
              <a:custGeom>
                <a:avLst/>
                <a:gdLst>
                  <a:gd name="T0" fmla="*/ 0 w 61"/>
                  <a:gd name="T1" fmla="*/ 96 h 105"/>
                  <a:gd name="T2" fmla="*/ 61 w 61"/>
                  <a:gd name="T3" fmla="*/ 105 h 105"/>
                  <a:gd name="T4" fmla="*/ 61 w 61"/>
                  <a:gd name="T5" fmla="*/ 9 h 105"/>
                  <a:gd name="T6" fmla="*/ 0 w 61"/>
                  <a:gd name="T7" fmla="*/ 0 h 105"/>
                  <a:gd name="T8" fmla="*/ 0 w 61"/>
                  <a:gd name="T9" fmla="*/ 96 h 105"/>
                </a:gdLst>
                <a:ahLst/>
                <a:cxnLst>
                  <a:cxn ang="0">
                    <a:pos x="T0" y="T1"/>
                  </a:cxn>
                  <a:cxn ang="0">
                    <a:pos x="T2" y="T3"/>
                  </a:cxn>
                  <a:cxn ang="0">
                    <a:pos x="T4" y="T5"/>
                  </a:cxn>
                  <a:cxn ang="0">
                    <a:pos x="T6" y="T7"/>
                  </a:cxn>
                  <a:cxn ang="0">
                    <a:pos x="T8" y="T9"/>
                  </a:cxn>
                </a:cxnLst>
                <a:rect l="0" t="0" r="r" b="b"/>
                <a:pathLst>
                  <a:path w="61" h="105">
                    <a:moveTo>
                      <a:pt x="0" y="96"/>
                    </a:moveTo>
                    <a:lnTo>
                      <a:pt x="61" y="105"/>
                    </a:lnTo>
                    <a:lnTo>
                      <a:pt x="61" y="9"/>
                    </a:lnTo>
                    <a:lnTo>
                      <a:pt x="0" y="0"/>
                    </a:lnTo>
                    <a:lnTo>
                      <a:pt x="0"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6" name="Freeform 119">
                <a:extLst>
                  <a:ext uri="{FF2B5EF4-FFF2-40B4-BE49-F238E27FC236}">
                    <a16:creationId xmlns:a16="http://schemas.microsoft.com/office/drawing/2014/main" id="{3BC68F78-DB92-4BEE-9332-BD1F37BC7E24}"/>
                  </a:ext>
                </a:extLst>
              </p:cNvPr>
              <p:cNvSpPr/>
              <p:nvPr/>
            </p:nvSpPr>
            <p:spPr bwMode="auto">
              <a:xfrm>
                <a:off x="4600576" y="2746375"/>
                <a:ext cx="96838" cy="182563"/>
              </a:xfrm>
              <a:custGeom>
                <a:avLst/>
                <a:gdLst>
                  <a:gd name="T0" fmla="*/ 0 w 61"/>
                  <a:gd name="T1" fmla="*/ 97 h 115"/>
                  <a:gd name="T2" fmla="*/ 61 w 61"/>
                  <a:gd name="T3" fmla="*/ 115 h 115"/>
                  <a:gd name="T4" fmla="*/ 61 w 61"/>
                  <a:gd name="T5" fmla="*/ 18 h 115"/>
                  <a:gd name="T6" fmla="*/ 0 w 61"/>
                  <a:gd name="T7" fmla="*/ 0 h 115"/>
                  <a:gd name="T8" fmla="*/ 0 w 61"/>
                  <a:gd name="T9" fmla="*/ 97 h 115"/>
                </a:gdLst>
                <a:ahLst/>
                <a:cxnLst>
                  <a:cxn ang="0">
                    <a:pos x="T0" y="T1"/>
                  </a:cxn>
                  <a:cxn ang="0">
                    <a:pos x="T2" y="T3"/>
                  </a:cxn>
                  <a:cxn ang="0">
                    <a:pos x="T4" y="T5"/>
                  </a:cxn>
                  <a:cxn ang="0">
                    <a:pos x="T6" y="T7"/>
                  </a:cxn>
                  <a:cxn ang="0">
                    <a:pos x="T8" y="T9"/>
                  </a:cxn>
                </a:cxnLst>
                <a:rect l="0" t="0" r="r" b="b"/>
                <a:pathLst>
                  <a:path w="61" h="115">
                    <a:moveTo>
                      <a:pt x="0" y="97"/>
                    </a:moveTo>
                    <a:lnTo>
                      <a:pt x="61" y="115"/>
                    </a:lnTo>
                    <a:lnTo>
                      <a:pt x="61" y="18"/>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7" name="Freeform 120">
                <a:extLst>
                  <a:ext uri="{FF2B5EF4-FFF2-40B4-BE49-F238E27FC236}">
                    <a16:creationId xmlns:a16="http://schemas.microsoft.com/office/drawing/2014/main" id="{94BD5CF1-1E01-44CB-9727-B25E1E0CAE7C}"/>
                  </a:ext>
                </a:extLst>
              </p:cNvPr>
              <p:cNvSpPr/>
              <p:nvPr/>
            </p:nvSpPr>
            <p:spPr bwMode="auto">
              <a:xfrm>
                <a:off x="4754563" y="2984500"/>
                <a:ext cx="96838" cy="180975"/>
              </a:xfrm>
              <a:custGeom>
                <a:avLst/>
                <a:gdLst>
                  <a:gd name="T0" fmla="*/ 0 w 61"/>
                  <a:gd name="T1" fmla="*/ 96 h 114"/>
                  <a:gd name="T2" fmla="*/ 61 w 61"/>
                  <a:gd name="T3" fmla="*/ 114 h 114"/>
                  <a:gd name="T4" fmla="*/ 61 w 61"/>
                  <a:gd name="T5" fmla="*/ 17 h 114"/>
                  <a:gd name="T6" fmla="*/ 0 w 61"/>
                  <a:gd name="T7" fmla="*/ 0 h 114"/>
                  <a:gd name="T8" fmla="*/ 0 w 61"/>
                  <a:gd name="T9" fmla="*/ 96 h 114"/>
                </a:gdLst>
                <a:ahLst/>
                <a:cxnLst>
                  <a:cxn ang="0">
                    <a:pos x="T0" y="T1"/>
                  </a:cxn>
                  <a:cxn ang="0">
                    <a:pos x="T2" y="T3"/>
                  </a:cxn>
                  <a:cxn ang="0">
                    <a:pos x="T4" y="T5"/>
                  </a:cxn>
                  <a:cxn ang="0">
                    <a:pos x="T6" y="T7"/>
                  </a:cxn>
                  <a:cxn ang="0">
                    <a:pos x="T8" y="T9"/>
                  </a:cxn>
                </a:cxnLst>
                <a:rect l="0" t="0" r="r" b="b"/>
                <a:pathLst>
                  <a:path w="61" h="114">
                    <a:moveTo>
                      <a:pt x="0" y="96"/>
                    </a:moveTo>
                    <a:lnTo>
                      <a:pt x="61" y="114"/>
                    </a:lnTo>
                    <a:lnTo>
                      <a:pt x="61" y="17"/>
                    </a:lnTo>
                    <a:lnTo>
                      <a:pt x="0" y="0"/>
                    </a:lnTo>
                    <a:lnTo>
                      <a:pt x="0"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8" name="Freeform 121">
                <a:extLst>
                  <a:ext uri="{FF2B5EF4-FFF2-40B4-BE49-F238E27FC236}">
                    <a16:creationId xmlns:a16="http://schemas.microsoft.com/office/drawing/2014/main" id="{761090C5-1E7C-4982-8B26-2A15F2A6BCC6}"/>
                  </a:ext>
                </a:extLst>
              </p:cNvPr>
              <p:cNvSpPr/>
              <p:nvPr/>
            </p:nvSpPr>
            <p:spPr bwMode="auto">
              <a:xfrm>
                <a:off x="4600576" y="2955925"/>
                <a:ext cx="96838" cy="168275"/>
              </a:xfrm>
              <a:custGeom>
                <a:avLst/>
                <a:gdLst>
                  <a:gd name="T0" fmla="*/ 0 w 61"/>
                  <a:gd name="T1" fmla="*/ 97 h 106"/>
                  <a:gd name="T2" fmla="*/ 61 w 61"/>
                  <a:gd name="T3" fmla="*/ 106 h 106"/>
                  <a:gd name="T4" fmla="*/ 61 w 61"/>
                  <a:gd name="T5" fmla="*/ 9 h 106"/>
                  <a:gd name="T6" fmla="*/ 0 w 61"/>
                  <a:gd name="T7" fmla="*/ 0 h 106"/>
                  <a:gd name="T8" fmla="*/ 0 w 61"/>
                  <a:gd name="T9" fmla="*/ 97 h 106"/>
                </a:gdLst>
                <a:ahLst/>
                <a:cxnLst>
                  <a:cxn ang="0">
                    <a:pos x="T0" y="T1"/>
                  </a:cxn>
                  <a:cxn ang="0">
                    <a:pos x="T2" y="T3"/>
                  </a:cxn>
                  <a:cxn ang="0">
                    <a:pos x="T4" y="T5"/>
                  </a:cxn>
                  <a:cxn ang="0">
                    <a:pos x="T6" y="T7"/>
                  </a:cxn>
                  <a:cxn ang="0">
                    <a:pos x="T8" y="T9"/>
                  </a:cxn>
                </a:cxnLst>
                <a:rect l="0" t="0" r="r" b="b"/>
                <a:pathLst>
                  <a:path w="61" h="105">
                    <a:moveTo>
                      <a:pt x="0" y="97"/>
                    </a:moveTo>
                    <a:lnTo>
                      <a:pt x="61" y="106"/>
                    </a:lnTo>
                    <a:lnTo>
                      <a:pt x="61" y="9"/>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9" name="Freeform 122">
                <a:extLst>
                  <a:ext uri="{FF2B5EF4-FFF2-40B4-BE49-F238E27FC236}">
                    <a16:creationId xmlns:a16="http://schemas.microsoft.com/office/drawing/2014/main" id="{BC5EF2BA-64A2-43DB-AED6-7A1EC3D55210}"/>
                  </a:ext>
                </a:extLst>
              </p:cNvPr>
              <p:cNvSpPr/>
              <p:nvPr/>
            </p:nvSpPr>
            <p:spPr bwMode="auto">
              <a:xfrm>
                <a:off x="4754563" y="3192463"/>
                <a:ext cx="96838" cy="182563"/>
              </a:xfrm>
              <a:custGeom>
                <a:avLst/>
                <a:gdLst>
                  <a:gd name="T0" fmla="*/ 0 w 61"/>
                  <a:gd name="T1" fmla="*/ 97 h 115"/>
                  <a:gd name="T2" fmla="*/ 61 w 61"/>
                  <a:gd name="T3" fmla="*/ 115 h 115"/>
                  <a:gd name="T4" fmla="*/ 61 w 61"/>
                  <a:gd name="T5" fmla="*/ 18 h 115"/>
                  <a:gd name="T6" fmla="*/ 0 w 61"/>
                  <a:gd name="T7" fmla="*/ 0 h 115"/>
                  <a:gd name="T8" fmla="*/ 0 w 61"/>
                  <a:gd name="T9" fmla="*/ 97 h 115"/>
                </a:gdLst>
                <a:ahLst/>
                <a:cxnLst>
                  <a:cxn ang="0">
                    <a:pos x="T0" y="T1"/>
                  </a:cxn>
                  <a:cxn ang="0">
                    <a:pos x="T2" y="T3"/>
                  </a:cxn>
                  <a:cxn ang="0">
                    <a:pos x="T4" y="T5"/>
                  </a:cxn>
                  <a:cxn ang="0">
                    <a:pos x="T6" y="T7"/>
                  </a:cxn>
                  <a:cxn ang="0">
                    <a:pos x="T8" y="T9"/>
                  </a:cxn>
                </a:cxnLst>
                <a:rect l="0" t="0" r="r" b="b"/>
                <a:pathLst>
                  <a:path w="61" h="115">
                    <a:moveTo>
                      <a:pt x="0" y="97"/>
                    </a:moveTo>
                    <a:lnTo>
                      <a:pt x="61" y="115"/>
                    </a:lnTo>
                    <a:lnTo>
                      <a:pt x="61" y="18"/>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0" name="Freeform 123">
                <a:extLst>
                  <a:ext uri="{FF2B5EF4-FFF2-40B4-BE49-F238E27FC236}">
                    <a16:creationId xmlns:a16="http://schemas.microsoft.com/office/drawing/2014/main" id="{2EE96214-DB15-4265-950A-9F3C6A8EE79C}"/>
                  </a:ext>
                </a:extLst>
              </p:cNvPr>
              <p:cNvSpPr/>
              <p:nvPr/>
            </p:nvSpPr>
            <p:spPr bwMode="auto">
              <a:xfrm>
                <a:off x="4600576" y="3151188"/>
                <a:ext cx="96838" cy="180975"/>
              </a:xfrm>
              <a:custGeom>
                <a:avLst/>
                <a:gdLst>
                  <a:gd name="T0" fmla="*/ 0 w 61"/>
                  <a:gd name="T1" fmla="*/ 97 h 114"/>
                  <a:gd name="T2" fmla="*/ 61 w 61"/>
                  <a:gd name="T3" fmla="*/ 114 h 114"/>
                  <a:gd name="T4" fmla="*/ 61 w 61"/>
                  <a:gd name="T5" fmla="*/ 18 h 114"/>
                  <a:gd name="T6" fmla="*/ 0 w 61"/>
                  <a:gd name="T7" fmla="*/ 0 h 114"/>
                  <a:gd name="T8" fmla="*/ 0 w 61"/>
                  <a:gd name="T9" fmla="*/ 97 h 114"/>
                </a:gdLst>
                <a:ahLst/>
                <a:cxnLst>
                  <a:cxn ang="0">
                    <a:pos x="T0" y="T1"/>
                  </a:cxn>
                  <a:cxn ang="0">
                    <a:pos x="T2" y="T3"/>
                  </a:cxn>
                  <a:cxn ang="0">
                    <a:pos x="T4" y="T5"/>
                  </a:cxn>
                  <a:cxn ang="0">
                    <a:pos x="T6" y="T7"/>
                  </a:cxn>
                  <a:cxn ang="0">
                    <a:pos x="T8" y="T9"/>
                  </a:cxn>
                </a:cxnLst>
                <a:rect l="0" t="0" r="r" b="b"/>
                <a:pathLst>
                  <a:path w="61" h="114">
                    <a:moveTo>
                      <a:pt x="0" y="97"/>
                    </a:moveTo>
                    <a:lnTo>
                      <a:pt x="61" y="114"/>
                    </a:lnTo>
                    <a:lnTo>
                      <a:pt x="61" y="18"/>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1" name="Freeform 124">
                <a:extLst>
                  <a:ext uri="{FF2B5EF4-FFF2-40B4-BE49-F238E27FC236}">
                    <a16:creationId xmlns:a16="http://schemas.microsoft.com/office/drawing/2014/main" id="{6EDC9C2D-0889-42BA-8492-AACE13D69BDE}"/>
                  </a:ext>
                </a:extLst>
              </p:cNvPr>
              <p:cNvSpPr/>
              <p:nvPr/>
            </p:nvSpPr>
            <p:spPr bwMode="auto">
              <a:xfrm>
                <a:off x="4754563" y="3402013"/>
                <a:ext cx="96838" cy="180975"/>
              </a:xfrm>
              <a:custGeom>
                <a:avLst/>
                <a:gdLst>
                  <a:gd name="T0" fmla="*/ 0 w 61"/>
                  <a:gd name="T1" fmla="*/ 97 h 114"/>
                  <a:gd name="T2" fmla="*/ 61 w 61"/>
                  <a:gd name="T3" fmla="*/ 114 h 114"/>
                  <a:gd name="T4" fmla="*/ 61 w 61"/>
                  <a:gd name="T5" fmla="*/ 18 h 114"/>
                  <a:gd name="T6" fmla="*/ 0 w 61"/>
                  <a:gd name="T7" fmla="*/ 0 h 114"/>
                  <a:gd name="T8" fmla="*/ 0 w 61"/>
                  <a:gd name="T9" fmla="*/ 97 h 114"/>
                </a:gdLst>
                <a:ahLst/>
                <a:cxnLst>
                  <a:cxn ang="0">
                    <a:pos x="T0" y="T1"/>
                  </a:cxn>
                  <a:cxn ang="0">
                    <a:pos x="T2" y="T3"/>
                  </a:cxn>
                  <a:cxn ang="0">
                    <a:pos x="T4" y="T5"/>
                  </a:cxn>
                  <a:cxn ang="0">
                    <a:pos x="T6" y="T7"/>
                  </a:cxn>
                  <a:cxn ang="0">
                    <a:pos x="T8" y="T9"/>
                  </a:cxn>
                </a:cxnLst>
                <a:rect l="0" t="0" r="r" b="b"/>
                <a:pathLst>
                  <a:path w="61" h="114">
                    <a:moveTo>
                      <a:pt x="0" y="97"/>
                    </a:moveTo>
                    <a:lnTo>
                      <a:pt x="61" y="114"/>
                    </a:lnTo>
                    <a:lnTo>
                      <a:pt x="61" y="18"/>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2" name="Freeform 125">
                <a:extLst>
                  <a:ext uri="{FF2B5EF4-FFF2-40B4-BE49-F238E27FC236}">
                    <a16:creationId xmlns:a16="http://schemas.microsoft.com/office/drawing/2014/main" id="{16D21F1B-FC68-456F-A43B-E7E32A701DF3}"/>
                  </a:ext>
                </a:extLst>
              </p:cNvPr>
              <p:cNvSpPr/>
              <p:nvPr/>
            </p:nvSpPr>
            <p:spPr bwMode="auto">
              <a:xfrm>
                <a:off x="4600576" y="3346450"/>
                <a:ext cx="84138" cy="180975"/>
              </a:xfrm>
              <a:custGeom>
                <a:avLst/>
                <a:gdLst>
                  <a:gd name="T0" fmla="*/ 0 w 53"/>
                  <a:gd name="T1" fmla="*/ 97 h 114"/>
                  <a:gd name="T2" fmla="*/ 53 w 53"/>
                  <a:gd name="T3" fmla="*/ 114 h 114"/>
                  <a:gd name="T4" fmla="*/ 53 w 53"/>
                  <a:gd name="T5" fmla="*/ 18 h 114"/>
                  <a:gd name="T6" fmla="*/ 0 w 53"/>
                  <a:gd name="T7" fmla="*/ 0 h 114"/>
                  <a:gd name="T8" fmla="*/ 0 w 53"/>
                  <a:gd name="T9" fmla="*/ 97 h 114"/>
                </a:gdLst>
                <a:ahLst/>
                <a:cxnLst>
                  <a:cxn ang="0">
                    <a:pos x="T0" y="T1"/>
                  </a:cxn>
                  <a:cxn ang="0">
                    <a:pos x="T2" y="T3"/>
                  </a:cxn>
                  <a:cxn ang="0">
                    <a:pos x="T4" y="T5"/>
                  </a:cxn>
                  <a:cxn ang="0">
                    <a:pos x="T6" y="T7"/>
                  </a:cxn>
                  <a:cxn ang="0">
                    <a:pos x="T8" y="T9"/>
                  </a:cxn>
                </a:cxnLst>
                <a:rect l="0" t="0" r="r" b="b"/>
                <a:pathLst>
                  <a:path w="52" h="114">
                    <a:moveTo>
                      <a:pt x="0" y="97"/>
                    </a:moveTo>
                    <a:lnTo>
                      <a:pt x="53" y="114"/>
                    </a:lnTo>
                    <a:lnTo>
                      <a:pt x="53" y="18"/>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3" name="Freeform 126">
                <a:extLst>
                  <a:ext uri="{FF2B5EF4-FFF2-40B4-BE49-F238E27FC236}">
                    <a16:creationId xmlns:a16="http://schemas.microsoft.com/office/drawing/2014/main" id="{DEACBEB8-ED2E-46A7-9EFE-D73636EA0B37}"/>
                  </a:ext>
                </a:extLst>
              </p:cNvPr>
              <p:cNvSpPr/>
              <p:nvPr/>
            </p:nvSpPr>
            <p:spPr bwMode="auto">
              <a:xfrm>
                <a:off x="4754563" y="3597275"/>
                <a:ext cx="96838" cy="195263"/>
              </a:xfrm>
              <a:custGeom>
                <a:avLst/>
                <a:gdLst>
                  <a:gd name="T0" fmla="*/ 0 w 61"/>
                  <a:gd name="T1" fmla="*/ 97 h 123"/>
                  <a:gd name="T2" fmla="*/ 61 w 61"/>
                  <a:gd name="T3" fmla="*/ 123 h 123"/>
                  <a:gd name="T4" fmla="*/ 61 w 61"/>
                  <a:gd name="T5" fmla="*/ 18 h 123"/>
                  <a:gd name="T6" fmla="*/ 0 w 61"/>
                  <a:gd name="T7" fmla="*/ 0 h 123"/>
                  <a:gd name="T8" fmla="*/ 0 w 61"/>
                  <a:gd name="T9" fmla="*/ 97 h 123"/>
                </a:gdLst>
                <a:ahLst/>
                <a:cxnLst>
                  <a:cxn ang="0">
                    <a:pos x="T0" y="T1"/>
                  </a:cxn>
                  <a:cxn ang="0">
                    <a:pos x="T2" y="T3"/>
                  </a:cxn>
                  <a:cxn ang="0">
                    <a:pos x="T4" y="T5"/>
                  </a:cxn>
                  <a:cxn ang="0">
                    <a:pos x="T6" y="T7"/>
                  </a:cxn>
                  <a:cxn ang="0">
                    <a:pos x="T8" y="T9"/>
                  </a:cxn>
                </a:cxnLst>
                <a:rect l="0" t="0" r="r" b="b"/>
                <a:pathLst>
                  <a:path w="61" h="123">
                    <a:moveTo>
                      <a:pt x="0" y="97"/>
                    </a:moveTo>
                    <a:lnTo>
                      <a:pt x="61" y="123"/>
                    </a:lnTo>
                    <a:lnTo>
                      <a:pt x="61" y="18"/>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4" name="Freeform 127">
                <a:extLst>
                  <a:ext uri="{FF2B5EF4-FFF2-40B4-BE49-F238E27FC236}">
                    <a16:creationId xmlns:a16="http://schemas.microsoft.com/office/drawing/2014/main" id="{3EC5A168-BBBF-464A-A166-03C70F47A0E9}"/>
                  </a:ext>
                </a:extLst>
              </p:cNvPr>
              <p:cNvSpPr/>
              <p:nvPr/>
            </p:nvSpPr>
            <p:spPr bwMode="auto">
              <a:xfrm>
                <a:off x="4600576" y="3556000"/>
                <a:ext cx="84138" cy="180975"/>
              </a:xfrm>
              <a:custGeom>
                <a:avLst/>
                <a:gdLst>
                  <a:gd name="T0" fmla="*/ 0 w 53"/>
                  <a:gd name="T1" fmla="*/ 96 h 114"/>
                  <a:gd name="T2" fmla="*/ 53 w 53"/>
                  <a:gd name="T3" fmla="*/ 114 h 114"/>
                  <a:gd name="T4" fmla="*/ 53 w 53"/>
                  <a:gd name="T5" fmla="*/ 17 h 114"/>
                  <a:gd name="T6" fmla="*/ 0 w 53"/>
                  <a:gd name="T7" fmla="*/ 0 h 114"/>
                  <a:gd name="T8" fmla="*/ 0 w 53"/>
                  <a:gd name="T9" fmla="*/ 96 h 114"/>
                </a:gdLst>
                <a:ahLst/>
                <a:cxnLst>
                  <a:cxn ang="0">
                    <a:pos x="T0" y="T1"/>
                  </a:cxn>
                  <a:cxn ang="0">
                    <a:pos x="T2" y="T3"/>
                  </a:cxn>
                  <a:cxn ang="0">
                    <a:pos x="T4" y="T5"/>
                  </a:cxn>
                  <a:cxn ang="0">
                    <a:pos x="T6" y="T7"/>
                  </a:cxn>
                  <a:cxn ang="0">
                    <a:pos x="T8" y="T9"/>
                  </a:cxn>
                </a:cxnLst>
                <a:rect l="0" t="0" r="r" b="b"/>
                <a:pathLst>
                  <a:path w="52" h="114">
                    <a:moveTo>
                      <a:pt x="0" y="96"/>
                    </a:moveTo>
                    <a:lnTo>
                      <a:pt x="53" y="114"/>
                    </a:lnTo>
                    <a:lnTo>
                      <a:pt x="53" y="17"/>
                    </a:lnTo>
                    <a:lnTo>
                      <a:pt x="0" y="0"/>
                    </a:lnTo>
                    <a:lnTo>
                      <a:pt x="0"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5" name="Freeform 128">
                <a:extLst>
                  <a:ext uri="{FF2B5EF4-FFF2-40B4-BE49-F238E27FC236}">
                    <a16:creationId xmlns:a16="http://schemas.microsoft.com/office/drawing/2014/main" id="{CEC20000-9E94-420E-B984-5374EEFEAF6C}"/>
                  </a:ext>
                </a:extLst>
              </p:cNvPr>
              <p:cNvSpPr/>
              <p:nvPr/>
            </p:nvSpPr>
            <p:spPr bwMode="auto">
              <a:xfrm>
                <a:off x="4754563" y="3806825"/>
                <a:ext cx="84138" cy="180975"/>
              </a:xfrm>
              <a:custGeom>
                <a:avLst/>
                <a:gdLst>
                  <a:gd name="T0" fmla="*/ 0 w 53"/>
                  <a:gd name="T1" fmla="*/ 96 h 114"/>
                  <a:gd name="T2" fmla="*/ 53 w 53"/>
                  <a:gd name="T3" fmla="*/ 114 h 114"/>
                  <a:gd name="T4" fmla="*/ 53 w 53"/>
                  <a:gd name="T5" fmla="*/ 17 h 114"/>
                  <a:gd name="T6" fmla="*/ 0 w 53"/>
                  <a:gd name="T7" fmla="*/ 0 h 114"/>
                  <a:gd name="T8" fmla="*/ 0 w 53"/>
                  <a:gd name="T9" fmla="*/ 96 h 114"/>
                </a:gdLst>
                <a:ahLst/>
                <a:cxnLst>
                  <a:cxn ang="0">
                    <a:pos x="T0" y="T1"/>
                  </a:cxn>
                  <a:cxn ang="0">
                    <a:pos x="T2" y="T3"/>
                  </a:cxn>
                  <a:cxn ang="0">
                    <a:pos x="T4" y="T5"/>
                  </a:cxn>
                  <a:cxn ang="0">
                    <a:pos x="T6" y="T7"/>
                  </a:cxn>
                  <a:cxn ang="0">
                    <a:pos x="T8" y="T9"/>
                  </a:cxn>
                </a:cxnLst>
                <a:rect l="0" t="0" r="r" b="b"/>
                <a:pathLst>
                  <a:path w="52" h="114">
                    <a:moveTo>
                      <a:pt x="0" y="96"/>
                    </a:moveTo>
                    <a:lnTo>
                      <a:pt x="53" y="114"/>
                    </a:lnTo>
                    <a:lnTo>
                      <a:pt x="53" y="17"/>
                    </a:lnTo>
                    <a:lnTo>
                      <a:pt x="0" y="0"/>
                    </a:lnTo>
                    <a:lnTo>
                      <a:pt x="0"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6" name="Freeform 129">
                <a:extLst>
                  <a:ext uri="{FF2B5EF4-FFF2-40B4-BE49-F238E27FC236}">
                    <a16:creationId xmlns:a16="http://schemas.microsoft.com/office/drawing/2014/main" id="{B81D3C4B-7BBD-4FA2-AE05-EC9558C501FA}"/>
                  </a:ext>
                </a:extLst>
              </p:cNvPr>
              <p:cNvSpPr/>
              <p:nvPr/>
            </p:nvSpPr>
            <p:spPr bwMode="auto">
              <a:xfrm>
                <a:off x="4600576" y="3751263"/>
                <a:ext cx="84138" cy="180975"/>
              </a:xfrm>
              <a:custGeom>
                <a:avLst/>
                <a:gdLst>
                  <a:gd name="T0" fmla="*/ 0 w 53"/>
                  <a:gd name="T1" fmla="*/ 96 h 114"/>
                  <a:gd name="T2" fmla="*/ 53 w 53"/>
                  <a:gd name="T3" fmla="*/ 114 h 114"/>
                  <a:gd name="T4" fmla="*/ 53 w 53"/>
                  <a:gd name="T5" fmla="*/ 17 h 114"/>
                  <a:gd name="T6" fmla="*/ 0 w 53"/>
                  <a:gd name="T7" fmla="*/ 0 h 114"/>
                  <a:gd name="T8" fmla="*/ 0 w 53"/>
                  <a:gd name="T9" fmla="*/ 96 h 114"/>
                </a:gdLst>
                <a:ahLst/>
                <a:cxnLst>
                  <a:cxn ang="0">
                    <a:pos x="T0" y="T1"/>
                  </a:cxn>
                  <a:cxn ang="0">
                    <a:pos x="T2" y="T3"/>
                  </a:cxn>
                  <a:cxn ang="0">
                    <a:pos x="T4" y="T5"/>
                  </a:cxn>
                  <a:cxn ang="0">
                    <a:pos x="T6" y="T7"/>
                  </a:cxn>
                  <a:cxn ang="0">
                    <a:pos x="T8" y="T9"/>
                  </a:cxn>
                </a:cxnLst>
                <a:rect l="0" t="0" r="r" b="b"/>
                <a:pathLst>
                  <a:path w="52" h="114">
                    <a:moveTo>
                      <a:pt x="0" y="96"/>
                    </a:moveTo>
                    <a:lnTo>
                      <a:pt x="53" y="114"/>
                    </a:lnTo>
                    <a:lnTo>
                      <a:pt x="53" y="17"/>
                    </a:lnTo>
                    <a:lnTo>
                      <a:pt x="0" y="0"/>
                    </a:lnTo>
                    <a:lnTo>
                      <a:pt x="0"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7" name="Freeform 130">
                <a:extLst>
                  <a:ext uri="{FF2B5EF4-FFF2-40B4-BE49-F238E27FC236}">
                    <a16:creationId xmlns:a16="http://schemas.microsoft.com/office/drawing/2014/main" id="{E13F47AB-1488-4D3E-ACB5-800E21D87B41}"/>
                  </a:ext>
                </a:extLst>
              </p:cNvPr>
              <p:cNvSpPr/>
              <p:nvPr/>
            </p:nvSpPr>
            <p:spPr bwMode="auto">
              <a:xfrm>
                <a:off x="4754563" y="4002088"/>
                <a:ext cx="84138" cy="195263"/>
              </a:xfrm>
              <a:custGeom>
                <a:avLst/>
                <a:gdLst>
                  <a:gd name="T0" fmla="*/ 0 w 53"/>
                  <a:gd name="T1" fmla="*/ 96 h 123"/>
                  <a:gd name="T2" fmla="*/ 53 w 53"/>
                  <a:gd name="T3" fmla="*/ 123 h 123"/>
                  <a:gd name="T4" fmla="*/ 53 w 53"/>
                  <a:gd name="T5" fmla="*/ 26 h 123"/>
                  <a:gd name="T6" fmla="*/ 0 w 53"/>
                  <a:gd name="T7" fmla="*/ 0 h 123"/>
                  <a:gd name="T8" fmla="*/ 0 w 53"/>
                  <a:gd name="T9" fmla="*/ 96 h 123"/>
                </a:gdLst>
                <a:ahLst/>
                <a:cxnLst>
                  <a:cxn ang="0">
                    <a:pos x="T0" y="T1"/>
                  </a:cxn>
                  <a:cxn ang="0">
                    <a:pos x="T2" y="T3"/>
                  </a:cxn>
                  <a:cxn ang="0">
                    <a:pos x="T4" y="T5"/>
                  </a:cxn>
                  <a:cxn ang="0">
                    <a:pos x="T6" y="T7"/>
                  </a:cxn>
                  <a:cxn ang="0">
                    <a:pos x="T8" y="T9"/>
                  </a:cxn>
                </a:cxnLst>
                <a:rect l="0" t="0" r="r" b="b"/>
                <a:pathLst>
                  <a:path w="52" h="123">
                    <a:moveTo>
                      <a:pt x="0" y="96"/>
                    </a:moveTo>
                    <a:lnTo>
                      <a:pt x="53" y="123"/>
                    </a:lnTo>
                    <a:lnTo>
                      <a:pt x="53" y="26"/>
                    </a:lnTo>
                    <a:lnTo>
                      <a:pt x="0" y="0"/>
                    </a:lnTo>
                    <a:lnTo>
                      <a:pt x="0"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8" name="Freeform 131">
                <a:extLst>
                  <a:ext uri="{FF2B5EF4-FFF2-40B4-BE49-F238E27FC236}">
                    <a16:creationId xmlns:a16="http://schemas.microsoft.com/office/drawing/2014/main" id="{79DA0B1A-5BDB-4EC1-A1E1-0A17953D8321}"/>
                  </a:ext>
                </a:extLst>
              </p:cNvPr>
              <p:cNvSpPr/>
              <p:nvPr/>
            </p:nvSpPr>
            <p:spPr bwMode="auto">
              <a:xfrm>
                <a:off x="4586288" y="3946525"/>
                <a:ext cx="98425" cy="193675"/>
              </a:xfrm>
              <a:custGeom>
                <a:avLst/>
                <a:gdLst>
                  <a:gd name="T0" fmla="*/ 0 w 62"/>
                  <a:gd name="T1" fmla="*/ 96 h 122"/>
                  <a:gd name="T2" fmla="*/ 62 w 62"/>
                  <a:gd name="T3" fmla="*/ 122 h 122"/>
                  <a:gd name="T4" fmla="*/ 62 w 62"/>
                  <a:gd name="T5" fmla="*/ 26 h 122"/>
                  <a:gd name="T6" fmla="*/ 0 w 62"/>
                  <a:gd name="T7" fmla="*/ 0 h 122"/>
                  <a:gd name="T8" fmla="*/ 0 w 62"/>
                  <a:gd name="T9" fmla="*/ 96 h 122"/>
                </a:gdLst>
                <a:ahLst/>
                <a:cxnLst>
                  <a:cxn ang="0">
                    <a:pos x="T0" y="T1"/>
                  </a:cxn>
                  <a:cxn ang="0">
                    <a:pos x="T2" y="T3"/>
                  </a:cxn>
                  <a:cxn ang="0">
                    <a:pos x="T4" y="T5"/>
                  </a:cxn>
                  <a:cxn ang="0">
                    <a:pos x="T6" y="T7"/>
                  </a:cxn>
                  <a:cxn ang="0">
                    <a:pos x="T8" y="T9"/>
                  </a:cxn>
                </a:cxnLst>
                <a:rect l="0" t="0" r="r" b="b"/>
                <a:pathLst>
                  <a:path w="62" h="122">
                    <a:moveTo>
                      <a:pt x="0" y="96"/>
                    </a:moveTo>
                    <a:lnTo>
                      <a:pt x="62" y="122"/>
                    </a:lnTo>
                    <a:lnTo>
                      <a:pt x="62" y="26"/>
                    </a:lnTo>
                    <a:lnTo>
                      <a:pt x="0" y="0"/>
                    </a:lnTo>
                    <a:lnTo>
                      <a:pt x="0" y="96"/>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9" name="Freeform 132">
                <a:extLst>
                  <a:ext uri="{FF2B5EF4-FFF2-40B4-BE49-F238E27FC236}">
                    <a16:creationId xmlns:a16="http://schemas.microsoft.com/office/drawing/2014/main" id="{A8C16A1C-CA3A-4E53-B332-3CECDF342F47}"/>
                  </a:ext>
                </a:extLst>
              </p:cNvPr>
              <p:cNvSpPr/>
              <p:nvPr/>
            </p:nvSpPr>
            <p:spPr bwMode="auto">
              <a:xfrm>
                <a:off x="4740276" y="4210050"/>
                <a:ext cx="98425" cy="195263"/>
              </a:xfrm>
              <a:custGeom>
                <a:avLst/>
                <a:gdLst>
                  <a:gd name="T0" fmla="*/ 0 w 62"/>
                  <a:gd name="T1" fmla="*/ 97 h 123"/>
                  <a:gd name="T2" fmla="*/ 62 w 62"/>
                  <a:gd name="T3" fmla="*/ 123 h 123"/>
                  <a:gd name="T4" fmla="*/ 62 w 62"/>
                  <a:gd name="T5" fmla="*/ 27 h 123"/>
                  <a:gd name="T6" fmla="*/ 0 w 62"/>
                  <a:gd name="T7" fmla="*/ 0 h 123"/>
                  <a:gd name="T8" fmla="*/ 0 w 62"/>
                  <a:gd name="T9" fmla="*/ 97 h 123"/>
                </a:gdLst>
                <a:ahLst/>
                <a:cxnLst>
                  <a:cxn ang="0">
                    <a:pos x="T0" y="T1"/>
                  </a:cxn>
                  <a:cxn ang="0">
                    <a:pos x="T2" y="T3"/>
                  </a:cxn>
                  <a:cxn ang="0">
                    <a:pos x="T4" y="T5"/>
                  </a:cxn>
                  <a:cxn ang="0">
                    <a:pos x="T6" y="T7"/>
                  </a:cxn>
                  <a:cxn ang="0">
                    <a:pos x="T8" y="T9"/>
                  </a:cxn>
                </a:cxnLst>
                <a:rect l="0" t="0" r="r" b="b"/>
                <a:pathLst>
                  <a:path w="62" h="123">
                    <a:moveTo>
                      <a:pt x="0" y="97"/>
                    </a:moveTo>
                    <a:lnTo>
                      <a:pt x="62" y="123"/>
                    </a:lnTo>
                    <a:lnTo>
                      <a:pt x="62" y="27"/>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0" name="Freeform 133">
                <a:extLst>
                  <a:ext uri="{FF2B5EF4-FFF2-40B4-BE49-F238E27FC236}">
                    <a16:creationId xmlns:a16="http://schemas.microsoft.com/office/drawing/2014/main" id="{04CDB6B7-3AA9-4CA5-8F07-D2DBD5802647}"/>
                  </a:ext>
                </a:extLst>
              </p:cNvPr>
              <p:cNvSpPr/>
              <p:nvPr/>
            </p:nvSpPr>
            <p:spPr bwMode="auto">
              <a:xfrm>
                <a:off x="4586288" y="4154488"/>
                <a:ext cx="98425" cy="180975"/>
              </a:xfrm>
              <a:custGeom>
                <a:avLst/>
                <a:gdLst>
                  <a:gd name="T0" fmla="*/ 0 w 62"/>
                  <a:gd name="T1" fmla="*/ 88 h 114"/>
                  <a:gd name="T2" fmla="*/ 62 w 62"/>
                  <a:gd name="T3" fmla="*/ 114 h 114"/>
                  <a:gd name="T4" fmla="*/ 62 w 62"/>
                  <a:gd name="T5" fmla="*/ 18 h 114"/>
                  <a:gd name="T6" fmla="*/ 0 w 62"/>
                  <a:gd name="T7" fmla="*/ 0 h 114"/>
                  <a:gd name="T8" fmla="*/ 0 w 62"/>
                  <a:gd name="T9" fmla="*/ 88 h 114"/>
                </a:gdLst>
                <a:ahLst/>
                <a:cxnLst>
                  <a:cxn ang="0">
                    <a:pos x="T0" y="T1"/>
                  </a:cxn>
                  <a:cxn ang="0">
                    <a:pos x="T2" y="T3"/>
                  </a:cxn>
                  <a:cxn ang="0">
                    <a:pos x="T4" y="T5"/>
                  </a:cxn>
                  <a:cxn ang="0">
                    <a:pos x="T6" y="T7"/>
                  </a:cxn>
                  <a:cxn ang="0">
                    <a:pos x="T8" y="T9"/>
                  </a:cxn>
                </a:cxnLst>
                <a:rect l="0" t="0" r="r" b="b"/>
                <a:pathLst>
                  <a:path w="62" h="114">
                    <a:moveTo>
                      <a:pt x="0" y="88"/>
                    </a:moveTo>
                    <a:lnTo>
                      <a:pt x="62" y="114"/>
                    </a:lnTo>
                    <a:lnTo>
                      <a:pt x="62" y="18"/>
                    </a:lnTo>
                    <a:lnTo>
                      <a:pt x="0" y="0"/>
                    </a:lnTo>
                    <a:lnTo>
                      <a:pt x="0" y="88"/>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1" name="Freeform 134">
                <a:extLst>
                  <a:ext uri="{FF2B5EF4-FFF2-40B4-BE49-F238E27FC236}">
                    <a16:creationId xmlns:a16="http://schemas.microsoft.com/office/drawing/2014/main" id="{6C20697A-2230-4E9B-B0A3-A3B3C152D86E}"/>
                  </a:ext>
                </a:extLst>
              </p:cNvPr>
              <p:cNvSpPr/>
              <p:nvPr/>
            </p:nvSpPr>
            <p:spPr bwMode="auto">
              <a:xfrm>
                <a:off x="4740276" y="4419600"/>
                <a:ext cx="98425" cy="195263"/>
              </a:xfrm>
              <a:custGeom>
                <a:avLst/>
                <a:gdLst>
                  <a:gd name="T0" fmla="*/ 0 w 62"/>
                  <a:gd name="T1" fmla="*/ 97 h 123"/>
                  <a:gd name="T2" fmla="*/ 62 w 62"/>
                  <a:gd name="T3" fmla="*/ 123 h 123"/>
                  <a:gd name="T4" fmla="*/ 62 w 62"/>
                  <a:gd name="T5" fmla="*/ 18 h 123"/>
                  <a:gd name="T6" fmla="*/ 0 w 62"/>
                  <a:gd name="T7" fmla="*/ 0 h 123"/>
                  <a:gd name="T8" fmla="*/ 0 w 62"/>
                  <a:gd name="T9" fmla="*/ 97 h 123"/>
                </a:gdLst>
                <a:ahLst/>
                <a:cxnLst>
                  <a:cxn ang="0">
                    <a:pos x="T0" y="T1"/>
                  </a:cxn>
                  <a:cxn ang="0">
                    <a:pos x="T2" y="T3"/>
                  </a:cxn>
                  <a:cxn ang="0">
                    <a:pos x="T4" y="T5"/>
                  </a:cxn>
                  <a:cxn ang="0">
                    <a:pos x="T6" y="T7"/>
                  </a:cxn>
                  <a:cxn ang="0">
                    <a:pos x="T8" y="T9"/>
                  </a:cxn>
                </a:cxnLst>
                <a:rect l="0" t="0" r="r" b="b"/>
                <a:pathLst>
                  <a:path w="62" h="123">
                    <a:moveTo>
                      <a:pt x="0" y="97"/>
                    </a:moveTo>
                    <a:lnTo>
                      <a:pt x="62" y="123"/>
                    </a:lnTo>
                    <a:lnTo>
                      <a:pt x="62" y="18"/>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2" name="Freeform 135">
                <a:extLst>
                  <a:ext uri="{FF2B5EF4-FFF2-40B4-BE49-F238E27FC236}">
                    <a16:creationId xmlns:a16="http://schemas.microsoft.com/office/drawing/2014/main" id="{B52C6581-2DD2-4137-BF83-6ED0C0886CB5}"/>
                  </a:ext>
                </a:extLst>
              </p:cNvPr>
              <p:cNvSpPr/>
              <p:nvPr/>
            </p:nvSpPr>
            <p:spPr bwMode="auto">
              <a:xfrm>
                <a:off x="4586288" y="4349750"/>
                <a:ext cx="98425" cy="195263"/>
              </a:xfrm>
              <a:custGeom>
                <a:avLst/>
                <a:gdLst>
                  <a:gd name="T0" fmla="*/ 0 w 62"/>
                  <a:gd name="T1" fmla="*/ 97 h 123"/>
                  <a:gd name="T2" fmla="*/ 62 w 62"/>
                  <a:gd name="T3" fmla="*/ 123 h 123"/>
                  <a:gd name="T4" fmla="*/ 62 w 62"/>
                  <a:gd name="T5" fmla="*/ 26 h 123"/>
                  <a:gd name="T6" fmla="*/ 0 w 62"/>
                  <a:gd name="T7" fmla="*/ 0 h 123"/>
                  <a:gd name="T8" fmla="*/ 0 w 62"/>
                  <a:gd name="T9" fmla="*/ 97 h 123"/>
                </a:gdLst>
                <a:ahLst/>
                <a:cxnLst>
                  <a:cxn ang="0">
                    <a:pos x="T0" y="T1"/>
                  </a:cxn>
                  <a:cxn ang="0">
                    <a:pos x="T2" y="T3"/>
                  </a:cxn>
                  <a:cxn ang="0">
                    <a:pos x="T4" y="T5"/>
                  </a:cxn>
                  <a:cxn ang="0">
                    <a:pos x="T6" y="T7"/>
                  </a:cxn>
                  <a:cxn ang="0">
                    <a:pos x="T8" y="T9"/>
                  </a:cxn>
                </a:cxnLst>
                <a:rect l="0" t="0" r="r" b="b"/>
                <a:pathLst>
                  <a:path w="62" h="123">
                    <a:moveTo>
                      <a:pt x="0" y="97"/>
                    </a:moveTo>
                    <a:lnTo>
                      <a:pt x="62" y="123"/>
                    </a:lnTo>
                    <a:lnTo>
                      <a:pt x="62" y="26"/>
                    </a:lnTo>
                    <a:lnTo>
                      <a:pt x="0" y="0"/>
                    </a:lnTo>
                    <a:lnTo>
                      <a:pt x="0" y="97"/>
                    </a:lnTo>
                    <a:close/>
                  </a:path>
                </a:pathLst>
              </a:custGeom>
              <a:solidFill>
                <a:srgbClr val="8E9B9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3" name="Freeform 136">
                <a:extLst>
                  <a:ext uri="{FF2B5EF4-FFF2-40B4-BE49-F238E27FC236}">
                    <a16:creationId xmlns:a16="http://schemas.microsoft.com/office/drawing/2014/main" id="{0325850E-3779-4640-9C96-4BF5DA3FBEE6}"/>
                  </a:ext>
                </a:extLst>
              </p:cNvPr>
              <p:cNvSpPr/>
              <p:nvPr/>
            </p:nvSpPr>
            <p:spPr bwMode="auto">
              <a:xfrm>
                <a:off x="5214938" y="3305175"/>
                <a:ext cx="334963" cy="138113"/>
              </a:xfrm>
              <a:custGeom>
                <a:avLst/>
                <a:gdLst>
                  <a:gd name="T0" fmla="*/ 211 w 211"/>
                  <a:gd name="T1" fmla="*/ 52 h 87"/>
                  <a:gd name="T2" fmla="*/ 0 w 211"/>
                  <a:gd name="T3" fmla="*/ 0 h 87"/>
                  <a:gd name="T4" fmla="*/ 0 w 211"/>
                  <a:gd name="T5" fmla="*/ 26 h 87"/>
                  <a:gd name="T6" fmla="*/ 211 w 211"/>
                  <a:gd name="T7" fmla="*/ 87 h 87"/>
                  <a:gd name="T8" fmla="*/ 211 w 211"/>
                  <a:gd name="T9" fmla="*/ 52 h 87"/>
                </a:gdLst>
                <a:ahLst/>
                <a:cxnLst>
                  <a:cxn ang="0">
                    <a:pos x="T0" y="T1"/>
                  </a:cxn>
                  <a:cxn ang="0">
                    <a:pos x="T2" y="T3"/>
                  </a:cxn>
                  <a:cxn ang="0">
                    <a:pos x="T4" y="T5"/>
                  </a:cxn>
                  <a:cxn ang="0">
                    <a:pos x="T6" y="T7"/>
                  </a:cxn>
                  <a:cxn ang="0">
                    <a:pos x="T8" y="T9"/>
                  </a:cxn>
                </a:cxnLst>
                <a:rect l="0" t="0" r="r" b="b"/>
                <a:pathLst>
                  <a:path w="211" h="87">
                    <a:moveTo>
                      <a:pt x="211" y="52"/>
                    </a:moveTo>
                    <a:lnTo>
                      <a:pt x="0" y="0"/>
                    </a:lnTo>
                    <a:lnTo>
                      <a:pt x="0" y="26"/>
                    </a:lnTo>
                    <a:lnTo>
                      <a:pt x="211" y="87"/>
                    </a:lnTo>
                    <a:lnTo>
                      <a:pt x="211" y="52"/>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4" name="Freeform 137">
                <a:extLst>
                  <a:ext uri="{FF2B5EF4-FFF2-40B4-BE49-F238E27FC236}">
                    <a16:creationId xmlns:a16="http://schemas.microsoft.com/office/drawing/2014/main" id="{D538131D-27BB-4D8E-8CE6-0B6E3DE27504}"/>
                  </a:ext>
                </a:extLst>
              </p:cNvPr>
              <p:cNvSpPr/>
              <p:nvPr/>
            </p:nvSpPr>
            <p:spPr bwMode="auto">
              <a:xfrm>
                <a:off x="5214938" y="3430588"/>
                <a:ext cx="334963" cy="152400"/>
              </a:xfrm>
              <a:custGeom>
                <a:avLst/>
                <a:gdLst>
                  <a:gd name="T0" fmla="*/ 211 w 211"/>
                  <a:gd name="T1" fmla="*/ 61 h 96"/>
                  <a:gd name="T2" fmla="*/ 0 w 211"/>
                  <a:gd name="T3" fmla="*/ 0 h 96"/>
                  <a:gd name="T4" fmla="*/ 0 w 211"/>
                  <a:gd name="T5" fmla="*/ 35 h 96"/>
                  <a:gd name="T6" fmla="*/ 211 w 211"/>
                  <a:gd name="T7" fmla="*/ 96 h 96"/>
                  <a:gd name="T8" fmla="*/ 211 w 211"/>
                  <a:gd name="T9" fmla="*/ 61 h 96"/>
                </a:gdLst>
                <a:ahLst/>
                <a:cxnLst>
                  <a:cxn ang="0">
                    <a:pos x="T0" y="T1"/>
                  </a:cxn>
                  <a:cxn ang="0">
                    <a:pos x="T2" y="T3"/>
                  </a:cxn>
                  <a:cxn ang="0">
                    <a:pos x="T4" y="T5"/>
                  </a:cxn>
                  <a:cxn ang="0">
                    <a:pos x="T6" y="T7"/>
                  </a:cxn>
                  <a:cxn ang="0">
                    <a:pos x="T8" y="T9"/>
                  </a:cxn>
                </a:cxnLst>
                <a:rect l="0" t="0" r="r" b="b"/>
                <a:pathLst>
                  <a:path w="211" h="96">
                    <a:moveTo>
                      <a:pt x="211" y="61"/>
                    </a:moveTo>
                    <a:lnTo>
                      <a:pt x="0" y="0"/>
                    </a:lnTo>
                    <a:lnTo>
                      <a:pt x="0" y="35"/>
                    </a:lnTo>
                    <a:lnTo>
                      <a:pt x="211" y="96"/>
                    </a:lnTo>
                    <a:lnTo>
                      <a:pt x="211" y="61"/>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5" name="Freeform 138">
                <a:extLst>
                  <a:ext uri="{FF2B5EF4-FFF2-40B4-BE49-F238E27FC236}">
                    <a16:creationId xmlns:a16="http://schemas.microsoft.com/office/drawing/2014/main" id="{A4DEFEDD-017E-4060-A960-6B630B8A4EDE}"/>
                  </a:ext>
                </a:extLst>
              </p:cNvPr>
              <p:cNvSpPr/>
              <p:nvPr/>
            </p:nvSpPr>
            <p:spPr bwMode="auto">
              <a:xfrm>
                <a:off x="5214938" y="3568700"/>
                <a:ext cx="334963" cy="139700"/>
              </a:xfrm>
              <a:custGeom>
                <a:avLst/>
                <a:gdLst>
                  <a:gd name="T0" fmla="*/ 211 w 211"/>
                  <a:gd name="T1" fmla="*/ 62 h 88"/>
                  <a:gd name="T2" fmla="*/ 0 w 211"/>
                  <a:gd name="T3" fmla="*/ 0 h 88"/>
                  <a:gd name="T4" fmla="*/ 0 w 211"/>
                  <a:gd name="T5" fmla="*/ 27 h 88"/>
                  <a:gd name="T6" fmla="*/ 211 w 211"/>
                  <a:gd name="T7" fmla="*/ 88 h 88"/>
                  <a:gd name="T8" fmla="*/ 211 w 211"/>
                  <a:gd name="T9" fmla="*/ 62 h 88"/>
                </a:gdLst>
                <a:ahLst/>
                <a:cxnLst>
                  <a:cxn ang="0">
                    <a:pos x="T0" y="T1"/>
                  </a:cxn>
                  <a:cxn ang="0">
                    <a:pos x="T2" y="T3"/>
                  </a:cxn>
                  <a:cxn ang="0">
                    <a:pos x="T4" y="T5"/>
                  </a:cxn>
                  <a:cxn ang="0">
                    <a:pos x="T6" y="T7"/>
                  </a:cxn>
                  <a:cxn ang="0">
                    <a:pos x="T8" y="T9"/>
                  </a:cxn>
                </a:cxnLst>
                <a:rect l="0" t="0" r="r" b="b"/>
                <a:pathLst>
                  <a:path w="211" h="88">
                    <a:moveTo>
                      <a:pt x="211" y="62"/>
                    </a:moveTo>
                    <a:lnTo>
                      <a:pt x="0" y="0"/>
                    </a:lnTo>
                    <a:lnTo>
                      <a:pt x="0" y="27"/>
                    </a:lnTo>
                    <a:lnTo>
                      <a:pt x="211" y="88"/>
                    </a:lnTo>
                    <a:lnTo>
                      <a:pt x="211" y="62"/>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6" name="Freeform 139">
                <a:extLst>
                  <a:ext uri="{FF2B5EF4-FFF2-40B4-BE49-F238E27FC236}">
                    <a16:creationId xmlns:a16="http://schemas.microsoft.com/office/drawing/2014/main" id="{DD40A80B-C9B5-45F4-9C95-34BF17DFEC2A}"/>
                  </a:ext>
                </a:extLst>
              </p:cNvPr>
              <p:cNvSpPr/>
              <p:nvPr/>
            </p:nvSpPr>
            <p:spPr bwMode="auto">
              <a:xfrm>
                <a:off x="5214938" y="3694113"/>
                <a:ext cx="334963" cy="153988"/>
              </a:xfrm>
              <a:custGeom>
                <a:avLst/>
                <a:gdLst>
                  <a:gd name="T0" fmla="*/ 211 w 211"/>
                  <a:gd name="T1" fmla="*/ 62 h 97"/>
                  <a:gd name="T2" fmla="*/ 0 w 211"/>
                  <a:gd name="T3" fmla="*/ 0 h 97"/>
                  <a:gd name="T4" fmla="*/ 0 w 211"/>
                  <a:gd name="T5" fmla="*/ 27 h 97"/>
                  <a:gd name="T6" fmla="*/ 211 w 211"/>
                  <a:gd name="T7" fmla="*/ 97 h 97"/>
                  <a:gd name="T8" fmla="*/ 211 w 211"/>
                  <a:gd name="T9" fmla="*/ 62 h 97"/>
                </a:gdLst>
                <a:ahLst/>
                <a:cxnLst>
                  <a:cxn ang="0">
                    <a:pos x="T0" y="T1"/>
                  </a:cxn>
                  <a:cxn ang="0">
                    <a:pos x="T2" y="T3"/>
                  </a:cxn>
                  <a:cxn ang="0">
                    <a:pos x="T4" y="T5"/>
                  </a:cxn>
                  <a:cxn ang="0">
                    <a:pos x="T6" y="T7"/>
                  </a:cxn>
                  <a:cxn ang="0">
                    <a:pos x="T8" y="T9"/>
                  </a:cxn>
                </a:cxnLst>
                <a:rect l="0" t="0" r="r" b="b"/>
                <a:pathLst>
                  <a:path w="211" h="97">
                    <a:moveTo>
                      <a:pt x="211" y="62"/>
                    </a:moveTo>
                    <a:lnTo>
                      <a:pt x="0" y="0"/>
                    </a:lnTo>
                    <a:lnTo>
                      <a:pt x="0" y="27"/>
                    </a:lnTo>
                    <a:lnTo>
                      <a:pt x="211" y="97"/>
                    </a:lnTo>
                    <a:lnTo>
                      <a:pt x="211" y="62"/>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7" name="Freeform 140">
                <a:extLst>
                  <a:ext uri="{FF2B5EF4-FFF2-40B4-BE49-F238E27FC236}">
                    <a16:creationId xmlns:a16="http://schemas.microsoft.com/office/drawing/2014/main" id="{A1C3D7A4-2077-4356-96A4-5A8CD1D485AE}"/>
                  </a:ext>
                </a:extLst>
              </p:cNvPr>
              <p:cNvSpPr/>
              <p:nvPr/>
            </p:nvSpPr>
            <p:spPr bwMode="auto">
              <a:xfrm>
                <a:off x="5214938" y="3821113"/>
                <a:ext cx="334963" cy="166688"/>
              </a:xfrm>
              <a:custGeom>
                <a:avLst/>
                <a:gdLst>
                  <a:gd name="T0" fmla="*/ 211 w 211"/>
                  <a:gd name="T1" fmla="*/ 70 h 105"/>
                  <a:gd name="T2" fmla="*/ 0 w 211"/>
                  <a:gd name="T3" fmla="*/ 0 h 105"/>
                  <a:gd name="T4" fmla="*/ 0 w 211"/>
                  <a:gd name="T5" fmla="*/ 26 h 105"/>
                  <a:gd name="T6" fmla="*/ 211 w 211"/>
                  <a:gd name="T7" fmla="*/ 105 h 105"/>
                  <a:gd name="T8" fmla="*/ 211 w 211"/>
                  <a:gd name="T9" fmla="*/ 70 h 105"/>
                </a:gdLst>
                <a:ahLst/>
                <a:cxnLst>
                  <a:cxn ang="0">
                    <a:pos x="T0" y="T1"/>
                  </a:cxn>
                  <a:cxn ang="0">
                    <a:pos x="T2" y="T3"/>
                  </a:cxn>
                  <a:cxn ang="0">
                    <a:pos x="T4" y="T5"/>
                  </a:cxn>
                  <a:cxn ang="0">
                    <a:pos x="T6" y="T7"/>
                  </a:cxn>
                  <a:cxn ang="0">
                    <a:pos x="T8" y="T9"/>
                  </a:cxn>
                </a:cxnLst>
                <a:rect l="0" t="0" r="r" b="b"/>
                <a:pathLst>
                  <a:path w="211" h="105">
                    <a:moveTo>
                      <a:pt x="211" y="70"/>
                    </a:moveTo>
                    <a:lnTo>
                      <a:pt x="0" y="0"/>
                    </a:lnTo>
                    <a:lnTo>
                      <a:pt x="0" y="26"/>
                    </a:lnTo>
                    <a:lnTo>
                      <a:pt x="211" y="105"/>
                    </a:lnTo>
                    <a:lnTo>
                      <a:pt x="211" y="70"/>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8" name="Freeform 141">
                <a:extLst>
                  <a:ext uri="{FF2B5EF4-FFF2-40B4-BE49-F238E27FC236}">
                    <a16:creationId xmlns:a16="http://schemas.microsoft.com/office/drawing/2014/main" id="{876119C5-4E17-4B3E-9108-034442748E5B}"/>
                  </a:ext>
                </a:extLst>
              </p:cNvPr>
              <p:cNvSpPr/>
              <p:nvPr/>
            </p:nvSpPr>
            <p:spPr bwMode="auto">
              <a:xfrm>
                <a:off x="5214938" y="3946525"/>
                <a:ext cx="334963" cy="166688"/>
              </a:xfrm>
              <a:custGeom>
                <a:avLst/>
                <a:gdLst>
                  <a:gd name="T0" fmla="*/ 211 w 211"/>
                  <a:gd name="T1" fmla="*/ 79 h 105"/>
                  <a:gd name="T2" fmla="*/ 0 w 211"/>
                  <a:gd name="T3" fmla="*/ 0 h 105"/>
                  <a:gd name="T4" fmla="*/ 0 w 211"/>
                  <a:gd name="T5" fmla="*/ 35 h 105"/>
                  <a:gd name="T6" fmla="*/ 211 w 211"/>
                  <a:gd name="T7" fmla="*/ 105 h 105"/>
                  <a:gd name="T8" fmla="*/ 211 w 211"/>
                  <a:gd name="T9" fmla="*/ 79 h 105"/>
                </a:gdLst>
                <a:ahLst/>
                <a:cxnLst>
                  <a:cxn ang="0">
                    <a:pos x="T0" y="T1"/>
                  </a:cxn>
                  <a:cxn ang="0">
                    <a:pos x="T2" y="T3"/>
                  </a:cxn>
                  <a:cxn ang="0">
                    <a:pos x="T4" y="T5"/>
                  </a:cxn>
                  <a:cxn ang="0">
                    <a:pos x="T6" y="T7"/>
                  </a:cxn>
                  <a:cxn ang="0">
                    <a:pos x="T8" y="T9"/>
                  </a:cxn>
                </a:cxnLst>
                <a:rect l="0" t="0" r="r" b="b"/>
                <a:pathLst>
                  <a:path w="211" h="105">
                    <a:moveTo>
                      <a:pt x="211" y="79"/>
                    </a:moveTo>
                    <a:lnTo>
                      <a:pt x="0" y="0"/>
                    </a:lnTo>
                    <a:lnTo>
                      <a:pt x="0" y="35"/>
                    </a:lnTo>
                    <a:lnTo>
                      <a:pt x="211" y="105"/>
                    </a:lnTo>
                    <a:lnTo>
                      <a:pt x="211" y="79"/>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9" name="Freeform 142">
                <a:extLst>
                  <a:ext uri="{FF2B5EF4-FFF2-40B4-BE49-F238E27FC236}">
                    <a16:creationId xmlns:a16="http://schemas.microsoft.com/office/drawing/2014/main" id="{41DA2A0F-7C8B-4FD6-BF2B-21146A7CA549}"/>
                  </a:ext>
                </a:extLst>
              </p:cNvPr>
              <p:cNvSpPr/>
              <p:nvPr/>
            </p:nvSpPr>
            <p:spPr bwMode="auto">
              <a:xfrm>
                <a:off x="5214938" y="4084638"/>
                <a:ext cx="334963" cy="168275"/>
              </a:xfrm>
              <a:custGeom>
                <a:avLst/>
                <a:gdLst>
                  <a:gd name="T0" fmla="*/ 211 w 211"/>
                  <a:gd name="T1" fmla="*/ 71 h 106"/>
                  <a:gd name="T2" fmla="*/ 0 w 211"/>
                  <a:gd name="T3" fmla="*/ 0 h 106"/>
                  <a:gd name="T4" fmla="*/ 0 w 211"/>
                  <a:gd name="T5" fmla="*/ 27 h 106"/>
                  <a:gd name="T6" fmla="*/ 211 w 211"/>
                  <a:gd name="T7" fmla="*/ 106 h 106"/>
                  <a:gd name="T8" fmla="*/ 211 w 211"/>
                  <a:gd name="T9" fmla="*/ 71 h 106"/>
                </a:gdLst>
                <a:ahLst/>
                <a:cxnLst>
                  <a:cxn ang="0">
                    <a:pos x="T0" y="T1"/>
                  </a:cxn>
                  <a:cxn ang="0">
                    <a:pos x="T2" y="T3"/>
                  </a:cxn>
                  <a:cxn ang="0">
                    <a:pos x="T4" y="T5"/>
                  </a:cxn>
                  <a:cxn ang="0">
                    <a:pos x="T6" y="T7"/>
                  </a:cxn>
                  <a:cxn ang="0">
                    <a:pos x="T8" y="T9"/>
                  </a:cxn>
                </a:cxnLst>
                <a:rect l="0" t="0" r="r" b="b"/>
                <a:pathLst>
                  <a:path w="211" h="105">
                    <a:moveTo>
                      <a:pt x="211" y="71"/>
                    </a:moveTo>
                    <a:lnTo>
                      <a:pt x="0" y="0"/>
                    </a:lnTo>
                    <a:lnTo>
                      <a:pt x="0" y="27"/>
                    </a:lnTo>
                    <a:lnTo>
                      <a:pt x="211" y="106"/>
                    </a:lnTo>
                    <a:lnTo>
                      <a:pt x="211" y="71"/>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0" name="Freeform 143">
                <a:extLst>
                  <a:ext uri="{FF2B5EF4-FFF2-40B4-BE49-F238E27FC236}">
                    <a16:creationId xmlns:a16="http://schemas.microsoft.com/office/drawing/2014/main" id="{D9B166A1-CD0B-4EBC-9F30-8B2E04FE9855}"/>
                  </a:ext>
                </a:extLst>
              </p:cNvPr>
              <p:cNvSpPr/>
              <p:nvPr/>
            </p:nvSpPr>
            <p:spPr bwMode="auto">
              <a:xfrm>
                <a:off x="5214938" y="4210050"/>
                <a:ext cx="334963" cy="168275"/>
              </a:xfrm>
              <a:custGeom>
                <a:avLst/>
                <a:gdLst>
                  <a:gd name="T0" fmla="*/ 211 w 211"/>
                  <a:gd name="T1" fmla="*/ 79 h 106"/>
                  <a:gd name="T2" fmla="*/ 0 w 211"/>
                  <a:gd name="T3" fmla="*/ 0 h 106"/>
                  <a:gd name="T4" fmla="*/ 0 w 211"/>
                  <a:gd name="T5" fmla="*/ 27 h 106"/>
                  <a:gd name="T6" fmla="*/ 211 w 211"/>
                  <a:gd name="T7" fmla="*/ 106 h 106"/>
                  <a:gd name="T8" fmla="*/ 211 w 211"/>
                  <a:gd name="T9" fmla="*/ 79 h 106"/>
                </a:gdLst>
                <a:ahLst/>
                <a:cxnLst>
                  <a:cxn ang="0">
                    <a:pos x="T0" y="T1"/>
                  </a:cxn>
                  <a:cxn ang="0">
                    <a:pos x="T2" y="T3"/>
                  </a:cxn>
                  <a:cxn ang="0">
                    <a:pos x="T4" y="T5"/>
                  </a:cxn>
                  <a:cxn ang="0">
                    <a:pos x="T6" y="T7"/>
                  </a:cxn>
                  <a:cxn ang="0">
                    <a:pos x="T8" y="T9"/>
                  </a:cxn>
                </a:cxnLst>
                <a:rect l="0" t="0" r="r" b="b"/>
                <a:pathLst>
                  <a:path w="211" h="105">
                    <a:moveTo>
                      <a:pt x="211" y="79"/>
                    </a:moveTo>
                    <a:lnTo>
                      <a:pt x="0" y="0"/>
                    </a:lnTo>
                    <a:lnTo>
                      <a:pt x="0" y="27"/>
                    </a:lnTo>
                    <a:lnTo>
                      <a:pt x="211" y="106"/>
                    </a:lnTo>
                    <a:lnTo>
                      <a:pt x="211" y="79"/>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61" name="Freeform 144">
                <a:extLst>
                  <a:ext uri="{FF2B5EF4-FFF2-40B4-BE49-F238E27FC236}">
                    <a16:creationId xmlns:a16="http://schemas.microsoft.com/office/drawing/2014/main" id="{8D5E4419-A8A3-46B2-9B59-8D2DA5577378}"/>
                  </a:ext>
                </a:extLst>
              </p:cNvPr>
              <p:cNvSpPr/>
              <p:nvPr/>
            </p:nvSpPr>
            <p:spPr bwMode="auto">
              <a:xfrm>
                <a:off x="5214938" y="4335463"/>
                <a:ext cx="334963" cy="180975"/>
              </a:xfrm>
              <a:custGeom>
                <a:avLst/>
                <a:gdLst>
                  <a:gd name="T0" fmla="*/ 211 w 211"/>
                  <a:gd name="T1" fmla="*/ 88 h 114"/>
                  <a:gd name="T2" fmla="*/ 0 w 211"/>
                  <a:gd name="T3" fmla="*/ 0 h 114"/>
                  <a:gd name="T4" fmla="*/ 0 w 211"/>
                  <a:gd name="T5" fmla="*/ 35 h 114"/>
                  <a:gd name="T6" fmla="*/ 211 w 211"/>
                  <a:gd name="T7" fmla="*/ 114 h 114"/>
                  <a:gd name="T8" fmla="*/ 211 w 211"/>
                  <a:gd name="T9" fmla="*/ 88 h 114"/>
                </a:gdLst>
                <a:ahLst/>
                <a:cxnLst>
                  <a:cxn ang="0">
                    <a:pos x="T0" y="T1"/>
                  </a:cxn>
                  <a:cxn ang="0">
                    <a:pos x="T2" y="T3"/>
                  </a:cxn>
                  <a:cxn ang="0">
                    <a:pos x="T4" y="T5"/>
                  </a:cxn>
                  <a:cxn ang="0">
                    <a:pos x="T6" y="T7"/>
                  </a:cxn>
                  <a:cxn ang="0">
                    <a:pos x="T8" y="T9"/>
                  </a:cxn>
                </a:cxnLst>
                <a:rect l="0" t="0" r="r" b="b"/>
                <a:pathLst>
                  <a:path w="211" h="114">
                    <a:moveTo>
                      <a:pt x="211" y="88"/>
                    </a:moveTo>
                    <a:lnTo>
                      <a:pt x="0" y="0"/>
                    </a:lnTo>
                    <a:lnTo>
                      <a:pt x="0" y="35"/>
                    </a:lnTo>
                    <a:lnTo>
                      <a:pt x="211" y="114"/>
                    </a:lnTo>
                    <a:lnTo>
                      <a:pt x="211" y="88"/>
                    </a:lnTo>
                    <a:close/>
                  </a:path>
                </a:pathLst>
              </a:custGeom>
              <a:solidFill>
                <a:srgbClr val="ECF8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Tree>
    <p:extLst>
      <p:ext uri="{BB962C8B-B14F-4D97-AF65-F5344CB8AC3E}">
        <p14:creationId xmlns:p14="http://schemas.microsoft.com/office/powerpoint/2010/main" val="56074452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childTnLst>
                                    <p:set>
                                      <p:cBhvr>
                                        <p:cTn id="6" dur="1" fill="hold">
                                          <p:stCondLst>
                                            <p:cond delay="0"/>
                                          </p:stCondLst>
                                        </p:cTn>
                                        <p:tgtEl>
                                          <p:spTgt spid="145"/>
                                        </p:tgtEl>
                                        <p:attrNameLst>
                                          <p:attrName>style.visibility</p:attrName>
                                        </p:attrNameLst>
                                      </p:cBhvr>
                                      <p:to>
                                        <p:strVal val="visible"/>
                                      </p:to>
                                    </p:set>
                                    <p:anim calcmode="lin" valueType="num">
                                      <p:cBhvr additive="base">
                                        <p:cTn id="7" dur="1000" fill="hold"/>
                                        <p:tgtEl>
                                          <p:spTgt spid="145"/>
                                        </p:tgtEl>
                                        <p:attrNameLst>
                                          <p:attrName>ppt_x</p:attrName>
                                        </p:attrNameLst>
                                      </p:cBhvr>
                                      <p:tavLst>
                                        <p:tav tm="0">
                                          <p:val>
                                            <p:strVal val="0-#ppt_w/2"/>
                                          </p:val>
                                        </p:tav>
                                        <p:tav tm="100000">
                                          <p:val>
                                            <p:strVal val="#ppt_x"/>
                                          </p:val>
                                        </p:tav>
                                      </p:tavLst>
                                    </p:anim>
                                    <p:anim calcmode="lin" valueType="num">
                                      <p:cBhvr additive="base">
                                        <p:cTn id="8" dur="1000" fill="hold"/>
                                        <p:tgtEl>
                                          <p:spTgt spid="14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2387" y="188785"/>
            <a:ext cx="8464027" cy="851768"/>
          </a:xfrm>
        </p:spPr>
        <p:txBody>
          <a:bodyPr>
            <a:normAutofit/>
          </a:bodyPr>
          <a:lstStyle/>
          <a:p>
            <a:r>
              <a:rPr lang="en-US" altLang="zh-CN" sz="3200" spc="100" dirty="0">
                <a:ea typeface="明兰" panose="02010600030101010101" pitchFamily="2" charset="-122"/>
              </a:rPr>
              <a:t>III</a:t>
            </a:r>
            <a:r>
              <a:rPr lang="zh-CN" altLang="zh-CN" sz="3200" spc="100" dirty="0">
                <a:ea typeface="明兰" panose="02010600030101010101" pitchFamily="2" charset="-122"/>
              </a:rPr>
              <a:t>期临床试验方案</a:t>
            </a:r>
            <a:r>
              <a:rPr lang="zh-CN" altLang="en-US" sz="3200" spc="100" dirty="0">
                <a:ea typeface="明兰" panose="02010600030101010101" pitchFamily="2" charset="-122"/>
              </a:rPr>
              <a:t>设计</a:t>
            </a:r>
            <a:r>
              <a:rPr lang="en-US" altLang="zh-CN" sz="3200" spc="100" dirty="0">
                <a:ea typeface="明兰" panose="02010600030101010101" pitchFamily="2" charset="-122"/>
              </a:rPr>
              <a:t>——</a:t>
            </a:r>
            <a:r>
              <a:rPr lang="zh-CN" altLang="en-US" sz="3200" spc="100" dirty="0">
                <a:ea typeface="明兰" panose="02010600030101010101" pitchFamily="2" charset="-122"/>
              </a:rPr>
              <a:t>疗效与安全性指标</a:t>
            </a:r>
            <a:endParaRPr lang="en-US" altLang="zh-CN" sz="3200" dirty="0"/>
          </a:p>
        </p:txBody>
      </p:sp>
      <p:grpSp>
        <p:nvGrpSpPr>
          <p:cNvPr id="3" name="Group 148"/>
          <p:cNvGrpSpPr>
            <a:grpSpLocks noChangeAspect="1"/>
          </p:cNvGrpSpPr>
          <p:nvPr/>
        </p:nvGrpSpPr>
        <p:grpSpPr>
          <a:xfrm>
            <a:off x="1781165" y="2065582"/>
            <a:ext cx="1234288" cy="1077605"/>
            <a:chOff x="6350" y="293688"/>
            <a:chExt cx="612775" cy="534988"/>
          </a:xfrm>
          <a:solidFill>
            <a:schemeClr val="accent2"/>
          </a:solidFill>
        </p:grpSpPr>
        <p:sp>
          <p:nvSpPr>
            <p:cNvPr id="4" name="Freeform 5"/>
            <p:cNvSpPr>
              <a:spLocks noEditPoints="1"/>
            </p:cNvSpPr>
            <p:nvPr/>
          </p:nvSpPr>
          <p:spPr bwMode="auto">
            <a:xfrm>
              <a:off x="6350" y="293688"/>
              <a:ext cx="612775" cy="534988"/>
            </a:xfrm>
            <a:custGeom>
              <a:avLst/>
              <a:gdLst>
                <a:gd name="T0" fmla="*/ 276 w 386"/>
                <a:gd name="T1" fmla="*/ 72 h 337"/>
                <a:gd name="T2" fmla="*/ 272 w 386"/>
                <a:gd name="T3" fmla="*/ 56 h 337"/>
                <a:gd name="T4" fmla="*/ 258 w 386"/>
                <a:gd name="T5" fmla="*/ 31 h 337"/>
                <a:gd name="T6" fmla="*/ 236 w 386"/>
                <a:gd name="T7" fmla="*/ 12 h 337"/>
                <a:gd name="T8" fmla="*/ 208 w 386"/>
                <a:gd name="T9" fmla="*/ 1 h 337"/>
                <a:gd name="T10" fmla="*/ 193 w 386"/>
                <a:gd name="T11" fmla="*/ 0 h 337"/>
                <a:gd name="T12" fmla="*/ 184 w 386"/>
                <a:gd name="T13" fmla="*/ 0 h 337"/>
                <a:gd name="T14" fmla="*/ 163 w 386"/>
                <a:gd name="T15" fmla="*/ 4 h 337"/>
                <a:gd name="T16" fmla="*/ 137 w 386"/>
                <a:gd name="T17" fmla="*/ 20 h 337"/>
                <a:gd name="T18" fmla="*/ 118 w 386"/>
                <a:gd name="T19" fmla="*/ 43 h 337"/>
                <a:gd name="T20" fmla="*/ 108 w 386"/>
                <a:gd name="T21" fmla="*/ 72 h 337"/>
                <a:gd name="T22" fmla="*/ 36 w 386"/>
                <a:gd name="T23" fmla="*/ 72 h 337"/>
                <a:gd name="T24" fmla="*/ 21 w 386"/>
                <a:gd name="T25" fmla="*/ 74 h 337"/>
                <a:gd name="T26" fmla="*/ 9 w 386"/>
                <a:gd name="T27" fmla="*/ 82 h 337"/>
                <a:gd name="T28" fmla="*/ 2 w 386"/>
                <a:gd name="T29" fmla="*/ 94 h 337"/>
                <a:gd name="T30" fmla="*/ 0 w 386"/>
                <a:gd name="T31" fmla="*/ 108 h 337"/>
                <a:gd name="T32" fmla="*/ 0 w 386"/>
                <a:gd name="T33" fmla="*/ 301 h 337"/>
                <a:gd name="T34" fmla="*/ 2 w 386"/>
                <a:gd name="T35" fmla="*/ 315 h 337"/>
                <a:gd name="T36" fmla="*/ 9 w 386"/>
                <a:gd name="T37" fmla="*/ 327 h 337"/>
                <a:gd name="T38" fmla="*/ 21 w 386"/>
                <a:gd name="T39" fmla="*/ 334 h 337"/>
                <a:gd name="T40" fmla="*/ 36 w 386"/>
                <a:gd name="T41" fmla="*/ 337 h 337"/>
                <a:gd name="T42" fmla="*/ 350 w 386"/>
                <a:gd name="T43" fmla="*/ 337 h 337"/>
                <a:gd name="T44" fmla="*/ 363 w 386"/>
                <a:gd name="T45" fmla="*/ 334 h 337"/>
                <a:gd name="T46" fmla="*/ 375 w 386"/>
                <a:gd name="T47" fmla="*/ 327 h 337"/>
                <a:gd name="T48" fmla="*/ 382 w 386"/>
                <a:gd name="T49" fmla="*/ 315 h 337"/>
                <a:gd name="T50" fmla="*/ 386 w 386"/>
                <a:gd name="T51" fmla="*/ 301 h 337"/>
                <a:gd name="T52" fmla="*/ 386 w 386"/>
                <a:gd name="T53" fmla="*/ 108 h 337"/>
                <a:gd name="T54" fmla="*/ 382 w 386"/>
                <a:gd name="T55" fmla="*/ 94 h 337"/>
                <a:gd name="T56" fmla="*/ 375 w 386"/>
                <a:gd name="T57" fmla="*/ 82 h 337"/>
                <a:gd name="T58" fmla="*/ 363 w 386"/>
                <a:gd name="T59" fmla="*/ 74 h 337"/>
                <a:gd name="T60" fmla="*/ 350 w 386"/>
                <a:gd name="T61" fmla="*/ 72 h 337"/>
                <a:gd name="T62" fmla="*/ 193 w 386"/>
                <a:gd name="T63" fmla="*/ 24 h 337"/>
                <a:gd name="T64" fmla="*/ 202 w 386"/>
                <a:gd name="T65" fmla="*/ 24 h 337"/>
                <a:gd name="T66" fmla="*/ 223 w 386"/>
                <a:gd name="T67" fmla="*/ 31 h 337"/>
                <a:gd name="T68" fmla="*/ 237 w 386"/>
                <a:gd name="T69" fmla="*/ 44 h 337"/>
                <a:gd name="T70" fmla="*/ 248 w 386"/>
                <a:gd name="T71" fmla="*/ 61 h 337"/>
                <a:gd name="T72" fmla="*/ 134 w 386"/>
                <a:gd name="T73" fmla="*/ 72 h 337"/>
                <a:gd name="T74" fmla="*/ 136 w 386"/>
                <a:gd name="T75" fmla="*/ 61 h 337"/>
                <a:gd name="T76" fmla="*/ 147 w 386"/>
                <a:gd name="T77" fmla="*/ 44 h 337"/>
                <a:gd name="T78" fmla="*/ 163 w 386"/>
                <a:gd name="T79" fmla="*/ 31 h 337"/>
                <a:gd name="T80" fmla="*/ 182 w 386"/>
                <a:gd name="T81" fmla="*/ 24 h 337"/>
                <a:gd name="T82" fmla="*/ 193 w 386"/>
                <a:gd name="T83" fmla="*/ 24 h 337"/>
                <a:gd name="T84" fmla="*/ 362 w 386"/>
                <a:gd name="T85" fmla="*/ 301 h 337"/>
                <a:gd name="T86" fmla="*/ 358 w 386"/>
                <a:gd name="T87" fmla="*/ 310 h 337"/>
                <a:gd name="T88" fmla="*/ 350 w 386"/>
                <a:gd name="T89" fmla="*/ 313 h 337"/>
                <a:gd name="T90" fmla="*/ 36 w 386"/>
                <a:gd name="T91" fmla="*/ 313 h 337"/>
                <a:gd name="T92" fmla="*/ 27 w 386"/>
                <a:gd name="T93" fmla="*/ 310 h 337"/>
                <a:gd name="T94" fmla="*/ 24 w 386"/>
                <a:gd name="T95" fmla="*/ 301 h 337"/>
                <a:gd name="T96" fmla="*/ 24 w 386"/>
                <a:gd name="T97" fmla="*/ 108 h 337"/>
                <a:gd name="T98" fmla="*/ 27 w 386"/>
                <a:gd name="T99" fmla="*/ 100 h 337"/>
                <a:gd name="T100" fmla="*/ 36 w 386"/>
                <a:gd name="T101" fmla="*/ 96 h 337"/>
                <a:gd name="T102" fmla="*/ 350 w 386"/>
                <a:gd name="T103" fmla="*/ 96 h 337"/>
                <a:gd name="T104" fmla="*/ 358 w 386"/>
                <a:gd name="T105" fmla="*/ 100 h 337"/>
                <a:gd name="T106" fmla="*/ 362 w 386"/>
                <a:gd name="T107" fmla="*/ 10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6" h="337">
                  <a:moveTo>
                    <a:pt x="350" y="72"/>
                  </a:moveTo>
                  <a:lnTo>
                    <a:pt x="276" y="72"/>
                  </a:lnTo>
                  <a:lnTo>
                    <a:pt x="276" y="72"/>
                  </a:lnTo>
                  <a:lnTo>
                    <a:pt x="272" y="56"/>
                  </a:lnTo>
                  <a:lnTo>
                    <a:pt x="266" y="43"/>
                  </a:lnTo>
                  <a:lnTo>
                    <a:pt x="258" y="31"/>
                  </a:lnTo>
                  <a:lnTo>
                    <a:pt x="248" y="20"/>
                  </a:lnTo>
                  <a:lnTo>
                    <a:pt x="236" y="12"/>
                  </a:lnTo>
                  <a:lnTo>
                    <a:pt x="223" y="4"/>
                  </a:lnTo>
                  <a:lnTo>
                    <a:pt x="208" y="1"/>
                  </a:lnTo>
                  <a:lnTo>
                    <a:pt x="200" y="0"/>
                  </a:lnTo>
                  <a:lnTo>
                    <a:pt x="193" y="0"/>
                  </a:lnTo>
                  <a:lnTo>
                    <a:pt x="193" y="0"/>
                  </a:lnTo>
                  <a:lnTo>
                    <a:pt x="184" y="0"/>
                  </a:lnTo>
                  <a:lnTo>
                    <a:pt x="177" y="1"/>
                  </a:lnTo>
                  <a:lnTo>
                    <a:pt x="163" y="4"/>
                  </a:lnTo>
                  <a:lnTo>
                    <a:pt x="149" y="12"/>
                  </a:lnTo>
                  <a:lnTo>
                    <a:pt x="137" y="20"/>
                  </a:lnTo>
                  <a:lnTo>
                    <a:pt x="126" y="31"/>
                  </a:lnTo>
                  <a:lnTo>
                    <a:pt x="118" y="43"/>
                  </a:lnTo>
                  <a:lnTo>
                    <a:pt x="112" y="56"/>
                  </a:lnTo>
                  <a:lnTo>
                    <a:pt x="108" y="72"/>
                  </a:lnTo>
                  <a:lnTo>
                    <a:pt x="36" y="72"/>
                  </a:lnTo>
                  <a:lnTo>
                    <a:pt x="36" y="72"/>
                  </a:lnTo>
                  <a:lnTo>
                    <a:pt x="29" y="72"/>
                  </a:lnTo>
                  <a:lnTo>
                    <a:pt x="21" y="74"/>
                  </a:lnTo>
                  <a:lnTo>
                    <a:pt x="15" y="78"/>
                  </a:lnTo>
                  <a:lnTo>
                    <a:pt x="9" y="82"/>
                  </a:lnTo>
                  <a:lnTo>
                    <a:pt x="6" y="88"/>
                  </a:lnTo>
                  <a:lnTo>
                    <a:pt x="2" y="94"/>
                  </a:lnTo>
                  <a:lnTo>
                    <a:pt x="0" y="101"/>
                  </a:lnTo>
                  <a:lnTo>
                    <a:pt x="0" y="108"/>
                  </a:lnTo>
                  <a:lnTo>
                    <a:pt x="0" y="301"/>
                  </a:lnTo>
                  <a:lnTo>
                    <a:pt x="0" y="301"/>
                  </a:lnTo>
                  <a:lnTo>
                    <a:pt x="0" y="309"/>
                  </a:lnTo>
                  <a:lnTo>
                    <a:pt x="2" y="315"/>
                  </a:lnTo>
                  <a:lnTo>
                    <a:pt x="6" y="321"/>
                  </a:lnTo>
                  <a:lnTo>
                    <a:pt x="9" y="327"/>
                  </a:lnTo>
                  <a:lnTo>
                    <a:pt x="15" y="331"/>
                  </a:lnTo>
                  <a:lnTo>
                    <a:pt x="21" y="334"/>
                  </a:lnTo>
                  <a:lnTo>
                    <a:pt x="29" y="336"/>
                  </a:lnTo>
                  <a:lnTo>
                    <a:pt x="36" y="337"/>
                  </a:lnTo>
                  <a:lnTo>
                    <a:pt x="350" y="337"/>
                  </a:lnTo>
                  <a:lnTo>
                    <a:pt x="350" y="337"/>
                  </a:lnTo>
                  <a:lnTo>
                    <a:pt x="357" y="336"/>
                  </a:lnTo>
                  <a:lnTo>
                    <a:pt x="363" y="334"/>
                  </a:lnTo>
                  <a:lnTo>
                    <a:pt x="369" y="331"/>
                  </a:lnTo>
                  <a:lnTo>
                    <a:pt x="375" y="327"/>
                  </a:lnTo>
                  <a:lnTo>
                    <a:pt x="379" y="321"/>
                  </a:lnTo>
                  <a:lnTo>
                    <a:pt x="382" y="315"/>
                  </a:lnTo>
                  <a:lnTo>
                    <a:pt x="385" y="309"/>
                  </a:lnTo>
                  <a:lnTo>
                    <a:pt x="386" y="301"/>
                  </a:lnTo>
                  <a:lnTo>
                    <a:pt x="386" y="108"/>
                  </a:lnTo>
                  <a:lnTo>
                    <a:pt x="386" y="108"/>
                  </a:lnTo>
                  <a:lnTo>
                    <a:pt x="385" y="101"/>
                  </a:lnTo>
                  <a:lnTo>
                    <a:pt x="382" y="94"/>
                  </a:lnTo>
                  <a:lnTo>
                    <a:pt x="379" y="88"/>
                  </a:lnTo>
                  <a:lnTo>
                    <a:pt x="375" y="82"/>
                  </a:lnTo>
                  <a:lnTo>
                    <a:pt x="369" y="78"/>
                  </a:lnTo>
                  <a:lnTo>
                    <a:pt x="363" y="74"/>
                  </a:lnTo>
                  <a:lnTo>
                    <a:pt x="357" y="72"/>
                  </a:lnTo>
                  <a:lnTo>
                    <a:pt x="350" y="72"/>
                  </a:lnTo>
                  <a:lnTo>
                    <a:pt x="350" y="72"/>
                  </a:lnTo>
                  <a:close/>
                  <a:moveTo>
                    <a:pt x="193" y="24"/>
                  </a:moveTo>
                  <a:lnTo>
                    <a:pt x="193" y="24"/>
                  </a:lnTo>
                  <a:lnTo>
                    <a:pt x="202" y="24"/>
                  </a:lnTo>
                  <a:lnTo>
                    <a:pt x="213" y="27"/>
                  </a:lnTo>
                  <a:lnTo>
                    <a:pt x="223" y="31"/>
                  </a:lnTo>
                  <a:lnTo>
                    <a:pt x="230" y="37"/>
                  </a:lnTo>
                  <a:lnTo>
                    <a:pt x="237" y="44"/>
                  </a:lnTo>
                  <a:lnTo>
                    <a:pt x="243" y="53"/>
                  </a:lnTo>
                  <a:lnTo>
                    <a:pt x="248" y="61"/>
                  </a:lnTo>
                  <a:lnTo>
                    <a:pt x="252" y="72"/>
                  </a:lnTo>
                  <a:lnTo>
                    <a:pt x="134" y="72"/>
                  </a:lnTo>
                  <a:lnTo>
                    <a:pt x="134" y="72"/>
                  </a:lnTo>
                  <a:lnTo>
                    <a:pt x="136" y="61"/>
                  </a:lnTo>
                  <a:lnTo>
                    <a:pt x="141" y="53"/>
                  </a:lnTo>
                  <a:lnTo>
                    <a:pt x="147" y="44"/>
                  </a:lnTo>
                  <a:lnTo>
                    <a:pt x="154" y="37"/>
                  </a:lnTo>
                  <a:lnTo>
                    <a:pt x="163" y="31"/>
                  </a:lnTo>
                  <a:lnTo>
                    <a:pt x="171" y="27"/>
                  </a:lnTo>
                  <a:lnTo>
                    <a:pt x="182" y="24"/>
                  </a:lnTo>
                  <a:lnTo>
                    <a:pt x="193" y="24"/>
                  </a:lnTo>
                  <a:lnTo>
                    <a:pt x="193" y="24"/>
                  </a:lnTo>
                  <a:close/>
                  <a:moveTo>
                    <a:pt x="362" y="301"/>
                  </a:moveTo>
                  <a:lnTo>
                    <a:pt x="362" y="301"/>
                  </a:lnTo>
                  <a:lnTo>
                    <a:pt x="360" y="306"/>
                  </a:lnTo>
                  <a:lnTo>
                    <a:pt x="358" y="310"/>
                  </a:lnTo>
                  <a:lnTo>
                    <a:pt x="354" y="312"/>
                  </a:lnTo>
                  <a:lnTo>
                    <a:pt x="350" y="313"/>
                  </a:lnTo>
                  <a:lnTo>
                    <a:pt x="36" y="313"/>
                  </a:lnTo>
                  <a:lnTo>
                    <a:pt x="36" y="313"/>
                  </a:lnTo>
                  <a:lnTo>
                    <a:pt x="31" y="312"/>
                  </a:lnTo>
                  <a:lnTo>
                    <a:pt x="27" y="310"/>
                  </a:lnTo>
                  <a:lnTo>
                    <a:pt x="24" y="306"/>
                  </a:lnTo>
                  <a:lnTo>
                    <a:pt x="24" y="301"/>
                  </a:lnTo>
                  <a:lnTo>
                    <a:pt x="24" y="108"/>
                  </a:lnTo>
                  <a:lnTo>
                    <a:pt x="24" y="108"/>
                  </a:lnTo>
                  <a:lnTo>
                    <a:pt x="24" y="103"/>
                  </a:lnTo>
                  <a:lnTo>
                    <a:pt x="27" y="100"/>
                  </a:lnTo>
                  <a:lnTo>
                    <a:pt x="31" y="96"/>
                  </a:lnTo>
                  <a:lnTo>
                    <a:pt x="36" y="96"/>
                  </a:lnTo>
                  <a:lnTo>
                    <a:pt x="350" y="96"/>
                  </a:lnTo>
                  <a:lnTo>
                    <a:pt x="350" y="96"/>
                  </a:lnTo>
                  <a:lnTo>
                    <a:pt x="354" y="96"/>
                  </a:lnTo>
                  <a:lnTo>
                    <a:pt x="358" y="100"/>
                  </a:lnTo>
                  <a:lnTo>
                    <a:pt x="360" y="103"/>
                  </a:lnTo>
                  <a:lnTo>
                    <a:pt x="362" y="108"/>
                  </a:lnTo>
                  <a:lnTo>
                    <a:pt x="362" y="30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2">
                    <a:lumMod val="25000"/>
                  </a:schemeClr>
                </a:solidFill>
              </a:endParaRPr>
            </a:p>
          </p:txBody>
        </p:sp>
        <p:sp>
          <p:nvSpPr>
            <p:cNvPr id="5" name="Freeform 6"/>
            <p:cNvSpPr/>
            <p:nvPr/>
          </p:nvSpPr>
          <p:spPr bwMode="auto">
            <a:xfrm>
              <a:off x="215900" y="522288"/>
              <a:ext cx="192088" cy="192088"/>
            </a:xfrm>
            <a:custGeom>
              <a:avLst/>
              <a:gdLst>
                <a:gd name="T0" fmla="*/ 109 w 121"/>
                <a:gd name="T1" fmla="*/ 49 h 121"/>
                <a:gd name="T2" fmla="*/ 73 w 121"/>
                <a:gd name="T3" fmla="*/ 49 h 121"/>
                <a:gd name="T4" fmla="*/ 73 w 121"/>
                <a:gd name="T5" fmla="*/ 12 h 121"/>
                <a:gd name="T6" fmla="*/ 73 w 121"/>
                <a:gd name="T7" fmla="*/ 12 h 121"/>
                <a:gd name="T8" fmla="*/ 72 w 121"/>
                <a:gd name="T9" fmla="*/ 8 h 121"/>
                <a:gd name="T10" fmla="*/ 69 w 121"/>
                <a:gd name="T11" fmla="*/ 4 h 121"/>
                <a:gd name="T12" fmla="*/ 66 w 121"/>
                <a:gd name="T13" fmla="*/ 0 h 121"/>
                <a:gd name="T14" fmla="*/ 61 w 121"/>
                <a:gd name="T15" fmla="*/ 0 h 121"/>
                <a:gd name="T16" fmla="*/ 61 w 121"/>
                <a:gd name="T17" fmla="*/ 0 h 121"/>
                <a:gd name="T18" fmla="*/ 56 w 121"/>
                <a:gd name="T19" fmla="*/ 0 h 121"/>
                <a:gd name="T20" fmla="*/ 52 w 121"/>
                <a:gd name="T21" fmla="*/ 4 h 121"/>
                <a:gd name="T22" fmla="*/ 49 w 121"/>
                <a:gd name="T23" fmla="*/ 8 h 121"/>
                <a:gd name="T24" fmla="*/ 49 w 121"/>
                <a:gd name="T25" fmla="*/ 12 h 121"/>
                <a:gd name="T26" fmla="*/ 49 w 121"/>
                <a:gd name="T27" fmla="*/ 49 h 121"/>
                <a:gd name="T28" fmla="*/ 12 w 121"/>
                <a:gd name="T29" fmla="*/ 49 h 121"/>
                <a:gd name="T30" fmla="*/ 12 w 121"/>
                <a:gd name="T31" fmla="*/ 49 h 121"/>
                <a:gd name="T32" fmla="*/ 8 w 121"/>
                <a:gd name="T33" fmla="*/ 49 h 121"/>
                <a:gd name="T34" fmla="*/ 4 w 121"/>
                <a:gd name="T35" fmla="*/ 52 h 121"/>
                <a:gd name="T36" fmla="*/ 0 w 121"/>
                <a:gd name="T37" fmla="*/ 56 h 121"/>
                <a:gd name="T38" fmla="*/ 0 w 121"/>
                <a:gd name="T39" fmla="*/ 61 h 121"/>
                <a:gd name="T40" fmla="*/ 0 w 121"/>
                <a:gd name="T41" fmla="*/ 61 h 121"/>
                <a:gd name="T42" fmla="*/ 0 w 121"/>
                <a:gd name="T43" fmla="*/ 66 h 121"/>
                <a:gd name="T44" fmla="*/ 4 w 121"/>
                <a:gd name="T45" fmla="*/ 69 h 121"/>
                <a:gd name="T46" fmla="*/ 8 w 121"/>
                <a:gd name="T47" fmla="*/ 72 h 121"/>
                <a:gd name="T48" fmla="*/ 12 w 121"/>
                <a:gd name="T49" fmla="*/ 73 h 121"/>
                <a:gd name="T50" fmla="*/ 49 w 121"/>
                <a:gd name="T51" fmla="*/ 73 h 121"/>
                <a:gd name="T52" fmla="*/ 49 w 121"/>
                <a:gd name="T53" fmla="*/ 109 h 121"/>
                <a:gd name="T54" fmla="*/ 49 w 121"/>
                <a:gd name="T55" fmla="*/ 109 h 121"/>
                <a:gd name="T56" fmla="*/ 49 w 121"/>
                <a:gd name="T57" fmla="*/ 114 h 121"/>
                <a:gd name="T58" fmla="*/ 52 w 121"/>
                <a:gd name="T59" fmla="*/ 117 h 121"/>
                <a:gd name="T60" fmla="*/ 56 w 121"/>
                <a:gd name="T61" fmla="*/ 120 h 121"/>
                <a:gd name="T62" fmla="*/ 61 w 121"/>
                <a:gd name="T63" fmla="*/ 121 h 121"/>
                <a:gd name="T64" fmla="*/ 61 w 121"/>
                <a:gd name="T65" fmla="*/ 121 h 121"/>
                <a:gd name="T66" fmla="*/ 66 w 121"/>
                <a:gd name="T67" fmla="*/ 120 h 121"/>
                <a:gd name="T68" fmla="*/ 69 w 121"/>
                <a:gd name="T69" fmla="*/ 117 h 121"/>
                <a:gd name="T70" fmla="*/ 72 w 121"/>
                <a:gd name="T71" fmla="*/ 114 h 121"/>
                <a:gd name="T72" fmla="*/ 73 w 121"/>
                <a:gd name="T73" fmla="*/ 109 h 121"/>
                <a:gd name="T74" fmla="*/ 73 w 121"/>
                <a:gd name="T75" fmla="*/ 73 h 121"/>
                <a:gd name="T76" fmla="*/ 109 w 121"/>
                <a:gd name="T77" fmla="*/ 73 h 121"/>
                <a:gd name="T78" fmla="*/ 109 w 121"/>
                <a:gd name="T79" fmla="*/ 73 h 121"/>
                <a:gd name="T80" fmla="*/ 114 w 121"/>
                <a:gd name="T81" fmla="*/ 72 h 121"/>
                <a:gd name="T82" fmla="*/ 117 w 121"/>
                <a:gd name="T83" fmla="*/ 69 h 121"/>
                <a:gd name="T84" fmla="*/ 120 w 121"/>
                <a:gd name="T85" fmla="*/ 66 h 121"/>
                <a:gd name="T86" fmla="*/ 121 w 121"/>
                <a:gd name="T87" fmla="*/ 61 h 121"/>
                <a:gd name="T88" fmla="*/ 121 w 121"/>
                <a:gd name="T89" fmla="*/ 61 h 121"/>
                <a:gd name="T90" fmla="*/ 120 w 121"/>
                <a:gd name="T91" fmla="*/ 56 h 121"/>
                <a:gd name="T92" fmla="*/ 117 w 121"/>
                <a:gd name="T93" fmla="*/ 52 h 121"/>
                <a:gd name="T94" fmla="*/ 114 w 121"/>
                <a:gd name="T95" fmla="*/ 49 h 121"/>
                <a:gd name="T96" fmla="*/ 109 w 121"/>
                <a:gd name="T97" fmla="*/ 49 h 121"/>
                <a:gd name="T98" fmla="*/ 109 w 121"/>
                <a:gd name="T99"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0" h="120">
                  <a:moveTo>
                    <a:pt x="109" y="49"/>
                  </a:moveTo>
                  <a:lnTo>
                    <a:pt x="73" y="49"/>
                  </a:lnTo>
                  <a:lnTo>
                    <a:pt x="73" y="12"/>
                  </a:lnTo>
                  <a:lnTo>
                    <a:pt x="73" y="12"/>
                  </a:lnTo>
                  <a:lnTo>
                    <a:pt x="72" y="8"/>
                  </a:lnTo>
                  <a:lnTo>
                    <a:pt x="69" y="4"/>
                  </a:lnTo>
                  <a:lnTo>
                    <a:pt x="66" y="0"/>
                  </a:lnTo>
                  <a:lnTo>
                    <a:pt x="61" y="0"/>
                  </a:lnTo>
                  <a:lnTo>
                    <a:pt x="61" y="0"/>
                  </a:lnTo>
                  <a:lnTo>
                    <a:pt x="56" y="0"/>
                  </a:lnTo>
                  <a:lnTo>
                    <a:pt x="52" y="4"/>
                  </a:lnTo>
                  <a:lnTo>
                    <a:pt x="49" y="8"/>
                  </a:lnTo>
                  <a:lnTo>
                    <a:pt x="49" y="12"/>
                  </a:lnTo>
                  <a:lnTo>
                    <a:pt x="49" y="49"/>
                  </a:lnTo>
                  <a:lnTo>
                    <a:pt x="12" y="49"/>
                  </a:lnTo>
                  <a:lnTo>
                    <a:pt x="12" y="49"/>
                  </a:lnTo>
                  <a:lnTo>
                    <a:pt x="8" y="49"/>
                  </a:lnTo>
                  <a:lnTo>
                    <a:pt x="4" y="52"/>
                  </a:lnTo>
                  <a:lnTo>
                    <a:pt x="0" y="56"/>
                  </a:lnTo>
                  <a:lnTo>
                    <a:pt x="0" y="61"/>
                  </a:lnTo>
                  <a:lnTo>
                    <a:pt x="0" y="61"/>
                  </a:lnTo>
                  <a:lnTo>
                    <a:pt x="0" y="66"/>
                  </a:lnTo>
                  <a:lnTo>
                    <a:pt x="4" y="69"/>
                  </a:lnTo>
                  <a:lnTo>
                    <a:pt x="8" y="72"/>
                  </a:lnTo>
                  <a:lnTo>
                    <a:pt x="12" y="73"/>
                  </a:lnTo>
                  <a:lnTo>
                    <a:pt x="49" y="73"/>
                  </a:lnTo>
                  <a:lnTo>
                    <a:pt x="49" y="109"/>
                  </a:lnTo>
                  <a:lnTo>
                    <a:pt x="49" y="109"/>
                  </a:lnTo>
                  <a:lnTo>
                    <a:pt x="49" y="114"/>
                  </a:lnTo>
                  <a:lnTo>
                    <a:pt x="52" y="117"/>
                  </a:lnTo>
                  <a:lnTo>
                    <a:pt x="56" y="120"/>
                  </a:lnTo>
                  <a:lnTo>
                    <a:pt x="61" y="121"/>
                  </a:lnTo>
                  <a:lnTo>
                    <a:pt x="61" y="121"/>
                  </a:lnTo>
                  <a:lnTo>
                    <a:pt x="66" y="120"/>
                  </a:lnTo>
                  <a:lnTo>
                    <a:pt x="69" y="117"/>
                  </a:lnTo>
                  <a:lnTo>
                    <a:pt x="72" y="114"/>
                  </a:lnTo>
                  <a:lnTo>
                    <a:pt x="73" y="109"/>
                  </a:lnTo>
                  <a:lnTo>
                    <a:pt x="73" y="73"/>
                  </a:lnTo>
                  <a:lnTo>
                    <a:pt x="109" y="73"/>
                  </a:lnTo>
                  <a:lnTo>
                    <a:pt x="109" y="73"/>
                  </a:lnTo>
                  <a:lnTo>
                    <a:pt x="114" y="72"/>
                  </a:lnTo>
                  <a:lnTo>
                    <a:pt x="117" y="69"/>
                  </a:lnTo>
                  <a:lnTo>
                    <a:pt x="120" y="66"/>
                  </a:lnTo>
                  <a:lnTo>
                    <a:pt x="121" y="61"/>
                  </a:lnTo>
                  <a:lnTo>
                    <a:pt x="121" y="61"/>
                  </a:lnTo>
                  <a:lnTo>
                    <a:pt x="120" y="56"/>
                  </a:lnTo>
                  <a:lnTo>
                    <a:pt x="117" y="52"/>
                  </a:lnTo>
                  <a:lnTo>
                    <a:pt x="114" y="49"/>
                  </a:lnTo>
                  <a:lnTo>
                    <a:pt x="109" y="49"/>
                  </a:lnTo>
                  <a:lnTo>
                    <a:pt x="109"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2">
                    <a:lumMod val="25000"/>
                  </a:schemeClr>
                </a:solidFill>
              </a:endParaRPr>
            </a:p>
          </p:txBody>
        </p:sp>
      </p:grpSp>
      <p:grpSp>
        <p:nvGrpSpPr>
          <p:cNvPr id="20" name="Group 145"/>
          <p:cNvGrpSpPr>
            <a:grpSpLocks noChangeAspect="1"/>
          </p:cNvGrpSpPr>
          <p:nvPr/>
        </p:nvGrpSpPr>
        <p:grpSpPr>
          <a:xfrm>
            <a:off x="1873189" y="4077531"/>
            <a:ext cx="844866" cy="1077605"/>
            <a:chOff x="3570288" y="1103313"/>
            <a:chExt cx="420687" cy="536575"/>
          </a:xfrm>
          <a:solidFill>
            <a:schemeClr val="accent4"/>
          </a:solidFill>
        </p:grpSpPr>
        <p:sp>
          <p:nvSpPr>
            <p:cNvPr id="21" name="Freeform 75"/>
            <p:cNvSpPr>
              <a:spLocks noEditPoints="1"/>
            </p:cNvSpPr>
            <p:nvPr/>
          </p:nvSpPr>
          <p:spPr bwMode="auto">
            <a:xfrm>
              <a:off x="3570288" y="1103313"/>
              <a:ext cx="290513" cy="358775"/>
            </a:xfrm>
            <a:custGeom>
              <a:avLst/>
              <a:gdLst>
                <a:gd name="T0" fmla="*/ 76 w 183"/>
                <a:gd name="T1" fmla="*/ 226 h 226"/>
                <a:gd name="T2" fmla="*/ 89 w 183"/>
                <a:gd name="T3" fmla="*/ 221 h 226"/>
                <a:gd name="T4" fmla="*/ 95 w 183"/>
                <a:gd name="T5" fmla="*/ 209 h 226"/>
                <a:gd name="T6" fmla="*/ 95 w 183"/>
                <a:gd name="T7" fmla="*/ 116 h 226"/>
                <a:gd name="T8" fmla="*/ 89 w 183"/>
                <a:gd name="T9" fmla="*/ 104 h 226"/>
                <a:gd name="T10" fmla="*/ 76 w 183"/>
                <a:gd name="T11" fmla="*/ 99 h 226"/>
                <a:gd name="T12" fmla="*/ 61 w 183"/>
                <a:gd name="T13" fmla="*/ 99 h 226"/>
                <a:gd name="T14" fmla="*/ 69 w 183"/>
                <a:gd name="T15" fmla="*/ 75 h 226"/>
                <a:gd name="T16" fmla="*/ 85 w 183"/>
                <a:gd name="T17" fmla="*/ 56 h 226"/>
                <a:gd name="T18" fmla="*/ 107 w 183"/>
                <a:gd name="T19" fmla="*/ 42 h 226"/>
                <a:gd name="T20" fmla="*/ 132 w 183"/>
                <a:gd name="T21" fmla="*/ 37 h 226"/>
                <a:gd name="T22" fmla="*/ 146 w 183"/>
                <a:gd name="T23" fmla="*/ 45 h 226"/>
                <a:gd name="T24" fmla="*/ 159 w 183"/>
                <a:gd name="T25" fmla="*/ 48 h 226"/>
                <a:gd name="T26" fmla="*/ 163 w 183"/>
                <a:gd name="T27" fmla="*/ 48 h 226"/>
                <a:gd name="T28" fmla="*/ 172 w 183"/>
                <a:gd name="T29" fmla="*/ 45 h 226"/>
                <a:gd name="T30" fmla="*/ 179 w 183"/>
                <a:gd name="T31" fmla="*/ 39 h 226"/>
                <a:gd name="T32" fmla="*/ 183 w 183"/>
                <a:gd name="T33" fmla="*/ 29 h 226"/>
                <a:gd name="T34" fmla="*/ 183 w 183"/>
                <a:gd name="T35" fmla="*/ 24 h 226"/>
                <a:gd name="T36" fmla="*/ 181 w 183"/>
                <a:gd name="T37" fmla="*/ 15 h 226"/>
                <a:gd name="T38" fmla="*/ 175 w 183"/>
                <a:gd name="T39" fmla="*/ 7 h 226"/>
                <a:gd name="T40" fmla="*/ 168 w 183"/>
                <a:gd name="T41" fmla="*/ 2 h 226"/>
                <a:gd name="T42" fmla="*/ 159 w 183"/>
                <a:gd name="T43" fmla="*/ 0 h 226"/>
                <a:gd name="T44" fmla="*/ 153 w 183"/>
                <a:gd name="T45" fmla="*/ 1 h 226"/>
                <a:gd name="T46" fmla="*/ 132 w 183"/>
                <a:gd name="T47" fmla="*/ 12 h 226"/>
                <a:gd name="T48" fmla="*/ 122 w 183"/>
                <a:gd name="T49" fmla="*/ 12 h 226"/>
                <a:gd name="T50" fmla="*/ 105 w 183"/>
                <a:gd name="T51" fmla="*/ 16 h 226"/>
                <a:gd name="T52" fmla="*/ 89 w 183"/>
                <a:gd name="T53" fmla="*/ 23 h 226"/>
                <a:gd name="T54" fmla="*/ 74 w 183"/>
                <a:gd name="T55" fmla="*/ 31 h 226"/>
                <a:gd name="T56" fmla="*/ 61 w 183"/>
                <a:gd name="T57" fmla="*/ 43 h 226"/>
                <a:gd name="T58" fmla="*/ 50 w 183"/>
                <a:gd name="T59" fmla="*/ 57 h 226"/>
                <a:gd name="T60" fmla="*/ 43 w 183"/>
                <a:gd name="T61" fmla="*/ 72 h 226"/>
                <a:gd name="T62" fmla="*/ 37 w 183"/>
                <a:gd name="T63" fmla="*/ 89 h 226"/>
                <a:gd name="T64" fmla="*/ 19 w 183"/>
                <a:gd name="T65" fmla="*/ 99 h 226"/>
                <a:gd name="T66" fmla="*/ 11 w 183"/>
                <a:gd name="T67" fmla="*/ 100 h 226"/>
                <a:gd name="T68" fmla="*/ 3 w 183"/>
                <a:gd name="T69" fmla="*/ 110 h 226"/>
                <a:gd name="T70" fmla="*/ 0 w 183"/>
                <a:gd name="T71" fmla="*/ 209 h 226"/>
                <a:gd name="T72" fmla="*/ 3 w 183"/>
                <a:gd name="T73" fmla="*/ 215 h 226"/>
                <a:gd name="T74" fmla="*/ 11 w 183"/>
                <a:gd name="T75" fmla="*/ 225 h 226"/>
                <a:gd name="T76" fmla="*/ 76 w 183"/>
                <a:gd name="T77" fmla="*/ 226 h 226"/>
                <a:gd name="T78" fmla="*/ 69 w 183"/>
                <a:gd name="T79" fmla="*/ 124 h 226"/>
                <a:gd name="T80" fmla="*/ 26 w 183"/>
                <a:gd name="T81" fmla="*/ 20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83" h="226">
                  <a:moveTo>
                    <a:pt x="76" y="226"/>
                  </a:moveTo>
                  <a:lnTo>
                    <a:pt x="76" y="226"/>
                  </a:lnTo>
                  <a:lnTo>
                    <a:pt x="84" y="225"/>
                  </a:lnTo>
                  <a:lnTo>
                    <a:pt x="89" y="221"/>
                  </a:lnTo>
                  <a:lnTo>
                    <a:pt x="92" y="215"/>
                  </a:lnTo>
                  <a:lnTo>
                    <a:pt x="95" y="209"/>
                  </a:lnTo>
                  <a:lnTo>
                    <a:pt x="95" y="116"/>
                  </a:lnTo>
                  <a:lnTo>
                    <a:pt x="95" y="116"/>
                  </a:lnTo>
                  <a:lnTo>
                    <a:pt x="92" y="110"/>
                  </a:lnTo>
                  <a:lnTo>
                    <a:pt x="89" y="104"/>
                  </a:lnTo>
                  <a:lnTo>
                    <a:pt x="84" y="100"/>
                  </a:lnTo>
                  <a:lnTo>
                    <a:pt x="76" y="99"/>
                  </a:lnTo>
                  <a:lnTo>
                    <a:pt x="61" y="99"/>
                  </a:lnTo>
                  <a:lnTo>
                    <a:pt x="61" y="99"/>
                  </a:lnTo>
                  <a:lnTo>
                    <a:pt x="64" y="86"/>
                  </a:lnTo>
                  <a:lnTo>
                    <a:pt x="69" y="75"/>
                  </a:lnTo>
                  <a:lnTo>
                    <a:pt x="76" y="64"/>
                  </a:lnTo>
                  <a:lnTo>
                    <a:pt x="85" y="56"/>
                  </a:lnTo>
                  <a:lnTo>
                    <a:pt x="95" y="47"/>
                  </a:lnTo>
                  <a:lnTo>
                    <a:pt x="107" y="42"/>
                  </a:lnTo>
                  <a:lnTo>
                    <a:pt x="119" y="39"/>
                  </a:lnTo>
                  <a:lnTo>
                    <a:pt x="132" y="37"/>
                  </a:lnTo>
                  <a:lnTo>
                    <a:pt x="132" y="37"/>
                  </a:lnTo>
                  <a:lnTo>
                    <a:pt x="146" y="45"/>
                  </a:lnTo>
                  <a:lnTo>
                    <a:pt x="153" y="48"/>
                  </a:lnTo>
                  <a:lnTo>
                    <a:pt x="159" y="48"/>
                  </a:lnTo>
                  <a:lnTo>
                    <a:pt x="159" y="48"/>
                  </a:lnTo>
                  <a:lnTo>
                    <a:pt x="163" y="48"/>
                  </a:lnTo>
                  <a:lnTo>
                    <a:pt x="168" y="47"/>
                  </a:lnTo>
                  <a:lnTo>
                    <a:pt x="172" y="45"/>
                  </a:lnTo>
                  <a:lnTo>
                    <a:pt x="175" y="42"/>
                  </a:lnTo>
                  <a:lnTo>
                    <a:pt x="179" y="39"/>
                  </a:lnTo>
                  <a:lnTo>
                    <a:pt x="181" y="34"/>
                  </a:lnTo>
                  <a:lnTo>
                    <a:pt x="183" y="29"/>
                  </a:lnTo>
                  <a:lnTo>
                    <a:pt x="183" y="24"/>
                  </a:lnTo>
                  <a:lnTo>
                    <a:pt x="183" y="24"/>
                  </a:lnTo>
                  <a:lnTo>
                    <a:pt x="183" y="19"/>
                  </a:lnTo>
                  <a:lnTo>
                    <a:pt x="181" y="15"/>
                  </a:lnTo>
                  <a:lnTo>
                    <a:pt x="179" y="11"/>
                  </a:lnTo>
                  <a:lnTo>
                    <a:pt x="175" y="7"/>
                  </a:lnTo>
                  <a:lnTo>
                    <a:pt x="172" y="5"/>
                  </a:lnTo>
                  <a:lnTo>
                    <a:pt x="168" y="2"/>
                  </a:lnTo>
                  <a:lnTo>
                    <a:pt x="163" y="1"/>
                  </a:lnTo>
                  <a:lnTo>
                    <a:pt x="159" y="0"/>
                  </a:lnTo>
                  <a:lnTo>
                    <a:pt x="159" y="0"/>
                  </a:lnTo>
                  <a:lnTo>
                    <a:pt x="153" y="1"/>
                  </a:lnTo>
                  <a:lnTo>
                    <a:pt x="146" y="4"/>
                  </a:lnTo>
                  <a:lnTo>
                    <a:pt x="132" y="12"/>
                  </a:lnTo>
                  <a:lnTo>
                    <a:pt x="132" y="12"/>
                  </a:lnTo>
                  <a:lnTo>
                    <a:pt x="122" y="12"/>
                  </a:lnTo>
                  <a:lnTo>
                    <a:pt x="114" y="13"/>
                  </a:lnTo>
                  <a:lnTo>
                    <a:pt x="105" y="16"/>
                  </a:lnTo>
                  <a:lnTo>
                    <a:pt x="97" y="19"/>
                  </a:lnTo>
                  <a:lnTo>
                    <a:pt x="89" y="23"/>
                  </a:lnTo>
                  <a:lnTo>
                    <a:pt x="81" y="27"/>
                  </a:lnTo>
                  <a:lnTo>
                    <a:pt x="74" y="31"/>
                  </a:lnTo>
                  <a:lnTo>
                    <a:pt x="67" y="37"/>
                  </a:lnTo>
                  <a:lnTo>
                    <a:pt x="61" y="43"/>
                  </a:lnTo>
                  <a:lnTo>
                    <a:pt x="56" y="50"/>
                  </a:lnTo>
                  <a:lnTo>
                    <a:pt x="50" y="57"/>
                  </a:lnTo>
                  <a:lnTo>
                    <a:pt x="46" y="65"/>
                  </a:lnTo>
                  <a:lnTo>
                    <a:pt x="43" y="72"/>
                  </a:lnTo>
                  <a:lnTo>
                    <a:pt x="39" y="81"/>
                  </a:lnTo>
                  <a:lnTo>
                    <a:pt x="37" y="89"/>
                  </a:lnTo>
                  <a:lnTo>
                    <a:pt x="35" y="99"/>
                  </a:lnTo>
                  <a:lnTo>
                    <a:pt x="19" y="99"/>
                  </a:lnTo>
                  <a:lnTo>
                    <a:pt x="19" y="99"/>
                  </a:lnTo>
                  <a:lnTo>
                    <a:pt x="11" y="100"/>
                  </a:lnTo>
                  <a:lnTo>
                    <a:pt x="6" y="104"/>
                  </a:lnTo>
                  <a:lnTo>
                    <a:pt x="3" y="110"/>
                  </a:lnTo>
                  <a:lnTo>
                    <a:pt x="0" y="116"/>
                  </a:lnTo>
                  <a:lnTo>
                    <a:pt x="0" y="209"/>
                  </a:lnTo>
                  <a:lnTo>
                    <a:pt x="0" y="209"/>
                  </a:lnTo>
                  <a:lnTo>
                    <a:pt x="3" y="215"/>
                  </a:lnTo>
                  <a:lnTo>
                    <a:pt x="6" y="221"/>
                  </a:lnTo>
                  <a:lnTo>
                    <a:pt x="11" y="225"/>
                  </a:lnTo>
                  <a:lnTo>
                    <a:pt x="19" y="226"/>
                  </a:lnTo>
                  <a:lnTo>
                    <a:pt x="76" y="226"/>
                  </a:lnTo>
                  <a:close/>
                  <a:moveTo>
                    <a:pt x="26" y="124"/>
                  </a:moveTo>
                  <a:lnTo>
                    <a:pt x="69" y="124"/>
                  </a:lnTo>
                  <a:lnTo>
                    <a:pt x="69" y="200"/>
                  </a:lnTo>
                  <a:lnTo>
                    <a:pt x="26" y="200"/>
                  </a:lnTo>
                  <a:lnTo>
                    <a:pt x="26"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2">
                    <a:lumMod val="25000"/>
                  </a:schemeClr>
                </a:solidFill>
              </a:endParaRPr>
            </a:p>
          </p:txBody>
        </p:sp>
        <p:sp>
          <p:nvSpPr>
            <p:cNvPr id="22" name="Freeform 76"/>
            <p:cNvSpPr>
              <a:spLocks noEditPoints="1"/>
            </p:cNvSpPr>
            <p:nvPr/>
          </p:nvSpPr>
          <p:spPr bwMode="auto">
            <a:xfrm>
              <a:off x="3600450" y="1258888"/>
              <a:ext cx="390525" cy="381000"/>
            </a:xfrm>
            <a:custGeom>
              <a:avLst/>
              <a:gdLst>
                <a:gd name="T0" fmla="*/ 245 w 246"/>
                <a:gd name="T1" fmla="*/ 36 h 240"/>
                <a:gd name="T2" fmla="*/ 231 w 246"/>
                <a:gd name="T3" fmla="*/ 13 h 240"/>
                <a:gd name="T4" fmla="*/ 208 w 246"/>
                <a:gd name="T5" fmla="*/ 0 h 240"/>
                <a:gd name="T6" fmla="*/ 189 w 246"/>
                <a:gd name="T7" fmla="*/ 0 h 240"/>
                <a:gd name="T8" fmla="*/ 166 w 246"/>
                <a:gd name="T9" fmla="*/ 13 h 240"/>
                <a:gd name="T10" fmla="*/ 153 w 246"/>
                <a:gd name="T11" fmla="*/ 36 h 240"/>
                <a:gd name="T12" fmla="*/ 153 w 246"/>
                <a:gd name="T13" fmla="*/ 54 h 240"/>
                <a:gd name="T14" fmla="*/ 161 w 246"/>
                <a:gd name="T15" fmla="*/ 75 h 240"/>
                <a:gd name="T16" fmla="*/ 179 w 246"/>
                <a:gd name="T17" fmla="*/ 88 h 240"/>
                <a:gd name="T18" fmla="*/ 187 w 246"/>
                <a:gd name="T19" fmla="*/ 142 h 240"/>
                <a:gd name="T20" fmla="*/ 181 w 246"/>
                <a:gd name="T21" fmla="*/ 171 h 240"/>
                <a:gd name="T22" fmla="*/ 154 w 246"/>
                <a:gd name="T23" fmla="*/ 203 h 240"/>
                <a:gd name="T24" fmla="*/ 121 w 246"/>
                <a:gd name="T25" fmla="*/ 215 h 240"/>
                <a:gd name="T26" fmla="*/ 101 w 246"/>
                <a:gd name="T27" fmla="*/ 215 h 240"/>
                <a:gd name="T28" fmla="*/ 68 w 246"/>
                <a:gd name="T29" fmla="*/ 199 h 240"/>
                <a:gd name="T30" fmla="*/ 47 w 246"/>
                <a:gd name="T31" fmla="*/ 171 h 240"/>
                <a:gd name="T32" fmla="*/ 45 w 246"/>
                <a:gd name="T33" fmla="*/ 160 h 240"/>
                <a:gd name="T34" fmla="*/ 57 w 246"/>
                <a:gd name="T35" fmla="*/ 152 h 240"/>
                <a:gd name="T36" fmla="*/ 57 w 246"/>
                <a:gd name="T37" fmla="*/ 142 h 240"/>
                <a:gd name="T38" fmla="*/ 45 w 246"/>
                <a:gd name="T39" fmla="*/ 135 h 240"/>
                <a:gd name="T40" fmla="*/ 7 w 246"/>
                <a:gd name="T41" fmla="*/ 136 h 240"/>
                <a:gd name="T42" fmla="*/ 0 w 246"/>
                <a:gd name="T43" fmla="*/ 147 h 240"/>
                <a:gd name="T44" fmla="*/ 3 w 246"/>
                <a:gd name="T45" fmla="*/ 157 h 240"/>
                <a:gd name="T46" fmla="*/ 18 w 246"/>
                <a:gd name="T47" fmla="*/ 160 h 240"/>
                <a:gd name="T48" fmla="*/ 22 w 246"/>
                <a:gd name="T49" fmla="*/ 176 h 240"/>
                <a:gd name="T50" fmla="*/ 39 w 246"/>
                <a:gd name="T51" fmla="*/ 205 h 240"/>
                <a:gd name="T52" fmla="*/ 72 w 246"/>
                <a:gd name="T53" fmla="*/ 230 h 240"/>
                <a:gd name="T54" fmla="*/ 96 w 246"/>
                <a:gd name="T55" fmla="*/ 239 h 240"/>
                <a:gd name="T56" fmla="*/ 114 w 246"/>
                <a:gd name="T57" fmla="*/ 240 h 240"/>
                <a:gd name="T58" fmla="*/ 143 w 246"/>
                <a:gd name="T59" fmla="*/ 236 h 240"/>
                <a:gd name="T60" fmla="*/ 169 w 246"/>
                <a:gd name="T61" fmla="*/ 223 h 240"/>
                <a:gd name="T62" fmla="*/ 189 w 246"/>
                <a:gd name="T63" fmla="*/ 205 h 240"/>
                <a:gd name="T64" fmla="*/ 204 w 246"/>
                <a:gd name="T65" fmla="*/ 181 h 240"/>
                <a:gd name="T66" fmla="*/ 211 w 246"/>
                <a:gd name="T67" fmla="*/ 153 h 240"/>
                <a:gd name="T68" fmla="*/ 211 w 246"/>
                <a:gd name="T69" fmla="*/ 90 h 240"/>
                <a:gd name="T70" fmla="*/ 230 w 246"/>
                <a:gd name="T71" fmla="*/ 79 h 240"/>
                <a:gd name="T72" fmla="*/ 242 w 246"/>
                <a:gd name="T73" fmla="*/ 61 h 240"/>
                <a:gd name="T74" fmla="*/ 246 w 246"/>
                <a:gd name="T75" fmla="*/ 46 h 240"/>
                <a:gd name="T76" fmla="*/ 194 w 246"/>
                <a:gd name="T77" fmla="*/ 67 h 240"/>
                <a:gd name="T78" fmla="*/ 183 w 246"/>
                <a:gd name="T79" fmla="*/ 61 h 240"/>
                <a:gd name="T80" fmla="*/ 178 w 246"/>
                <a:gd name="T81" fmla="*/ 50 h 240"/>
                <a:gd name="T82" fmla="*/ 178 w 246"/>
                <a:gd name="T83" fmla="*/ 42 h 240"/>
                <a:gd name="T84" fmla="*/ 183 w 246"/>
                <a:gd name="T85" fmla="*/ 31 h 240"/>
                <a:gd name="T86" fmla="*/ 194 w 246"/>
                <a:gd name="T87" fmla="*/ 25 h 240"/>
                <a:gd name="T88" fmla="*/ 205 w 246"/>
                <a:gd name="T89" fmla="*/ 25 h 240"/>
                <a:gd name="T90" fmla="*/ 195 w 246"/>
                <a:gd name="T91" fmla="*/ 42 h 240"/>
                <a:gd name="T92" fmla="*/ 194 w 246"/>
                <a:gd name="T93" fmla="*/ 48 h 240"/>
                <a:gd name="T94" fmla="*/ 196 w 246"/>
                <a:gd name="T95" fmla="*/ 50 h 240"/>
                <a:gd name="T96" fmla="*/ 201 w 246"/>
                <a:gd name="T97" fmla="*/ 50 h 240"/>
                <a:gd name="T98" fmla="*/ 217 w 246"/>
                <a:gd name="T99" fmla="*/ 35 h 240"/>
                <a:gd name="T100" fmla="*/ 220 w 246"/>
                <a:gd name="T101" fmla="*/ 46 h 240"/>
                <a:gd name="T102" fmla="*/ 217 w 246"/>
                <a:gd name="T103" fmla="*/ 58 h 240"/>
                <a:gd name="T104" fmla="*/ 207 w 246"/>
                <a:gd name="T105" fmla="*/ 66 h 240"/>
                <a:gd name="T106" fmla="*/ 199 w 246"/>
                <a:gd name="T107" fmla="*/ 6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6" h="240">
                  <a:moveTo>
                    <a:pt x="246" y="46"/>
                  </a:moveTo>
                  <a:lnTo>
                    <a:pt x="246" y="46"/>
                  </a:lnTo>
                  <a:lnTo>
                    <a:pt x="245" y="36"/>
                  </a:lnTo>
                  <a:lnTo>
                    <a:pt x="242" y="28"/>
                  </a:lnTo>
                  <a:lnTo>
                    <a:pt x="237" y="20"/>
                  </a:lnTo>
                  <a:lnTo>
                    <a:pt x="231" y="13"/>
                  </a:lnTo>
                  <a:lnTo>
                    <a:pt x="225" y="7"/>
                  </a:lnTo>
                  <a:lnTo>
                    <a:pt x="217" y="3"/>
                  </a:lnTo>
                  <a:lnTo>
                    <a:pt x="208" y="0"/>
                  </a:lnTo>
                  <a:lnTo>
                    <a:pt x="199" y="0"/>
                  </a:lnTo>
                  <a:lnTo>
                    <a:pt x="199" y="0"/>
                  </a:lnTo>
                  <a:lnTo>
                    <a:pt x="189" y="0"/>
                  </a:lnTo>
                  <a:lnTo>
                    <a:pt x="181" y="3"/>
                  </a:lnTo>
                  <a:lnTo>
                    <a:pt x="172" y="7"/>
                  </a:lnTo>
                  <a:lnTo>
                    <a:pt x="166" y="13"/>
                  </a:lnTo>
                  <a:lnTo>
                    <a:pt x="160" y="20"/>
                  </a:lnTo>
                  <a:lnTo>
                    <a:pt x="155" y="28"/>
                  </a:lnTo>
                  <a:lnTo>
                    <a:pt x="153" y="36"/>
                  </a:lnTo>
                  <a:lnTo>
                    <a:pt x="152" y="46"/>
                  </a:lnTo>
                  <a:lnTo>
                    <a:pt x="152" y="46"/>
                  </a:lnTo>
                  <a:lnTo>
                    <a:pt x="153" y="54"/>
                  </a:lnTo>
                  <a:lnTo>
                    <a:pt x="155" y="61"/>
                  </a:lnTo>
                  <a:lnTo>
                    <a:pt x="158" y="67"/>
                  </a:lnTo>
                  <a:lnTo>
                    <a:pt x="161" y="75"/>
                  </a:lnTo>
                  <a:lnTo>
                    <a:pt x="167" y="79"/>
                  </a:lnTo>
                  <a:lnTo>
                    <a:pt x="172" y="84"/>
                  </a:lnTo>
                  <a:lnTo>
                    <a:pt x="179" y="88"/>
                  </a:lnTo>
                  <a:lnTo>
                    <a:pt x="187" y="90"/>
                  </a:lnTo>
                  <a:lnTo>
                    <a:pt x="187" y="142"/>
                  </a:lnTo>
                  <a:lnTo>
                    <a:pt x="187" y="142"/>
                  </a:lnTo>
                  <a:lnTo>
                    <a:pt x="185" y="149"/>
                  </a:lnTo>
                  <a:lnTo>
                    <a:pt x="184" y="157"/>
                  </a:lnTo>
                  <a:lnTo>
                    <a:pt x="181" y="171"/>
                  </a:lnTo>
                  <a:lnTo>
                    <a:pt x="173" y="183"/>
                  </a:lnTo>
                  <a:lnTo>
                    <a:pt x="165" y="194"/>
                  </a:lnTo>
                  <a:lnTo>
                    <a:pt x="154" y="203"/>
                  </a:lnTo>
                  <a:lnTo>
                    <a:pt x="142" y="210"/>
                  </a:lnTo>
                  <a:lnTo>
                    <a:pt x="129" y="213"/>
                  </a:lnTo>
                  <a:lnTo>
                    <a:pt x="121" y="215"/>
                  </a:lnTo>
                  <a:lnTo>
                    <a:pt x="114" y="215"/>
                  </a:lnTo>
                  <a:lnTo>
                    <a:pt x="114" y="215"/>
                  </a:lnTo>
                  <a:lnTo>
                    <a:pt x="101" y="215"/>
                  </a:lnTo>
                  <a:lnTo>
                    <a:pt x="89" y="211"/>
                  </a:lnTo>
                  <a:lnTo>
                    <a:pt x="78" y="206"/>
                  </a:lnTo>
                  <a:lnTo>
                    <a:pt x="68" y="199"/>
                  </a:lnTo>
                  <a:lnTo>
                    <a:pt x="60" y="192"/>
                  </a:lnTo>
                  <a:lnTo>
                    <a:pt x="53" y="182"/>
                  </a:lnTo>
                  <a:lnTo>
                    <a:pt x="47" y="171"/>
                  </a:lnTo>
                  <a:lnTo>
                    <a:pt x="43" y="160"/>
                  </a:lnTo>
                  <a:lnTo>
                    <a:pt x="45" y="160"/>
                  </a:lnTo>
                  <a:lnTo>
                    <a:pt x="45" y="160"/>
                  </a:lnTo>
                  <a:lnTo>
                    <a:pt x="50" y="159"/>
                  </a:lnTo>
                  <a:lnTo>
                    <a:pt x="54" y="157"/>
                  </a:lnTo>
                  <a:lnTo>
                    <a:pt x="57" y="152"/>
                  </a:lnTo>
                  <a:lnTo>
                    <a:pt x="59" y="147"/>
                  </a:lnTo>
                  <a:lnTo>
                    <a:pt x="59" y="147"/>
                  </a:lnTo>
                  <a:lnTo>
                    <a:pt x="57" y="142"/>
                  </a:lnTo>
                  <a:lnTo>
                    <a:pt x="54" y="139"/>
                  </a:lnTo>
                  <a:lnTo>
                    <a:pt x="50" y="136"/>
                  </a:lnTo>
                  <a:lnTo>
                    <a:pt x="45" y="135"/>
                  </a:lnTo>
                  <a:lnTo>
                    <a:pt x="12" y="135"/>
                  </a:lnTo>
                  <a:lnTo>
                    <a:pt x="12" y="135"/>
                  </a:lnTo>
                  <a:lnTo>
                    <a:pt x="7" y="136"/>
                  </a:lnTo>
                  <a:lnTo>
                    <a:pt x="3" y="139"/>
                  </a:lnTo>
                  <a:lnTo>
                    <a:pt x="0" y="142"/>
                  </a:lnTo>
                  <a:lnTo>
                    <a:pt x="0" y="147"/>
                  </a:lnTo>
                  <a:lnTo>
                    <a:pt x="0" y="147"/>
                  </a:lnTo>
                  <a:lnTo>
                    <a:pt x="0" y="152"/>
                  </a:lnTo>
                  <a:lnTo>
                    <a:pt x="3" y="157"/>
                  </a:lnTo>
                  <a:lnTo>
                    <a:pt x="7" y="159"/>
                  </a:lnTo>
                  <a:lnTo>
                    <a:pt x="12" y="160"/>
                  </a:lnTo>
                  <a:lnTo>
                    <a:pt x="18" y="160"/>
                  </a:lnTo>
                  <a:lnTo>
                    <a:pt x="18" y="160"/>
                  </a:lnTo>
                  <a:lnTo>
                    <a:pt x="20" y="169"/>
                  </a:lnTo>
                  <a:lnTo>
                    <a:pt x="22" y="176"/>
                  </a:lnTo>
                  <a:lnTo>
                    <a:pt x="26" y="184"/>
                  </a:lnTo>
                  <a:lnTo>
                    <a:pt x="30" y="192"/>
                  </a:lnTo>
                  <a:lnTo>
                    <a:pt x="39" y="205"/>
                  </a:lnTo>
                  <a:lnTo>
                    <a:pt x="51" y="217"/>
                  </a:lnTo>
                  <a:lnTo>
                    <a:pt x="65" y="227"/>
                  </a:lnTo>
                  <a:lnTo>
                    <a:pt x="72" y="230"/>
                  </a:lnTo>
                  <a:lnTo>
                    <a:pt x="79" y="234"/>
                  </a:lnTo>
                  <a:lnTo>
                    <a:pt x="88" y="236"/>
                  </a:lnTo>
                  <a:lnTo>
                    <a:pt x="96" y="239"/>
                  </a:lnTo>
                  <a:lnTo>
                    <a:pt x="105" y="240"/>
                  </a:lnTo>
                  <a:lnTo>
                    <a:pt x="114" y="240"/>
                  </a:lnTo>
                  <a:lnTo>
                    <a:pt x="114" y="240"/>
                  </a:lnTo>
                  <a:lnTo>
                    <a:pt x="124" y="240"/>
                  </a:lnTo>
                  <a:lnTo>
                    <a:pt x="134" y="239"/>
                  </a:lnTo>
                  <a:lnTo>
                    <a:pt x="143" y="236"/>
                  </a:lnTo>
                  <a:lnTo>
                    <a:pt x="152" y="233"/>
                  </a:lnTo>
                  <a:lnTo>
                    <a:pt x="160" y="228"/>
                  </a:lnTo>
                  <a:lnTo>
                    <a:pt x="169" y="223"/>
                  </a:lnTo>
                  <a:lnTo>
                    <a:pt x="176" y="218"/>
                  </a:lnTo>
                  <a:lnTo>
                    <a:pt x="183" y="211"/>
                  </a:lnTo>
                  <a:lnTo>
                    <a:pt x="189" y="205"/>
                  </a:lnTo>
                  <a:lnTo>
                    <a:pt x="195" y="196"/>
                  </a:lnTo>
                  <a:lnTo>
                    <a:pt x="200" y="189"/>
                  </a:lnTo>
                  <a:lnTo>
                    <a:pt x="204" y="181"/>
                  </a:lnTo>
                  <a:lnTo>
                    <a:pt x="207" y="171"/>
                  </a:lnTo>
                  <a:lnTo>
                    <a:pt x="210" y="163"/>
                  </a:lnTo>
                  <a:lnTo>
                    <a:pt x="211" y="153"/>
                  </a:lnTo>
                  <a:lnTo>
                    <a:pt x="211" y="142"/>
                  </a:lnTo>
                  <a:lnTo>
                    <a:pt x="211" y="90"/>
                  </a:lnTo>
                  <a:lnTo>
                    <a:pt x="211" y="90"/>
                  </a:lnTo>
                  <a:lnTo>
                    <a:pt x="218" y="88"/>
                  </a:lnTo>
                  <a:lnTo>
                    <a:pt x="225" y="84"/>
                  </a:lnTo>
                  <a:lnTo>
                    <a:pt x="230" y="79"/>
                  </a:lnTo>
                  <a:lnTo>
                    <a:pt x="236" y="75"/>
                  </a:lnTo>
                  <a:lnTo>
                    <a:pt x="240" y="67"/>
                  </a:lnTo>
                  <a:lnTo>
                    <a:pt x="242" y="61"/>
                  </a:lnTo>
                  <a:lnTo>
                    <a:pt x="245" y="54"/>
                  </a:lnTo>
                  <a:lnTo>
                    <a:pt x="246" y="46"/>
                  </a:lnTo>
                  <a:lnTo>
                    <a:pt x="246" y="46"/>
                  </a:lnTo>
                  <a:close/>
                  <a:moveTo>
                    <a:pt x="199" y="67"/>
                  </a:moveTo>
                  <a:lnTo>
                    <a:pt x="199" y="67"/>
                  </a:lnTo>
                  <a:lnTo>
                    <a:pt x="194" y="67"/>
                  </a:lnTo>
                  <a:lnTo>
                    <a:pt x="190" y="66"/>
                  </a:lnTo>
                  <a:lnTo>
                    <a:pt x="187" y="64"/>
                  </a:lnTo>
                  <a:lnTo>
                    <a:pt x="183" y="61"/>
                  </a:lnTo>
                  <a:lnTo>
                    <a:pt x="181" y="58"/>
                  </a:lnTo>
                  <a:lnTo>
                    <a:pt x="179" y="54"/>
                  </a:lnTo>
                  <a:lnTo>
                    <a:pt x="178" y="50"/>
                  </a:lnTo>
                  <a:lnTo>
                    <a:pt x="177" y="46"/>
                  </a:lnTo>
                  <a:lnTo>
                    <a:pt x="177" y="46"/>
                  </a:lnTo>
                  <a:lnTo>
                    <a:pt x="178" y="42"/>
                  </a:lnTo>
                  <a:lnTo>
                    <a:pt x="179" y="37"/>
                  </a:lnTo>
                  <a:lnTo>
                    <a:pt x="181" y="34"/>
                  </a:lnTo>
                  <a:lnTo>
                    <a:pt x="183" y="31"/>
                  </a:lnTo>
                  <a:lnTo>
                    <a:pt x="187" y="28"/>
                  </a:lnTo>
                  <a:lnTo>
                    <a:pt x="190" y="26"/>
                  </a:lnTo>
                  <a:lnTo>
                    <a:pt x="194" y="25"/>
                  </a:lnTo>
                  <a:lnTo>
                    <a:pt x="199" y="24"/>
                  </a:lnTo>
                  <a:lnTo>
                    <a:pt x="199" y="24"/>
                  </a:lnTo>
                  <a:lnTo>
                    <a:pt x="205" y="25"/>
                  </a:lnTo>
                  <a:lnTo>
                    <a:pt x="210" y="28"/>
                  </a:lnTo>
                  <a:lnTo>
                    <a:pt x="195" y="42"/>
                  </a:lnTo>
                  <a:lnTo>
                    <a:pt x="195" y="42"/>
                  </a:lnTo>
                  <a:lnTo>
                    <a:pt x="194" y="44"/>
                  </a:lnTo>
                  <a:lnTo>
                    <a:pt x="194" y="46"/>
                  </a:lnTo>
                  <a:lnTo>
                    <a:pt x="194" y="48"/>
                  </a:lnTo>
                  <a:lnTo>
                    <a:pt x="195" y="49"/>
                  </a:lnTo>
                  <a:lnTo>
                    <a:pt x="195" y="49"/>
                  </a:lnTo>
                  <a:lnTo>
                    <a:pt x="196" y="50"/>
                  </a:lnTo>
                  <a:lnTo>
                    <a:pt x="199" y="50"/>
                  </a:lnTo>
                  <a:lnTo>
                    <a:pt x="199" y="50"/>
                  </a:lnTo>
                  <a:lnTo>
                    <a:pt x="201" y="50"/>
                  </a:lnTo>
                  <a:lnTo>
                    <a:pt x="202" y="49"/>
                  </a:lnTo>
                  <a:lnTo>
                    <a:pt x="217" y="35"/>
                  </a:lnTo>
                  <a:lnTo>
                    <a:pt x="217" y="35"/>
                  </a:lnTo>
                  <a:lnTo>
                    <a:pt x="219" y="40"/>
                  </a:lnTo>
                  <a:lnTo>
                    <a:pt x="220" y="46"/>
                  </a:lnTo>
                  <a:lnTo>
                    <a:pt x="220" y="46"/>
                  </a:lnTo>
                  <a:lnTo>
                    <a:pt x="219" y="50"/>
                  </a:lnTo>
                  <a:lnTo>
                    <a:pt x="218" y="54"/>
                  </a:lnTo>
                  <a:lnTo>
                    <a:pt x="217" y="58"/>
                  </a:lnTo>
                  <a:lnTo>
                    <a:pt x="214" y="61"/>
                  </a:lnTo>
                  <a:lnTo>
                    <a:pt x="211" y="64"/>
                  </a:lnTo>
                  <a:lnTo>
                    <a:pt x="207" y="66"/>
                  </a:lnTo>
                  <a:lnTo>
                    <a:pt x="204" y="67"/>
                  </a:lnTo>
                  <a:lnTo>
                    <a:pt x="199" y="67"/>
                  </a:lnTo>
                  <a:lnTo>
                    <a:pt x="19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2">
                    <a:lumMod val="25000"/>
                  </a:schemeClr>
                </a:solidFill>
              </a:endParaRPr>
            </a:p>
          </p:txBody>
        </p:sp>
      </p:grpSp>
      <p:sp>
        <p:nvSpPr>
          <p:cNvPr id="26" name="TextBox 25"/>
          <p:cNvSpPr txBox="1"/>
          <p:nvPr/>
        </p:nvSpPr>
        <p:spPr>
          <a:xfrm>
            <a:off x="3337459" y="1933904"/>
            <a:ext cx="2122307" cy="523220"/>
          </a:xfrm>
          <a:prstGeom prst="rect">
            <a:avLst/>
          </a:prstGeom>
          <a:noFill/>
        </p:spPr>
        <p:txBody>
          <a:bodyPr wrap="square" rtlCol="0">
            <a:spAutoFit/>
          </a:bodyPr>
          <a:lstStyle/>
          <a:p>
            <a:r>
              <a:rPr lang="zh-CN" altLang="en-US" sz="2800" b="1" dirty="0">
                <a:solidFill>
                  <a:schemeClr val="accent2"/>
                </a:solidFill>
                <a:latin typeface="+mj-lt"/>
              </a:rPr>
              <a:t>疗效指标</a:t>
            </a:r>
            <a:endParaRPr lang="en-US" sz="2800" b="1" dirty="0">
              <a:solidFill>
                <a:schemeClr val="accent2"/>
              </a:solidFill>
              <a:latin typeface="+mj-lt"/>
            </a:endParaRPr>
          </a:p>
        </p:txBody>
      </p:sp>
      <p:sp>
        <p:nvSpPr>
          <p:cNvPr id="28" name="TextBox 27"/>
          <p:cNvSpPr txBox="1"/>
          <p:nvPr/>
        </p:nvSpPr>
        <p:spPr>
          <a:xfrm>
            <a:off x="3096987" y="2457124"/>
            <a:ext cx="7436203" cy="961289"/>
          </a:xfrm>
          <a:prstGeom prst="rect">
            <a:avLst/>
          </a:prstGeom>
          <a:noFill/>
        </p:spPr>
        <p:txBody>
          <a:bodyPr wrap="square" rtlCol="0">
            <a:spAutoFit/>
          </a:bodyPr>
          <a:lstStyle/>
          <a:p>
            <a:pPr indent="236220">
              <a:lnSpc>
                <a:spcPct val="150000"/>
              </a:lnSpc>
            </a:pPr>
            <a:r>
              <a:rPr lang="zh-CN" altLang="zh-CN" sz="2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主要疗效评估：</a:t>
            </a:r>
            <a:r>
              <a:rPr lang="en-US" altLang="zh-CN" sz="2000" b="1" kern="0"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 HbA1c24</a:t>
            </a:r>
            <a:r>
              <a:rPr lang="zh-CN" altLang="zh-CN" sz="2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周变化</a:t>
            </a:r>
            <a:endParaRPr lang="zh-CN" altLang="zh-CN" sz="2000" b="1" kern="100"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endParaRPr>
          </a:p>
          <a:p>
            <a:pPr indent="236220">
              <a:lnSpc>
                <a:spcPct val="150000"/>
              </a:lnSpc>
            </a:pPr>
            <a:r>
              <a:rPr lang="zh-CN" altLang="zh-CN" sz="2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次要指标：</a:t>
            </a:r>
            <a:r>
              <a:rPr lang="en-US" altLang="zh-CN" sz="2000" b="1" kern="0"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000" b="1" kern="0"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2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000" b="1" kern="0"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24</a:t>
            </a:r>
            <a:r>
              <a:rPr lang="zh-CN" altLang="zh-CN" sz="2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周</a:t>
            </a:r>
            <a:r>
              <a:rPr lang="en-US" altLang="zh-CN" sz="2000" b="1" kern="0"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 FPG</a:t>
            </a:r>
            <a:r>
              <a:rPr lang="zh-CN" altLang="zh-CN" sz="2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变化，</a:t>
            </a:r>
            <a:r>
              <a:rPr lang="en-US" altLang="zh-CN" sz="2000" b="1" kern="0"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2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000" b="1" kern="0"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sz="2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2000" b="1" kern="0"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24</a:t>
            </a:r>
            <a:r>
              <a:rPr lang="zh-CN" altLang="zh-CN" sz="2000" b="1" kern="0" dirty="0">
                <a:solidFill>
                  <a:schemeClr val="accent3"/>
                </a:solidFill>
                <a:latin typeface="微软雅黑" panose="020B0503020204020204" pitchFamily="34" charset="-122"/>
                <a:ea typeface="微软雅黑" panose="020B0503020204020204" pitchFamily="34" charset="-122"/>
                <a:cs typeface="Arial" panose="020B0604020202020204" pitchFamily="34" charset="0"/>
              </a:rPr>
              <a:t>周</a:t>
            </a:r>
            <a:r>
              <a:rPr lang="en-US" altLang="zh-CN" sz="2000" b="1" kern="0"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rPr>
              <a:t> 2h-FPG</a:t>
            </a:r>
            <a:endParaRPr lang="zh-CN" altLang="zh-CN" sz="2000" b="1" kern="100" dirty="0">
              <a:solidFill>
                <a:schemeClr val="accent3"/>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3" name="TextBox 32"/>
          <p:cNvSpPr txBox="1"/>
          <p:nvPr/>
        </p:nvSpPr>
        <p:spPr>
          <a:xfrm>
            <a:off x="3337459" y="3958843"/>
            <a:ext cx="2910021" cy="523220"/>
          </a:xfrm>
          <a:prstGeom prst="rect">
            <a:avLst/>
          </a:prstGeom>
          <a:noFill/>
        </p:spPr>
        <p:txBody>
          <a:bodyPr wrap="square" rtlCol="0">
            <a:spAutoFit/>
          </a:bodyPr>
          <a:lstStyle/>
          <a:p>
            <a:r>
              <a:rPr lang="zh-CN" altLang="en-US" sz="2800" b="1" dirty="0">
                <a:solidFill>
                  <a:schemeClr val="accent4"/>
                </a:solidFill>
                <a:latin typeface="+mj-lt"/>
              </a:rPr>
              <a:t>安全性指标</a:t>
            </a:r>
            <a:endParaRPr lang="en-US" altLang="zh-CN" sz="2800" b="1" dirty="0">
              <a:solidFill>
                <a:schemeClr val="accent4"/>
              </a:solidFill>
              <a:latin typeface="+mj-lt"/>
            </a:endParaRPr>
          </a:p>
        </p:txBody>
      </p:sp>
      <p:sp>
        <p:nvSpPr>
          <p:cNvPr id="34" name="TextBox 33"/>
          <p:cNvSpPr txBox="1"/>
          <p:nvPr/>
        </p:nvSpPr>
        <p:spPr>
          <a:xfrm>
            <a:off x="3337459" y="4550706"/>
            <a:ext cx="6410224" cy="961289"/>
          </a:xfrm>
          <a:prstGeom prst="rect">
            <a:avLst/>
          </a:prstGeom>
          <a:noFill/>
        </p:spPr>
        <p:txBody>
          <a:bodyPr wrap="square" rtlCol="0">
            <a:spAutoFit/>
          </a:bodyPr>
          <a:lstStyle/>
          <a:p>
            <a:pPr>
              <a:lnSpc>
                <a:spcPct val="150000"/>
              </a:lnSpc>
            </a:pPr>
            <a:r>
              <a:rPr lang="zh-CN" altLang="zh-CN" sz="2000" b="1" kern="0" dirty="0">
                <a:solidFill>
                  <a:schemeClr val="accent3"/>
                </a:solidFill>
                <a:latin typeface="+mn-ea"/>
                <a:cs typeface="Arial" panose="020B0604020202020204" pitchFamily="34" charset="0"/>
              </a:rPr>
              <a:t>不良事件，严重不良事件，合并用药治疗，生命体征，实验室检查（生化指标），十二导联心电图</a:t>
            </a:r>
            <a:endParaRPr lang="en-US" altLang="zh-CN" sz="2000" b="1" dirty="0">
              <a:solidFill>
                <a:schemeClr val="accent3"/>
              </a:solidFill>
              <a:latin typeface="+mn-ea"/>
              <a:sym typeface="微软雅黑" panose="020B0503020204020204" pitchFamily="34" charset="-122"/>
            </a:endParaRPr>
          </a:p>
        </p:txBody>
      </p:sp>
    </p:spTree>
    <p:extLst>
      <p:ext uri="{BB962C8B-B14F-4D97-AF65-F5344CB8AC3E}">
        <p14:creationId xmlns:p14="http://schemas.microsoft.com/office/powerpoint/2010/main" val="4228799439"/>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childTnLst>
                                    <p:set>
                                      <p:cBhvr>
                                        <p:cTn id="7" dur="1" fill="hold">
                                          <p:stCondLst>
                                            <p:cond delay="0"/>
                                          </p:stCondLst>
                                        </p:cTn>
                                        <p:tgtEl>
                                          <p:spTgt spid="3"/>
                                        </p:tgtEl>
                                        <p:attrNameLst>
                                          <p:attrName>style.visibility</p:attrName>
                                        </p:attrNameLst>
                                      </p:cBhvr>
                                      <p:to>
                                        <p:strVal val="visible"/>
                                      </p:to>
                                    </p:set>
                                    <p:anim calcmode="lin" valueType="num">
                                      <p:cBhvr>
                                        <p:cTn id="8" dur="500" fill="hold"/>
                                        <p:tgtEl>
                                          <p:spTgt spid="3"/>
                                        </p:tgtEl>
                                        <p:attrNameLst>
                                          <p:attrName>ppt_w</p:attrName>
                                        </p:attrNameLst>
                                      </p:cBhvr>
                                      <p:tavLst>
                                        <p:tav tm="0">
                                          <p:val>
                                            <p:fltVal val="0"/>
                                          </p:val>
                                        </p:tav>
                                        <p:tav tm="100000">
                                          <p:val>
                                            <p:strVal val="#ppt_w"/>
                                          </p:val>
                                        </p:tav>
                                      </p:tavLst>
                                    </p:anim>
                                    <p:anim calcmode="lin" valueType="num">
                                      <p:cBhvr>
                                        <p:cTn id="9" dur="500" fill="hold"/>
                                        <p:tgtEl>
                                          <p:spTgt spid="3"/>
                                        </p:tgtEl>
                                        <p:attrNameLst>
                                          <p:attrName>ppt_h</p:attrName>
                                        </p:attrNameLst>
                                      </p:cBhvr>
                                      <p:tavLst>
                                        <p:tav tm="0">
                                          <p:val>
                                            <p:fltVal val="0"/>
                                          </p:val>
                                        </p:tav>
                                        <p:tav tm="100000">
                                          <p:val>
                                            <p:strVal val="#ppt_h"/>
                                          </p:val>
                                        </p:tav>
                                      </p:tavLst>
                                    </p:anim>
                                    <p:animEffect transition="in" filter="fade">
                                      <p:cBhvr>
                                        <p:cTn id="10" dur="500"/>
                                        <p:tgtEl>
                                          <p:spTgt spid="3"/>
                                        </p:tgtEl>
                                      </p:cBhvr>
                                    </p:animEffect>
                                  </p:childTnLst>
                                </p:cTn>
                              </p:par>
                            </p:childTnLst>
                          </p:cTn>
                        </p:par>
                        <p:par>
                          <p:cTn id="11" fill="hold" nodeType="withGroup">
                            <p:stCondLst>
                              <p:cond delay="500"/>
                            </p:stCondLst>
                            <p:childTnLst>
                              <p:par>
                                <p:cTn id="12" presetID="42" presetClass="entr" presetSubtype="0" fill="hold" grpId="0" nodeType="afterEffec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anim calcmode="lin" valueType="num">
                                      <p:cBhvr>
                                        <p:cTn id="15" dur="500" fill="hold"/>
                                        <p:tgtEl>
                                          <p:spTgt spid="26"/>
                                        </p:tgtEl>
                                        <p:attrNameLst>
                                          <p:attrName>ppt_x</p:attrName>
                                        </p:attrNameLst>
                                      </p:cBhvr>
                                      <p:tavLst>
                                        <p:tav tm="0">
                                          <p:val>
                                            <p:strVal val="#ppt_x"/>
                                          </p:val>
                                        </p:tav>
                                        <p:tav tm="100000">
                                          <p:val>
                                            <p:strVal val="#ppt_x"/>
                                          </p:val>
                                        </p:tav>
                                      </p:tavLst>
                                    </p:anim>
                                    <p:anim calcmode="lin" valueType="num">
                                      <p:cBhvr>
                                        <p:cTn id="16" dur="500" fill="hold"/>
                                        <p:tgtEl>
                                          <p:spTgt spid="26"/>
                                        </p:tgtEl>
                                        <p:attrNameLst>
                                          <p:attrName>ppt_y</p:attrName>
                                        </p:attrNameLst>
                                      </p:cBhvr>
                                      <p:tavLst>
                                        <p:tav tm="0">
                                          <p:val>
                                            <p:strVal val="#ppt_y+.1"/>
                                          </p:val>
                                        </p:tav>
                                        <p:tav tm="100000">
                                          <p:val>
                                            <p:strVal val="#ppt_y"/>
                                          </p:val>
                                        </p:tav>
                                      </p:tavLst>
                                    </p:anim>
                                  </p:childTnLst>
                                </p:cTn>
                              </p:par>
                            </p:childTnLst>
                          </p:cTn>
                        </p:par>
                        <p:par>
                          <p:cTn id="17" fill="hold" nodeType="withGroup">
                            <p:stCondLst>
                              <p:cond delay="1000"/>
                            </p:stCondLst>
                            <p:childTnLst>
                              <p:par>
                                <p:cTn id="18" presetID="10" presetClass="entr" presetSubtype="0" fill="hold" grpId="0" nodeType="afterEffec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nodeType="withGroup">
                            <p:stCondLst>
                              <p:cond delay="1500"/>
                            </p:stCondLst>
                            <p:childTnLst>
                              <p:par>
                                <p:cTn id="22" presetID="53" presetClass="entr" presetSubtype="0" fill="hold" nodeType="afterEffect">
                                  <p:childTnLst>
                                    <p:set>
                                      <p:cBhvr>
                                        <p:cTn id="23" dur="1" fill="hold">
                                          <p:stCondLst>
                                            <p:cond delay="0"/>
                                          </p:stCondLst>
                                        </p:cTn>
                                        <p:tgtEl>
                                          <p:spTgt spid="20"/>
                                        </p:tgtEl>
                                        <p:attrNameLst>
                                          <p:attrName>style.visibility</p:attrName>
                                        </p:attrNameLst>
                                      </p:cBhvr>
                                      <p:to>
                                        <p:strVal val="visible"/>
                                      </p:to>
                                    </p:set>
                                    <p:anim calcmode="lin" valueType="num">
                                      <p:cBhvr>
                                        <p:cTn id="24" dur="500" fill="hold"/>
                                        <p:tgtEl>
                                          <p:spTgt spid="20"/>
                                        </p:tgtEl>
                                        <p:attrNameLst>
                                          <p:attrName>ppt_w</p:attrName>
                                        </p:attrNameLst>
                                      </p:cBhvr>
                                      <p:tavLst>
                                        <p:tav tm="0">
                                          <p:val>
                                            <p:fltVal val="0"/>
                                          </p:val>
                                        </p:tav>
                                        <p:tav tm="100000">
                                          <p:val>
                                            <p:strVal val="#ppt_w"/>
                                          </p:val>
                                        </p:tav>
                                      </p:tavLst>
                                    </p:anim>
                                    <p:anim calcmode="lin" valueType="num">
                                      <p:cBhvr>
                                        <p:cTn id="25" dur="500" fill="hold"/>
                                        <p:tgtEl>
                                          <p:spTgt spid="20"/>
                                        </p:tgtEl>
                                        <p:attrNameLst>
                                          <p:attrName>ppt_h</p:attrName>
                                        </p:attrNameLst>
                                      </p:cBhvr>
                                      <p:tavLst>
                                        <p:tav tm="0">
                                          <p:val>
                                            <p:fltVal val="0"/>
                                          </p:val>
                                        </p:tav>
                                        <p:tav tm="100000">
                                          <p:val>
                                            <p:strVal val="#ppt_h"/>
                                          </p:val>
                                        </p:tav>
                                      </p:tavLst>
                                    </p:anim>
                                    <p:animEffect transition="in" filter="fade">
                                      <p:cBhvr>
                                        <p:cTn id="26" dur="500"/>
                                        <p:tgtEl>
                                          <p:spTgt spid="20"/>
                                        </p:tgtEl>
                                      </p:cBhvr>
                                    </p:animEffect>
                                  </p:childTnLst>
                                </p:cTn>
                              </p:par>
                            </p:childTnLst>
                          </p:cTn>
                        </p:par>
                        <p:par>
                          <p:cTn id="27" fill="hold" nodeType="withGroup">
                            <p:stCondLst>
                              <p:cond delay="2000"/>
                            </p:stCondLst>
                            <p:childTnLst>
                              <p:par>
                                <p:cTn id="28" presetID="42" presetClass="entr" presetSubtype="0" fill="hold" grpId="0" nodeType="afterEffec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anim calcmode="lin" valueType="num">
                                      <p:cBhvr>
                                        <p:cTn id="31" dur="500" fill="hold"/>
                                        <p:tgtEl>
                                          <p:spTgt spid="33"/>
                                        </p:tgtEl>
                                        <p:attrNameLst>
                                          <p:attrName>ppt_x</p:attrName>
                                        </p:attrNameLst>
                                      </p:cBhvr>
                                      <p:tavLst>
                                        <p:tav tm="0">
                                          <p:val>
                                            <p:strVal val="#ppt_x"/>
                                          </p:val>
                                        </p:tav>
                                        <p:tav tm="100000">
                                          <p:val>
                                            <p:strVal val="#ppt_x"/>
                                          </p:val>
                                        </p:tav>
                                      </p:tavLst>
                                    </p:anim>
                                    <p:anim calcmode="lin" valueType="num">
                                      <p:cBhvr>
                                        <p:cTn id="32" dur="500" fill="hold"/>
                                        <p:tgtEl>
                                          <p:spTgt spid="33"/>
                                        </p:tgtEl>
                                        <p:attrNameLst>
                                          <p:attrName>ppt_y</p:attrName>
                                        </p:attrNameLst>
                                      </p:cBhvr>
                                      <p:tavLst>
                                        <p:tav tm="0">
                                          <p:val>
                                            <p:strVal val="#ppt_y+.1"/>
                                          </p:val>
                                        </p:tav>
                                        <p:tav tm="100000">
                                          <p:val>
                                            <p:strVal val="#ppt_y"/>
                                          </p:val>
                                        </p:tav>
                                      </p:tavLst>
                                    </p:anim>
                                  </p:childTnLst>
                                </p:cTn>
                              </p:par>
                            </p:childTnLst>
                          </p:cTn>
                        </p:par>
                        <p:par>
                          <p:cTn id="33" fill="hold" nodeType="withGroup">
                            <p:stCondLst>
                              <p:cond delay="2500"/>
                            </p:stCondLst>
                            <p:childTnLst>
                              <p:par>
                                <p:cTn id="34" presetID="10" presetClass="entr" presetSubtype="0" fill="hold" grpId="0" nodeType="afterEffec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3" grpId="0"/>
      <p:bldP spid="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4472256" y="1587195"/>
            <a:ext cx="3050099" cy="2655832"/>
          </a:xfrm>
          <a:prstGeom prst="rect">
            <a:avLst/>
          </a:prstGeom>
          <a:solidFill>
            <a:schemeClr val="accent2"/>
          </a:solidFill>
          <a:ln w="76200">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64646" y="4347842"/>
            <a:ext cx="10176830" cy="1919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r>
              <a:rPr lang="zh-CN" altLang="zh-CN" sz="20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有效性分析：采用协方差分析比较组间差异</a:t>
            </a:r>
            <a:r>
              <a:rPr lang="zh-CN" altLang="en-US" sz="20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a:t>
            </a:r>
            <a:endParaRPr lang="en-US" altLang="zh-CN" sz="20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indent="266700"/>
            <a:endParaRPr lang="en-US" altLang="zh-CN" sz="20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indent="266700"/>
            <a:r>
              <a:rPr lang="zh-CN" altLang="zh-CN" sz="20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安全性分析：根据数据特征采用卡方检验和</a:t>
            </a:r>
            <a:r>
              <a:rPr lang="en-US" altLang="zh-CN" sz="2000" b="1" kern="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Fisher</a:t>
            </a:r>
            <a:r>
              <a:rPr lang="zh-CN" altLang="zh-CN" sz="2000" b="1"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检验比较组建不良事件发生率，并列表描述试验所发生的不良事件，实验室检测结果在试验前后的变化以及发生异常改变与药物的相关性</a:t>
            </a:r>
            <a:r>
              <a:rPr lang="en-US"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a:t>
            </a:r>
            <a:endParaRPr lang="en-US" sz="2000" b="1" dirty="0">
              <a:solidFill>
                <a:schemeClr val="bg1"/>
              </a:solidFill>
              <a:latin typeface="微软雅黑" panose="020B0503020204020204" pitchFamily="34" charset="-122"/>
              <a:ea typeface="微软雅黑" panose="020B0503020204020204" pitchFamily="34" charset="-122"/>
            </a:endParaRPr>
          </a:p>
        </p:txBody>
      </p:sp>
      <p:grpSp>
        <p:nvGrpSpPr>
          <p:cNvPr id="2" name="Group 1"/>
          <p:cNvGrpSpPr/>
          <p:nvPr/>
        </p:nvGrpSpPr>
        <p:grpSpPr>
          <a:xfrm>
            <a:off x="4601214" y="1799975"/>
            <a:ext cx="2863205" cy="2339102"/>
            <a:chOff x="4601215" y="2318135"/>
            <a:chExt cx="2863205" cy="2339102"/>
          </a:xfrm>
        </p:grpSpPr>
        <p:sp>
          <p:nvSpPr>
            <p:cNvPr id="17" name="Rectangle 16"/>
            <p:cNvSpPr/>
            <p:nvPr/>
          </p:nvSpPr>
          <p:spPr>
            <a:xfrm>
              <a:off x="4601215" y="2841355"/>
              <a:ext cx="2863205" cy="1815882"/>
            </a:xfrm>
            <a:prstGeom prst="rect">
              <a:avLst/>
            </a:prstGeom>
          </p:spPr>
          <p:txBody>
            <a:bodyPr wrap="square">
              <a:spAutoFit/>
            </a:bodyPr>
            <a:lstStyle/>
            <a:p>
              <a:pPr algn="l"/>
              <a:r>
                <a:rPr lang="zh-CN" altLang="zh-CN" sz="1600" b="1" kern="0" dirty="0">
                  <a:solidFill>
                    <a:schemeClr val="bg1"/>
                  </a:solidFill>
                  <a:effectLst/>
                  <a:latin typeface="+mn-ea"/>
                  <a:cs typeface="Arial" panose="020B0604020202020204" pitchFamily="34" charset="0"/>
                </a:rPr>
                <a:t>采用</a:t>
              </a:r>
              <a:r>
                <a:rPr lang="en-US" altLang="zh-CN" sz="1600" b="1" kern="0" dirty="0">
                  <a:solidFill>
                    <a:schemeClr val="bg1"/>
                  </a:solidFill>
                  <a:effectLst/>
                  <a:latin typeface="+mn-ea"/>
                  <a:cs typeface="Times New Roman" panose="02020603050405020304" pitchFamily="18" charset="0"/>
                </a:rPr>
                <a:t>SAS</a:t>
              </a:r>
              <a:r>
                <a:rPr lang="zh-CN" altLang="zh-CN" sz="1600" b="1" kern="0" dirty="0">
                  <a:solidFill>
                    <a:schemeClr val="bg1"/>
                  </a:solidFill>
                  <a:effectLst/>
                  <a:latin typeface="+mn-ea"/>
                  <a:cs typeface="Arial" panose="020B0604020202020204" pitchFamily="34" charset="0"/>
                </a:rPr>
                <a:t>统计分析软件进行计算。所有统计检验均采用双侧检验，</a:t>
              </a:r>
              <a:r>
                <a:rPr lang="en-US" altLang="zh-CN" sz="1600" b="1" kern="0" dirty="0">
                  <a:solidFill>
                    <a:schemeClr val="bg1"/>
                  </a:solidFill>
                  <a:effectLst/>
                  <a:latin typeface="+mn-ea"/>
                  <a:cs typeface="Times New Roman" panose="02020603050405020304" pitchFamily="18" charset="0"/>
                </a:rPr>
                <a:t>P</a:t>
              </a:r>
              <a:r>
                <a:rPr lang="zh-CN" altLang="zh-CN" sz="1600" b="1" kern="0" dirty="0">
                  <a:solidFill>
                    <a:schemeClr val="bg1"/>
                  </a:solidFill>
                  <a:effectLst/>
                  <a:latin typeface="+mn-ea"/>
                  <a:cs typeface="Arial" panose="020B0604020202020204" pitchFamily="34" charset="0"/>
                </a:rPr>
                <a:t>值小于等于</a:t>
              </a:r>
              <a:r>
                <a:rPr lang="en-US" altLang="zh-CN" sz="1600" b="1" kern="0" dirty="0">
                  <a:solidFill>
                    <a:schemeClr val="bg1"/>
                  </a:solidFill>
                  <a:effectLst/>
                  <a:latin typeface="+mn-ea"/>
                  <a:cs typeface="Times New Roman" panose="02020603050405020304" pitchFamily="18" charset="0"/>
                </a:rPr>
                <a:t>0.05</a:t>
              </a:r>
              <a:r>
                <a:rPr lang="zh-CN" altLang="zh-CN" sz="1600" b="1" kern="0" dirty="0">
                  <a:solidFill>
                    <a:schemeClr val="bg1"/>
                  </a:solidFill>
                  <a:effectLst/>
                  <a:latin typeface="+mn-ea"/>
                  <a:cs typeface="Arial" panose="020B0604020202020204" pitchFamily="34" charset="0"/>
                </a:rPr>
                <a:t>将被认为检验的假设不成立。不同治疗组各自随访的计量资料将采用均数±标准差的形式进行描述性统计</a:t>
              </a:r>
              <a:r>
                <a:rPr lang="zh-CN" altLang="en-US" sz="1600" b="1" kern="0" dirty="0">
                  <a:solidFill>
                    <a:schemeClr val="bg1"/>
                  </a:solidFill>
                  <a:effectLst/>
                  <a:latin typeface="+mn-ea"/>
                  <a:cs typeface="Arial" panose="020B0604020202020204" pitchFamily="34" charset="0"/>
                </a:rPr>
                <a:t>；</a:t>
              </a:r>
              <a:endParaRPr lang="zh-CN" altLang="zh-CN" sz="1600" b="1" kern="100" dirty="0">
                <a:solidFill>
                  <a:schemeClr val="bg1"/>
                </a:solidFill>
                <a:effectLst/>
                <a:latin typeface="+mn-ea"/>
                <a:cs typeface="Times New Roman" panose="02020603050405020304" pitchFamily="18" charset="0"/>
              </a:endParaRPr>
            </a:p>
          </p:txBody>
        </p:sp>
        <p:sp>
          <p:nvSpPr>
            <p:cNvPr id="26" name="Rectangle 25"/>
            <p:cNvSpPr/>
            <p:nvPr/>
          </p:nvSpPr>
          <p:spPr>
            <a:xfrm>
              <a:off x="5194082" y="2318135"/>
              <a:ext cx="1620957" cy="523220"/>
            </a:xfrm>
            <a:prstGeom prst="rect">
              <a:avLst/>
            </a:prstGeom>
          </p:spPr>
          <p:txBody>
            <a:bodyPr wrap="none">
              <a:spAutoFit/>
            </a:bodyPr>
            <a:lstStyle/>
            <a:p>
              <a:pPr algn="ctr"/>
              <a:r>
                <a:rPr lang="zh-CN" altLang="en-US" sz="2800" b="1" dirty="0">
                  <a:solidFill>
                    <a:srgbClr val="FFFFFF"/>
                  </a:solidFill>
                  <a:latin typeface="dt-people-02" panose="02000509000000000000" pitchFamily="49" charset="0"/>
                  <a:cs typeface="Arial" panose="020B0604020202020204" pitchFamily="34" charset="0"/>
                </a:rPr>
                <a:t>统计分析</a:t>
              </a:r>
              <a:endParaRPr lang="en-US" sz="2800" b="1" dirty="0">
                <a:solidFill>
                  <a:srgbClr val="FFFFFF"/>
                </a:solidFill>
              </a:endParaRPr>
            </a:p>
          </p:txBody>
        </p:sp>
      </p:grpSp>
      <p:sp>
        <p:nvSpPr>
          <p:cNvPr id="13" name="Text Placeholder 6"/>
          <p:cNvSpPr>
            <a:spLocks noGrp="1"/>
          </p:cNvSpPr>
          <p:nvPr>
            <p:ph type="body" sz="quarter" idx="10"/>
          </p:nvPr>
        </p:nvSpPr>
        <p:spPr>
          <a:xfrm>
            <a:off x="626706" y="205829"/>
            <a:ext cx="7052477" cy="879458"/>
          </a:xfrm>
        </p:spPr>
        <p:txBody>
          <a:bodyPr>
            <a:normAutofit/>
          </a:bodyPr>
          <a:lstStyle/>
          <a:p>
            <a:r>
              <a:rPr lang="en-US" altLang="zh-CN" sz="3200" spc="100" dirty="0">
                <a:ea typeface="明兰" panose="02010600030101010101" pitchFamily="2" charset="-122"/>
              </a:rPr>
              <a:t>III</a:t>
            </a:r>
            <a:r>
              <a:rPr lang="zh-CN" altLang="zh-CN" sz="3200" spc="100" dirty="0">
                <a:ea typeface="明兰" panose="02010600030101010101" pitchFamily="2" charset="-122"/>
              </a:rPr>
              <a:t>期临床试验方案</a:t>
            </a:r>
            <a:r>
              <a:rPr lang="zh-CN" altLang="en-US" sz="3200" spc="100" dirty="0">
                <a:ea typeface="明兰" panose="02010600030101010101" pitchFamily="2" charset="-122"/>
              </a:rPr>
              <a:t>设计</a:t>
            </a:r>
            <a:r>
              <a:rPr lang="en-US" altLang="zh-CN" sz="3200" spc="100" dirty="0">
                <a:ea typeface="明兰" panose="02010600030101010101" pitchFamily="2" charset="-122"/>
              </a:rPr>
              <a:t>——</a:t>
            </a:r>
            <a:r>
              <a:rPr lang="zh-CN" altLang="en-US" sz="3200" spc="100" dirty="0">
                <a:ea typeface="明兰" panose="02010600030101010101" pitchFamily="2" charset="-122"/>
              </a:rPr>
              <a:t>分析方法</a:t>
            </a:r>
            <a:endParaRPr lang="en-US" altLang="zh-CN" sz="3200" dirty="0"/>
          </a:p>
        </p:txBody>
      </p:sp>
      <p:pic>
        <p:nvPicPr>
          <p:cNvPr id="6" name="图片占位符 5"/>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7517" r="7517"/>
          <a:stretch>
            <a:fillRect/>
          </a:stretch>
        </p:blipFill>
        <p:spPr>
          <a:xfrm>
            <a:off x="0" y="1587500"/>
            <a:ext cx="3354388" cy="2655888"/>
          </a:xfrm>
        </p:spPr>
      </p:pic>
      <p:pic>
        <p:nvPicPr>
          <p:cNvPr id="7" name="图片占位符 6"/>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l="7900" r="7900"/>
          <a:stretch>
            <a:fillRect/>
          </a:stretch>
        </p:blipFill>
        <p:spPr>
          <a:xfrm>
            <a:off x="8837613" y="1587500"/>
            <a:ext cx="3354387" cy="2655888"/>
          </a:xfrm>
        </p:spPr>
      </p:pic>
    </p:spTree>
    <p:extLst>
      <p:ext uri="{BB962C8B-B14F-4D97-AF65-F5344CB8AC3E}">
        <p14:creationId xmlns:p14="http://schemas.microsoft.com/office/powerpoint/2010/main" val="683773932"/>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 presetClass="entr" presetSubtype="1" decel="100000" fill="hold" grpId="0" nodeType="withEffec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000" fill="hold"/>
                                        <p:tgtEl>
                                          <p:spTgt spid="14"/>
                                        </p:tgtEl>
                                        <p:attrNameLst>
                                          <p:attrName>ppt_x</p:attrName>
                                        </p:attrNameLst>
                                      </p:cBhvr>
                                      <p:tavLst>
                                        <p:tav tm="0">
                                          <p:val>
                                            <p:strVal val="#ppt_x"/>
                                          </p:val>
                                        </p:tav>
                                        <p:tav tm="100000">
                                          <p:val>
                                            <p:strVal val="#ppt_x"/>
                                          </p:val>
                                        </p:tav>
                                      </p:tavLst>
                                    </p:anim>
                                    <p:anim calcmode="lin" valueType="num">
                                      <p:cBhvr additive="base">
                                        <p:cTn id="11" dur="1000" fill="hold"/>
                                        <p:tgtEl>
                                          <p:spTgt spid="14"/>
                                        </p:tgtEl>
                                        <p:attrNameLst>
                                          <p:attrName>ppt_y</p:attrName>
                                        </p:attrNameLst>
                                      </p:cBhvr>
                                      <p:tavLst>
                                        <p:tav tm="0">
                                          <p:val>
                                            <p:strVal val="0-#ppt_h/2"/>
                                          </p:val>
                                        </p:tav>
                                        <p:tav tm="100000">
                                          <p:val>
                                            <p:strVal val="#ppt_y"/>
                                          </p:val>
                                        </p:tav>
                                      </p:tavLst>
                                    </p:anim>
                                  </p:childTnLst>
                                </p:cTn>
                              </p:par>
                              <p:par>
                                <p:cTn id="12" presetID="22" presetClass="entr" presetSubtype="1" fill="hold" nodeType="withEffec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254" t="8027" r="254" b="8027"/>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2" name="Rectangle 11"/>
          <p:cNvSpPr/>
          <p:nvPr/>
        </p:nvSpPr>
        <p:spPr>
          <a:xfrm>
            <a:off x="0" y="0"/>
            <a:ext cx="12192000" cy="68580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5"/>
          <p:cNvSpPr/>
          <p:nvPr/>
        </p:nvSpPr>
        <p:spPr bwMode="auto">
          <a:xfrm>
            <a:off x="266330" y="2177289"/>
            <a:ext cx="8995657" cy="2503422"/>
          </a:xfrm>
          <a:custGeom>
            <a:avLst/>
            <a:gdLst>
              <a:gd name="T0" fmla="*/ 1854 w 5261"/>
              <a:gd name="T1" fmla="*/ 2080 h 2080"/>
              <a:gd name="T2" fmla="*/ 1814 w 5261"/>
              <a:gd name="T3" fmla="*/ 2068 h 2080"/>
              <a:gd name="T4" fmla="*/ 1770 w 5261"/>
              <a:gd name="T5" fmla="*/ 2032 h 2080"/>
              <a:gd name="T6" fmla="*/ 1748 w 5261"/>
              <a:gd name="T7" fmla="*/ 1976 h 2080"/>
              <a:gd name="T8" fmla="*/ 1504 w 5261"/>
              <a:gd name="T9" fmla="*/ 1976 h 2080"/>
              <a:gd name="T10" fmla="*/ 1478 w 5261"/>
              <a:gd name="T11" fmla="*/ 2034 h 2080"/>
              <a:gd name="T12" fmla="*/ 1430 w 5261"/>
              <a:gd name="T13" fmla="*/ 2072 h 2080"/>
              <a:gd name="T14" fmla="*/ 1388 w 5261"/>
              <a:gd name="T15" fmla="*/ 2080 h 2080"/>
              <a:gd name="T16" fmla="*/ 1326 w 5261"/>
              <a:gd name="T17" fmla="*/ 2066 h 2080"/>
              <a:gd name="T18" fmla="*/ 1282 w 5261"/>
              <a:gd name="T19" fmla="*/ 2022 h 2080"/>
              <a:gd name="T20" fmla="*/ 1104 w 5261"/>
              <a:gd name="T21" fmla="*/ 1089 h 2080"/>
              <a:gd name="T22" fmla="*/ 1006 w 5261"/>
              <a:gd name="T23" fmla="*/ 1341 h 2080"/>
              <a:gd name="T24" fmla="*/ 970 w 5261"/>
              <a:gd name="T25" fmla="*/ 1381 h 2080"/>
              <a:gd name="T26" fmla="*/ 920 w 5261"/>
              <a:gd name="T27" fmla="*/ 1401 h 2080"/>
              <a:gd name="T28" fmla="*/ 120 w 5261"/>
              <a:gd name="T29" fmla="*/ 1403 h 2080"/>
              <a:gd name="T30" fmla="*/ 74 w 5261"/>
              <a:gd name="T31" fmla="*/ 1393 h 2080"/>
              <a:gd name="T32" fmla="*/ 20 w 5261"/>
              <a:gd name="T33" fmla="*/ 1349 h 2080"/>
              <a:gd name="T34" fmla="*/ 0 w 5261"/>
              <a:gd name="T35" fmla="*/ 1295 h 2080"/>
              <a:gd name="T36" fmla="*/ 0 w 5261"/>
              <a:gd name="T37" fmla="*/ 1271 h 2080"/>
              <a:gd name="T38" fmla="*/ 20 w 5261"/>
              <a:gd name="T39" fmla="*/ 1215 h 2080"/>
              <a:gd name="T40" fmla="*/ 74 w 5261"/>
              <a:gd name="T41" fmla="*/ 1173 h 2080"/>
              <a:gd name="T42" fmla="*/ 120 w 5261"/>
              <a:gd name="T43" fmla="*/ 1163 h 2080"/>
              <a:gd name="T44" fmla="*/ 1030 w 5261"/>
              <a:gd name="T45" fmla="*/ 599 h 2080"/>
              <a:gd name="T46" fmla="*/ 1064 w 5261"/>
              <a:gd name="T47" fmla="*/ 551 h 2080"/>
              <a:gd name="T48" fmla="*/ 1114 w 5261"/>
              <a:gd name="T49" fmla="*/ 523 h 2080"/>
              <a:gd name="T50" fmla="*/ 1154 w 5261"/>
              <a:gd name="T51" fmla="*/ 521 h 2080"/>
              <a:gd name="T52" fmla="*/ 1208 w 5261"/>
              <a:gd name="T53" fmla="*/ 539 h 2080"/>
              <a:gd name="T54" fmla="*/ 1248 w 5261"/>
              <a:gd name="T55" fmla="*/ 581 h 2080"/>
              <a:gd name="T56" fmla="*/ 1364 w 5261"/>
              <a:gd name="T57" fmla="*/ 1187 h 2080"/>
              <a:gd name="T58" fmla="*/ 1512 w 5261"/>
              <a:gd name="T59" fmla="*/ 82 h 2080"/>
              <a:gd name="T60" fmla="*/ 1546 w 5261"/>
              <a:gd name="T61" fmla="*/ 30 h 2080"/>
              <a:gd name="T62" fmla="*/ 1604 w 5261"/>
              <a:gd name="T63" fmla="*/ 2 h 2080"/>
              <a:gd name="T64" fmla="*/ 1648 w 5261"/>
              <a:gd name="T65" fmla="*/ 2 h 2080"/>
              <a:gd name="T66" fmla="*/ 1704 w 5261"/>
              <a:gd name="T67" fmla="*/ 30 h 2080"/>
              <a:gd name="T68" fmla="*/ 1740 w 5261"/>
              <a:gd name="T69" fmla="*/ 82 h 2080"/>
              <a:gd name="T70" fmla="*/ 1996 w 5261"/>
              <a:gd name="T71" fmla="*/ 1265 h 2080"/>
              <a:gd name="T72" fmla="*/ 2014 w 5261"/>
              <a:gd name="T73" fmla="*/ 1233 h 2080"/>
              <a:gd name="T74" fmla="*/ 2054 w 5261"/>
              <a:gd name="T75" fmla="*/ 1199 h 2080"/>
              <a:gd name="T76" fmla="*/ 2108 w 5261"/>
              <a:gd name="T77" fmla="*/ 1187 h 2080"/>
              <a:gd name="T78" fmla="*/ 5153 w 5261"/>
              <a:gd name="T79" fmla="*/ 1187 h 2080"/>
              <a:gd name="T80" fmla="*/ 5207 w 5261"/>
              <a:gd name="T81" fmla="*/ 1207 h 2080"/>
              <a:gd name="T82" fmla="*/ 5251 w 5261"/>
              <a:gd name="T83" fmla="*/ 1261 h 2080"/>
              <a:gd name="T84" fmla="*/ 5261 w 5261"/>
              <a:gd name="T85" fmla="*/ 1307 h 2080"/>
              <a:gd name="T86" fmla="*/ 5259 w 5261"/>
              <a:gd name="T87" fmla="*/ 1331 h 2080"/>
              <a:gd name="T88" fmla="*/ 5225 w 5261"/>
              <a:gd name="T89" fmla="*/ 1391 h 2080"/>
              <a:gd name="T90" fmla="*/ 5165 w 5261"/>
              <a:gd name="T91" fmla="*/ 1425 h 2080"/>
              <a:gd name="T92" fmla="*/ 2192 w 5261"/>
              <a:gd name="T93" fmla="*/ 1427 h 2080"/>
              <a:gd name="T94" fmla="*/ 1972 w 5261"/>
              <a:gd name="T95" fmla="*/ 2018 h 2080"/>
              <a:gd name="T96" fmla="*/ 1936 w 5261"/>
              <a:gd name="T97" fmla="*/ 2060 h 2080"/>
              <a:gd name="T98" fmla="*/ 1886 w 5261"/>
              <a:gd name="T99" fmla="*/ 2080 h 2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61" h="2080">
                <a:moveTo>
                  <a:pt x="1866" y="2080"/>
                </a:moveTo>
                <a:lnTo>
                  <a:pt x="1866" y="2080"/>
                </a:lnTo>
                <a:lnTo>
                  <a:pt x="1854" y="2080"/>
                </a:lnTo>
                <a:lnTo>
                  <a:pt x="1854" y="2080"/>
                </a:lnTo>
                <a:lnTo>
                  <a:pt x="1834" y="2076"/>
                </a:lnTo>
                <a:lnTo>
                  <a:pt x="1814" y="2068"/>
                </a:lnTo>
                <a:lnTo>
                  <a:pt x="1798" y="2058"/>
                </a:lnTo>
                <a:lnTo>
                  <a:pt x="1782" y="2046"/>
                </a:lnTo>
                <a:lnTo>
                  <a:pt x="1770" y="2032"/>
                </a:lnTo>
                <a:lnTo>
                  <a:pt x="1760" y="2014"/>
                </a:lnTo>
                <a:lnTo>
                  <a:pt x="1752" y="1996"/>
                </a:lnTo>
                <a:lnTo>
                  <a:pt x="1748" y="1976"/>
                </a:lnTo>
                <a:lnTo>
                  <a:pt x="1626" y="1043"/>
                </a:lnTo>
                <a:lnTo>
                  <a:pt x="1504" y="1976"/>
                </a:lnTo>
                <a:lnTo>
                  <a:pt x="1504" y="1976"/>
                </a:lnTo>
                <a:lnTo>
                  <a:pt x="1498" y="1998"/>
                </a:lnTo>
                <a:lnTo>
                  <a:pt x="1490" y="2016"/>
                </a:lnTo>
                <a:lnTo>
                  <a:pt x="1478" y="2034"/>
                </a:lnTo>
                <a:lnTo>
                  <a:pt x="1464" y="2050"/>
                </a:lnTo>
                <a:lnTo>
                  <a:pt x="1448" y="2062"/>
                </a:lnTo>
                <a:lnTo>
                  <a:pt x="1430" y="2072"/>
                </a:lnTo>
                <a:lnTo>
                  <a:pt x="1410" y="2078"/>
                </a:lnTo>
                <a:lnTo>
                  <a:pt x="1388" y="2080"/>
                </a:lnTo>
                <a:lnTo>
                  <a:pt x="1388" y="2080"/>
                </a:lnTo>
                <a:lnTo>
                  <a:pt x="1366" y="2078"/>
                </a:lnTo>
                <a:lnTo>
                  <a:pt x="1346" y="2074"/>
                </a:lnTo>
                <a:lnTo>
                  <a:pt x="1326" y="2066"/>
                </a:lnTo>
                <a:lnTo>
                  <a:pt x="1308" y="2054"/>
                </a:lnTo>
                <a:lnTo>
                  <a:pt x="1294" y="2040"/>
                </a:lnTo>
                <a:lnTo>
                  <a:pt x="1282" y="2022"/>
                </a:lnTo>
                <a:lnTo>
                  <a:pt x="1272" y="2002"/>
                </a:lnTo>
                <a:lnTo>
                  <a:pt x="1266" y="1982"/>
                </a:lnTo>
                <a:lnTo>
                  <a:pt x="1104" y="1089"/>
                </a:lnTo>
                <a:lnTo>
                  <a:pt x="1014" y="1325"/>
                </a:lnTo>
                <a:lnTo>
                  <a:pt x="1014" y="1325"/>
                </a:lnTo>
                <a:lnTo>
                  <a:pt x="1006" y="1341"/>
                </a:lnTo>
                <a:lnTo>
                  <a:pt x="996" y="1357"/>
                </a:lnTo>
                <a:lnTo>
                  <a:pt x="984" y="1371"/>
                </a:lnTo>
                <a:lnTo>
                  <a:pt x="970" y="1381"/>
                </a:lnTo>
                <a:lnTo>
                  <a:pt x="954" y="1391"/>
                </a:lnTo>
                <a:lnTo>
                  <a:pt x="938" y="1397"/>
                </a:lnTo>
                <a:lnTo>
                  <a:pt x="920" y="1401"/>
                </a:lnTo>
                <a:lnTo>
                  <a:pt x="902" y="1403"/>
                </a:lnTo>
                <a:lnTo>
                  <a:pt x="120" y="1403"/>
                </a:lnTo>
                <a:lnTo>
                  <a:pt x="120" y="1403"/>
                </a:lnTo>
                <a:lnTo>
                  <a:pt x="108" y="1403"/>
                </a:lnTo>
                <a:lnTo>
                  <a:pt x="96" y="1401"/>
                </a:lnTo>
                <a:lnTo>
                  <a:pt x="74" y="1393"/>
                </a:lnTo>
                <a:lnTo>
                  <a:pt x="52" y="1383"/>
                </a:lnTo>
                <a:lnTo>
                  <a:pt x="36" y="1367"/>
                </a:lnTo>
                <a:lnTo>
                  <a:pt x="20" y="1349"/>
                </a:lnTo>
                <a:lnTo>
                  <a:pt x="10" y="1329"/>
                </a:lnTo>
                <a:lnTo>
                  <a:pt x="2" y="1307"/>
                </a:lnTo>
                <a:lnTo>
                  <a:pt x="0" y="1295"/>
                </a:lnTo>
                <a:lnTo>
                  <a:pt x="0" y="1283"/>
                </a:lnTo>
                <a:lnTo>
                  <a:pt x="0" y="1283"/>
                </a:lnTo>
                <a:lnTo>
                  <a:pt x="0" y="1271"/>
                </a:lnTo>
                <a:lnTo>
                  <a:pt x="2" y="1259"/>
                </a:lnTo>
                <a:lnTo>
                  <a:pt x="10" y="1235"/>
                </a:lnTo>
                <a:lnTo>
                  <a:pt x="20" y="1215"/>
                </a:lnTo>
                <a:lnTo>
                  <a:pt x="36" y="1197"/>
                </a:lnTo>
                <a:lnTo>
                  <a:pt x="52" y="1183"/>
                </a:lnTo>
                <a:lnTo>
                  <a:pt x="74" y="1173"/>
                </a:lnTo>
                <a:lnTo>
                  <a:pt x="96" y="1165"/>
                </a:lnTo>
                <a:lnTo>
                  <a:pt x="108" y="1163"/>
                </a:lnTo>
                <a:lnTo>
                  <a:pt x="120" y="1163"/>
                </a:lnTo>
                <a:lnTo>
                  <a:pt x="818" y="1163"/>
                </a:lnTo>
                <a:lnTo>
                  <a:pt x="1030" y="599"/>
                </a:lnTo>
                <a:lnTo>
                  <a:pt x="1030" y="599"/>
                </a:lnTo>
                <a:lnTo>
                  <a:pt x="1040" y="581"/>
                </a:lnTo>
                <a:lnTo>
                  <a:pt x="1050" y="563"/>
                </a:lnTo>
                <a:lnTo>
                  <a:pt x="1064" y="551"/>
                </a:lnTo>
                <a:lnTo>
                  <a:pt x="1080" y="539"/>
                </a:lnTo>
                <a:lnTo>
                  <a:pt x="1096" y="529"/>
                </a:lnTo>
                <a:lnTo>
                  <a:pt x="1114" y="523"/>
                </a:lnTo>
                <a:lnTo>
                  <a:pt x="1134" y="521"/>
                </a:lnTo>
                <a:lnTo>
                  <a:pt x="1154" y="521"/>
                </a:lnTo>
                <a:lnTo>
                  <a:pt x="1154" y="521"/>
                </a:lnTo>
                <a:lnTo>
                  <a:pt x="1174" y="525"/>
                </a:lnTo>
                <a:lnTo>
                  <a:pt x="1192" y="531"/>
                </a:lnTo>
                <a:lnTo>
                  <a:pt x="1208" y="539"/>
                </a:lnTo>
                <a:lnTo>
                  <a:pt x="1224" y="551"/>
                </a:lnTo>
                <a:lnTo>
                  <a:pt x="1238" y="565"/>
                </a:lnTo>
                <a:lnTo>
                  <a:pt x="1248" y="581"/>
                </a:lnTo>
                <a:lnTo>
                  <a:pt x="1256" y="599"/>
                </a:lnTo>
                <a:lnTo>
                  <a:pt x="1262" y="619"/>
                </a:lnTo>
                <a:lnTo>
                  <a:pt x="1364" y="1187"/>
                </a:lnTo>
                <a:lnTo>
                  <a:pt x="1506" y="104"/>
                </a:lnTo>
                <a:lnTo>
                  <a:pt x="1506" y="104"/>
                </a:lnTo>
                <a:lnTo>
                  <a:pt x="1512" y="82"/>
                </a:lnTo>
                <a:lnTo>
                  <a:pt x="1520" y="62"/>
                </a:lnTo>
                <a:lnTo>
                  <a:pt x="1532" y="46"/>
                </a:lnTo>
                <a:lnTo>
                  <a:pt x="1546" y="30"/>
                </a:lnTo>
                <a:lnTo>
                  <a:pt x="1564" y="18"/>
                </a:lnTo>
                <a:lnTo>
                  <a:pt x="1582" y="8"/>
                </a:lnTo>
                <a:lnTo>
                  <a:pt x="1604" y="2"/>
                </a:lnTo>
                <a:lnTo>
                  <a:pt x="1626" y="0"/>
                </a:lnTo>
                <a:lnTo>
                  <a:pt x="1626" y="0"/>
                </a:lnTo>
                <a:lnTo>
                  <a:pt x="1648" y="2"/>
                </a:lnTo>
                <a:lnTo>
                  <a:pt x="1668" y="8"/>
                </a:lnTo>
                <a:lnTo>
                  <a:pt x="1688" y="18"/>
                </a:lnTo>
                <a:lnTo>
                  <a:pt x="1704" y="30"/>
                </a:lnTo>
                <a:lnTo>
                  <a:pt x="1720" y="46"/>
                </a:lnTo>
                <a:lnTo>
                  <a:pt x="1732" y="62"/>
                </a:lnTo>
                <a:lnTo>
                  <a:pt x="1740" y="82"/>
                </a:lnTo>
                <a:lnTo>
                  <a:pt x="1744" y="104"/>
                </a:lnTo>
                <a:lnTo>
                  <a:pt x="1922" y="1463"/>
                </a:lnTo>
                <a:lnTo>
                  <a:pt x="1996" y="1265"/>
                </a:lnTo>
                <a:lnTo>
                  <a:pt x="1996" y="1265"/>
                </a:lnTo>
                <a:lnTo>
                  <a:pt x="2004" y="1249"/>
                </a:lnTo>
                <a:lnTo>
                  <a:pt x="2014" y="1233"/>
                </a:lnTo>
                <a:lnTo>
                  <a:pt x="2026" y="1219"/>
                </a:lnTo>
                <a:lnTo>
                  <a:pt x="2040" y="1209"/>
                </a:lnTo>
                <a:lnTo>
                  <a:pt x="2054" y="1199"/>
                </a:lnTo>
                <a:lnTo>
                  <a:pt x="2072" y="1193"/>
                </a:lnTo>
                <a:lnTo>
                  <a:pt x="2090" y="1189"/>
                </a:lnTo>
                <a:lnTo>
                  <a:pt x="2108" y="1187"/>
                </a:lnTo>
                <a:lnTo>
                  <a:pt x="5141" y="1187"/>
                </a:lnTo>
                <a:lnTo>
                  <a:pt x="5141" y="1187"/>
                </a:lnTo>
                <a:lnTo>
                  <a:pt x="5153" y="1187"/>
                </a:lnTo>
                <a:lnTo>
                  <a:pt x="5165" y="1189"/>
                </a:lnTo>
                <a:lnTo>
                  <a:pt x="5187" y="1197"/>
                </a:lnTo>
                <a:lnTo>
                  <a:pt x="5207" y="1207"/>
                </a:lnTo>
                <a:lnTo>
                  <a:pt x="5225" y="1223"/>
                </a:lnTo>
                <a:lnTo>
                  <a:pt x="5241" y="1239"/>
                </a:lnTo>
                <a:lnTo>
                  <a:pt x="5251" y="1261"/>
                </a:lnTo>
                <a:lnTo>
                  <a:pt x="5259" y="1283"/>
                </a:lnTo>
                <a:lnTo>
                  <a:pt x="5261" y="1295"/>
                </a:lnTo>
                <a:lnTo>
                  <a:pt x="5261" y="1307"/>
                </a:lnTo>
                <a:lnTo>
                  <a:pt x="5261" y="1307"/>
                </a:lnTo>
                <a:lnTo>
                  <a:pt x="5261" y="1319"/>
                </a:lnTo>
                <a:lnTo>
                  <a:pt x="5259" y="1331"/>
                </a:lnTo>
                <a:lnTo>
                  <a:pt x="5251" y="1353"/>
                </a:lnTo>
                <a:lnTo>
                  <a:pt x="5241" y="1373"/>
                </a:lnTo>
                <a:lnTo>
                  <a:pt x="5225" y="1391"/>
                </a:lnTo>
                <a:lnTo>
                  <a:pt x="5207" y="1407"/>
                </a:lnTo>
                <a:lnTo>
                  <a:pt x="5187" y="1417"/>
                </a:lnTo>
                <a:lnTo>
                  <a:pt x="5165" y="1425"/>
                </a:lnTo>
                <a:lnTo>
                  <a:pt x="5153" y="1427"/>
                </a:lnTo>
                <a:lnTo>
                  <a:pt x="5141" y="1427"/>
                </a:lnTo>
                <a:lnTo>
                  <a:pt x="2192" y="1427"/>
                </a:lnTo>
                <a:lnTo>
                  <a:pt x="1980" y="2002"/>
                </a:lnTo>
                <a:lnTo>
                  <a:pt x="1980" y="2002"/>
                </a:lnTo>
                <a:lnTo>
                  <a:pt x="1972" y="2018"/>
                </a:lnTo>
                <a:lnTo>
                  <a:pt x="1962" y="2034"/>
                </a:lnTo>
                <a:lnTo>
                  <a:pt x="1950" y="2048"/>
                </a:lnTo>
                <a:lnTo>
                  <a:pt x="1936" y="2060"/>
                </a:lnTo>
                <a:lnTo>
                  <a:pt x="1920" y="2068"/>
                </a:lnTo>
                <a:lnTo>
                  <a:pt x="1902" y="2074"/>
                </a:lnTo>
                <a:lnTo>
                  <a:pt x="1886" y="2080"/>
                </a:lnTo>
                <a:lnTo>
                  <a:pt x="1866" y="2080"/>
                </a:lnTo>
                <a:lnTo>
                  <a:pt x="1866" y="2080"/>
                </a:lnTo>
                <a:close/>
              </a:path>
            </a:pathLst>
          </a:custGeom>
          <a:solidFill>
            <a:schemeClr val="bg1"/>
          </a:solidFill>
          <a:ln>
            <a:noFill/>
          </a:ln>
        </p:spPr>
        <p:txBody>
          <a:bodyPr vert="horz" wrap="square" lIns="91440" tIns="45720" rIns="91440" bIns="45720" numCol="1" anchor="t" anchorCtr="0" compatLnSpc="1"/>
          <a:lstStyle/>
          <a:p>
            <a:endParaRPr lang="en-US">
              <a:solidFill>
                <a:schemeClr val="bg1"/>
              </a:solidFill>
            </a:endParaRPr>
          </a:p>
        </p:txBody>
      </p:sp>
      <p:sp>
        <p:nvSpPr>
          <p:cNvPr id="8" name="TextBox 7"/>
          <p:cNvSpPr txBox="1"/>
          <p:nvPr/>
        </p:nvSpPr>
        <p:spPr>
          <a:xfrm>
            <a:off x="5326876" y="2494299"/>
            <a:ext cx="4274324" cy="1200329"/>
          </a:xfrm>
          <a:prstGeom prst="rect">
            <a:avLst/>
          </a:prstGeom>
          <a:noFill/>
        </p:spPr>
        <p:txBody>
          <a:bodyPr wrap="square" rtlCol="0">
            <a:spAutoFit/>
          </a:bodyPr>
          <a:lstStyle/>
          <a:p>
            <a:r>
              <a:rPr lang="zh-CN" altLang="en-US" sz="7200" b="1" dirty="0">
                <a:ln w="38100">
                  <a:noFill/>
                </a:ln>
                <a:solidFill>
                  <a:schemeClr val="bg1"/>
                </a:solidFill>
              </a:rPr>
              <a:t>感谢聆听</a:t>
            </a:r>
            <a:endParaRPr lang="en-US" sz="7200" b="1" dirty="0">
              <a:ln w="38100">
                <a:noFill/>
              </a:ln>
              <a:solidFill>
                <a:schemeClr val="bg1"/>
              </a:solidFill>
            </a:endParaRPr>
          </a:p>
        </p:txBody>
      </p:sp>
      <p:pic>
        <p:nvPicPr>
          <p:cNvPr id="2" name="图片 1">
            <a:extLst>
              <a:ext uri="{FF2B5EF4-FFF2-40B4-BE49-F238E27FC236}">
                <a16:creationId xmlns:a16="http://schemas.microsoft.com/office/drawing/2014/main" id="{B7A13B8E-BC60-4373-9B79-22711D168D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77" y="-36719"/>
            <a:ext cx="4407016" cy="1317039"/>
          </a:xfrm>
          <a:prstGeom prst="rect">
            <a:avLst/>
          </a:prstGeom>
        </p:spPr>
      </p:pic>
    </p:spTree>
    <p:extLst>
      <p:ext uri="{BB962C8B-B14F-4D97-AF65-F5344CB8AC3E}">
        <p14:creationId xmlns:p14="http://schemas.microsoft.com/office/powerpoint/2010/main" val="9702541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nodeType="withGroup">
                            <p:stCondLst>
                              <p:cond delay="500"/>
                            </p:stCondLst>
                            <p:childTnLst>
                              <p:par>
                                <p:cTn id="9" presetID="47" presetClass="entr" presetSubtype="0" fill="hold" grpId="2" nodeType="afterEffec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anim calcmode="lin" valueType="num">
                                      <p:cBhvr>
                                        <p:cTn id="12" dur="500" fill="hold"/>
                                        <p:tgtEl>
                                          <p:spTgt spid="8"/>
                                        </p:tgtEl>
                                        <p:attrNameLst>
                                          <p:attrName>ppt_x</p:attrName>
                                        </p:attrNameLst>
                                      </p:cBhvr>
                                      <p:tavLst>
                                        <p:tav tm="0">
                                          <p:val>
                                            <p:strVal val="#ppt_x"/>
                                          </p:val>
                                        </p:tav>
                                        <p:tav tm="100000">
                                          <p:val>
                                            <p:strVal val="#ppt_x"/>
                                          </p:val>
                                        </p:tav>
                                      </p:tavLst>
                                    </p:anim>
                                    <p:anim calcmode="lin" valueType="num">
                                      <p:cBhvr>
                                        <p:cTn id="13" dur="500" fill="hold"/>
                                        <p:tgtEl>
                                          <p:spTgt spid="8"/>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2"/>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5329" y="158834"/>
            <a:ext cx="2860369" cy="439737"/>
          </a:xfrm>
        </p:spPr>
        <p:txBody>
          <a:bodyPr>
            <a:noAutofit/>
          </a:bodyPr>
          <a:lstStyle/>
          <a:p>
            <a:r>
              <a:rPr lang="zh-CN" altLang="en-US" sz="3200" dirty="0"/>
              <a:t>分析集划分</a:t>
            </a:r>
            <a:endParaRPr lang="en-US" altLang="zh-CN" sz="3200" dirty="0"/>
          </a:p>
        </p:txBody>
      </p:sp>
      <p:grpSp>
        <p:nvGrpSpPr>
          <p:cNvPr id="3" name="Group 2"/>
          <p:cNvGrpSpPr/>
          <p:nvPr/>
        </p:nvGrpSpPr>
        <p:grpSpPr>
          <a:xfrm>
            <a:off x="1638301" y="1377950"/>
            <a:ext cx="1587500" cy="1587500"/>
            <a:chOff x="1638301" y="1377950"/>
            <a:chExt cx="1587500" cy="1587500"/>
          </a:xfrm>
        </p:grpSpPr>
        <p:sp>
          <p:nvSpPr>
            <p:cNvPr id="30" name="Oval 29"/>
            <p:cNvSpPr/>
            <p:nvPr/>
          </p:nvSpPr>
          <p:spPr>
            <a:xfrm>
              <a:off x="1638301" y="1377950"/>
              <a:ext cx="1587500" cy="1587500"/>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77"/>
            <p:cNvSpPr>
              <a:spLocks noChangeAspect="1" noEditPoints="1"/>
            </p:cNvSpPr>
            <p:nvPr/>
          </p:nvSpPr>
          <p:spPr bwMode="auto">
            <a:xfrm>
              <a:off x="2195514" y="1789421"/>
              <a:ext cx="647696" cy="823008"/>
            </a:xfrm>
            <a:custGeom>
              <a:avLst/>
              <a:gdLst>
                <a:gd name="T0" fmla="*/ 266 w 266"/>
                <a:gd name="T1" fmla="*/ 159 h 338"/>
                <a:gd name="T2" fmla="*/ 258 w 266"/>
                <a:gd name="T3" fmla="*/ 144 h 338"/>
                <a:gd name="T4" fmla="*/ 242 w 266"/>
                <a:gd name="T5" fmla="*/ 135 h 338"/>
                <a:gd name="T6" fmla="*/ 229 w 266"/>
                <a:gd name="T7" fmla="*/ 135 h 338"/>
                <a:gd name="T8" fmla="*/ 213 w 266"/>
                <a:gd name="T9" fmla="*/ 144 h 338"/>
                <a:gd name="T10" fmla="*/ 204 w 266"/>
                <a:gd name="T11" fmla="*/ 159 h 338"/>
                <a:gd name="T12" fmla="*/ 204 w 266"/>
                <a:gd name="T13" fmla="*/ 170 h 338"/>
                <a:gd name="T14" fmla="*/ 215 w 266"/>
                <a:gd name="T15" fmla="*/ 189 h 338"/>
                <a:gd name="T16" fmla="*/ 223 w 266"/>
                <a:gd name="T17" fmla="*/ 249 h 338"/>
                <a:gd name="T18" fmla="*/ 212 w 266"/>
                <a:gd name="T19" fmla="*/ 285 h 338"/>
                <a:gd name="T20" fmla="*/ 183 w 266"/>
                <a:gd name="T21" fmla="*/ 309 h 338"/>
                <a:gd name="T22" fmla="*/ 157 w 266"/>
                <a:gd name="T23" fmla="*/ 314 h 338"/>
                <a:gd name="T24" fmla="*/ 121 w 266"/>
                <a:gd name="T25" fmla="*/ 303 h 338"/>
                <a:gd name="T26" fmla="*/ 97 w 266"/>
                <a:gd name="T27" fmla="*/ 274 h 338"/>
                <a:gd name="T28" fmla="*/ 92 w 266"/>
                <a:gd name="T29" fmla="*/ 206 h 338"/>
                <a:gd name="T30" fmla="*/ 119 w 266"/>
                <a:gd name="T31" fmla="*/ 197 h 338"/>
                <a:gd name="T32" fmla="*/ 150 w 266"/>
                <a:gd name="T33" fmla="*/ 168 h 338"/>
                <a:gd name="T34" fmla="*/ 161 w 266"/>
                <a:gd name="T35" fmla="*/ 127 h 338"/>
                <a:gd name="T36" fmla="*/ 160 w 266"/>
                <a:gd name="T37" fmla="*/ 11 h 338"/>
                <a:gd name="T38" fmla="*/ 144 w 266"/>
                <a:gd name="T39" fmla="*/ 0 h 338"/>
                <a:gd name="T40" fmla="*/ 118 w 266"/>
                <a:gd name="T41" fmla="*/ 1 h 338"/>
                <a:gd name="T42" fmla="*/ 109 w 266"/>
                <a:gd name="T43" fmla="*/ 12 h 338"/>
                <a:gd name="T44" fmla="*/ 113 w 266"/>
                <a:gd name="T45" fmla="*/ 21 h 338"/>
                <a:gd name="T46" fmla="*/ 137 w 266"/>
                <a:gd name="T47" fmla="*/ 24 h 338"/>
                <a:gd name="T48" fmla="*/ 136 w 266"/>
                <a:gd name="T49" fmla="*/ 138 h 338"/>
                <a:gd name="T50" fmla="*/ 120 w 266"/>
                <a:gd name="T51" fmla="*/ 167 h 338"/>
                <a:gd name="T52" fmla="*/ 92 w 266"/>
                <a:gd name="T53" fmla="*/ 182 h 338"/>
                <a:gd name="T54" fmla="*/ 69 w 266"/>
                <a:gd name="T55" fmla="*/ 182 h 338"/>
                <a:gd name="T56" fmla="*/ 40 w 266"/>
                <a:gd name="T57" fmla="*/ 167 h 338"/>
                <a:gd name="T58" fmla="*/ 26 w 266"/>
                <a:gd name="T59" fmla="*/ 138 h 338"/>
                <a:gd name="T60" fmla="*/ 39 w 266"/>
                <a:gd name="T61" fmla="*/ 24 h 338"/>
                <a:gd name="T62" fmla="*/ 48 w 266"/>
                <a:gd name="T63" fmla="*/ 21 h 338"/>
                <a:gd name="T64" fmla="*/ 51 w 266"/>
                <a:gd name="T65" fmla="*/ 12 h 338"/>
                <a:gd name="T66" fmla="*/ 44 w 266"/>
                <a:gd name="T67" fmla="*/ 1 h 338"/>
                <a:gd name="T68" fmla="*/ 16 w 266"/>
                <a:gd name="T69" fmla="*/ 0 h 338"/>
                <a:gd name="T70" fmla="*/ 2 w 266"/>
                <a:gd name="T71" fmla="*/ 11 h 338"/>
                <a:gd name="T72" fmla="*/ 0 w 266"/>
                <a:gd name="T73" fmla="*/ 127 h 338"/>
                <a:gd name="T74" fmla="*/ 11 w 266"/>
                <a:gd name="T75" fmla="*/ 168 h 338"/>
                <a:gd name="T76" fmla="*/ 41 w 266"/>
                <a:gd name="T77" fmla="*/ 197 h 338"/>
                <a:gd name="T78" fmla="*/ 68 w 266"/>
                <a:gd name="T79" fmla="*/ 249 h 338"/>
                <a:gd name="T80" fmla="*/ 69 w 266"/>
                <a:gd name="T81" fmla="*/ 267 h 338"/>
                <a:gd name="T82" fmla="*/ 79 w 266"/>
                <a:gd name="T83" fmla="*/ 291 h 338"/>
                <a:gd name="T84" fmla="*/ 95 w 266"/>
                <a:gd name="T85" fmla="*/ 311 h 338"/>
                <a:gd name="T86" fmla="*/ 115 w 266"/>
                <a:gd name="T87" fmla="*/ 327 h 338"/>
                <a:gd name="T88" fmla="*/ 139 w 266"/>
                <a:gd name="T89" fmla="*/ 337 h 338"/>
                <a:gd name="T90" fmla="*/ 157 w 266"/>
                <a:gd name="T91" fmla="*/ 338 h 338"/>
                <a:gd name="T92" fmla="*/ 184 w 266"/>
                <a:gd name="T93" fmla="*/ 334 h 338"/>
                <a:gd name="T94" fmla="*/ 208 w 266"/>
                <a:gd name="T95" fmla="*/ 322 h 338"/>
                <a:gd name="T96" fmla="*/ 226 w 266"/>
                <a:gd name="T97" fmla="*/ 305 h 338"/>
                <a:gd name="T98" fmla="*/ 241 w 266"/>
                <a:gd name="T99" fmla="*/ 284 h 338"/>
                <a:gd name="T100" fmla="*/ 247 w 266"/>
                <a:gd name="T101" fmla="*/ 257 h 338"/>
                <a:gd name="T102" fmla="*/ 247 w 266"/>
                <a:gd name="T103" fmla="*/ 194 h 338"/>
                <a:gd name="T104" fmla="*/ 265 w 266"/>
                <a:gd name="T105" fmla="*/ 175 h 338"/>
                <a:gd name="T106" fmla="*/ 266 w 266"/>
                <a:gd name="T107" fmla="*/ 165 h 338"/>
                <a:gd name="T108" fmla="*/ 229 w 266"/>
                <a:gd name="T109" fmla="*/ 181 h 338"/>
                <a:gd name="T110" fmla="*/ 218 w 266"/>
                <a:gd name="T111" fmla="*/ 165 h 338"/>
                <a:gd name="T112" fmla="*/ 224 w 266"/>
                <a:gd name="T113" fmla="*/ 153 h 338"/>
                <a:gd name="T114" fmla="*/ 235 w 266"/>
                <a:gd name="T115" fmla="*/ 148 h 338"/>
                <a:gd name="T116" fmla="*/ 250 w 266"/>
                <a:gd name="T117" fmla="*/ 159 h 338"/>
                <a:gd name="T118" fmla="*/ 250 w 266"/>
                <a:gd name="T119" fmla="*/ 173 h 338"/>
                <a:gd name="T120" fmla="*/ 235 w 266"/>
                <a:gd name="T121" fmla="*/ 182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6" h="338">
                  <a:moveTo>
                    <a:pt x="266" y="165"/>
                  </a:moveTo>
                  <a:lnTo>
                    <a:pt x="266" y="165"/>
                  </a:lnTo>
                  <a:lnTo>
                    <a:pt x="266" y="159"/>
                  </a:lnTo>
                  <a:lnTo>
                    <a:pt x="264" y="153"/>
                  </a:lnTo>
                  <a:lnTo>
                    <a:pt x="261" y="148"/>
                  </a:lnTo>
                  <a:lnTo>
                    <a:pt x="258" y="144"/>
                  </a:lnTo>
                  <a:lnTo>
                    <a:pt x="253" y="140"/>
                  </a:lnTo>
                  <a:lnTo>
                    <a:pt x="248" y="136"/>
                  </a:lnTo>
                  <a:lnTo>
                    <a:pt x="242" y="135"/>
                  </a:lnTo>
                  <a:lnTo>
                    <a:pt x="235" y="134"/>
                  </a:lnTo>
                  <a:lnTo>
                    <a:pt x="235" y="134"/>
                  </a:lnTo>
                  <a:lnTo>
                    <a:pt x="229" y="135"/>
                  </a:lnTo>
                  <a:lnTo>
                    <a:pt x="223" y="136"/>
                  </a:lnTo>
                  <a:lnTo>
                    <a:pt x="218" y="140"/>
                  </a:lnTo>
                  <a:lnTo>
                    <a:pt x="213" y="144"/>
                  </a:lnTo>
                  <a:lnTo>
                    <a:pt x="209" y="148"/>
                  </a:lnTo>
                  <a:lnTo>
                    <a:pt x="207" y="153"/>
                  </a:lnTo>
                  <a:lnTo>
                    <a:pt x="204" y="159"/>
                  </a:lnTo>
                  <a:lnTo>
                    <a:pt x="203" y="165"/>
                  </a:lnTo>
                  <a:lnTo>
                    <a:pt x="203" y="165"/>
                  </a:lnTo>
                  <a:lnTo>
                    <a:pt x="204" y="170"/>
                  </a:lnTo>
                  <a:lnTo>
                    <a:pt x="206" y="175"/>
                  </a:lnTo>
                  <a:lnTo>
                    <a:pt x="209" y="183"/>
                  </a:lnTo>
                  <a:lnTo>
                    <a:pt x="215" y="189"/>
                  </a:lnTo>
                  <a:lnTo>
                    <a:pt x="223" y="194"/>
                  </a:lnTo>
                  <a:lnTo>
                    <a:pt x="223" y="249"/>
                  </a:lnTo>
                  <a:lnTo>
                    <a:pt x="223" y="249"/>
                  </a:lnTo>
                  <a:lnTo>
                    <a:pt x="221" y="262"/>
                  </a:lnTo>
                  <a:lnTo>
                    <a:pt x="218" y="274"/>
                  </a:lnTo>
                  <a:lnTo>
                    <a:pt x="212" y="285"/>
                  </a:lnTo>
                  <a:lnTo>
                    <a:pt x="204" y="294"/>
                  </a:lnTo>
                  <a:lnTo>
                    <a:pt x="195" y="303"/>
                  </a:lnTo>
                  <a:lnTo>
                    <a:pt x="183" y="309"/>
                  </a:lnTo>
                  <a:lnTo>
                    <a:pt x="171" y="313"/>
                  </a:lnTo>
                  <a:lnTo>
                    <a:pt x="157" y="314"/>
                  </a:lnTo>
                  <a:lnTo>
                    <a:pt x="157" y="314"/>
                  </a:lnTo>
                  <a:lnTo>
                    <a:pt x="144" y="313"/>
                  </a:lnTo>
                  <a:lnTo>
                    <a:pt x="132" y="309"/>
                  </a:lnTo>
                  <a:lnTo>
                    <a:pt x="121" y="303"/>
                  </a:lnTo>
                  <a:lnTo>
                    <a:pt x="111" y="294"/>
                  </a:lnTo>
                  <a:lnTo>
                    <a:pt x="103" y="285"/>
                  </a:lnTo>
                  <a:lnTo>
                    <a:pt x="97" y="274"/>
                  </a:lnTo>
                  <a:lnTo>
                    <a:pt x="93" y="262"/>
                  </a:lnTo>
                  <a:lnTo>
                    <a:pt x="92" y="249"/>
                  </a:lnTo>
                  <a:lnTo>
                    <a:pt x="92" y="206"/>
                  </a:lnTo>
                  <a:lnTo>
                    <a:pt x="92" y="206"/>
                  </a:lnTo>
                  <a:lnTo>
                    <a:pt x="107" y="203"/>
                  </a:lnTo>
                  <a:lnTo>
                    <a:pt x="119" y="197"/>
                  </a:lnTo>
                  <a:lnTo>
                    <a:pt x="131" y="189"/>
                  </a:lnTo>
                  <a:lnTo>
                    <a:pt x="142" y="180"/>
                  </a:lnTo>
                  <a:lnTo>
                    <a:pt x="150" y="168"/>
                  </a:lnTo>
                  <a:lnTo>
                    <a:pt x="156" y="156"/>
                  </a:lnTo>
                  <a:lnTo>
                    <a:pt x="160" y="141"/>
                  </a:lnTo>
                  <a:lnTo>
                    <a:pt x="161" y="127"/>
                  </a:lnTo>
                  <a:lnTo>
                    <a:pt x="161" y="17"/>
                  </a:lnTo>
                  <a:lnTo>
                    <a:pt x="161" y="17"/>
                  </a:lnTo>
                  <a:lnTo>
                    <a:pt x="160" y="11"/>
                  </a:lnTo>
                  <a:lnTo>
                    <a:pt x="156" y="5"/>
                  </a:lnTo>
                  <a:lnTo>
                    <a:pt x="151" y="1"/>
                  </a:lnTo>
                  <a:lnTo>
                    <a:pt x="144" y="0"/>
                  </a:lnTo>
                  <a:lnTo>
                    <a:pt x="121" y="0"/>
                  </a:lnTo>
                  <a:lnTo>
                    <a:pt x="121" y="0"/>
                  </a:lnTo>
                  <a:lnTo>
                    <a:pt x="118" y="1"/>
                  </a:lnTo>
                  <a:lnTo>
                    <a:pt x="113" y="4"/>
                  </a:lnTo>
                  <a:lnTo>
                    <a:pt x="110" y="7"/>
                  </a:lnTo>
                  <a:lnTo>
                    <a:pt x="109" y="12"/>
                  </a:lnTo>
                  <a:lnTo>
                    <a:pt x="109" y="12"/>
                  </a:lnTo>
                  <a:lnTo>
                    <a:pt x="110" y="17"/>
                  </a:lnTo>
                  <a:lnTo>
                    <a:pt x="113" y="21"/>
                  </a:lnTo>
                  <a:lnTo>
                    <a:pt x="118" y="23"/>
                  </a:lnTo>
                  <a:lnTo>
                    <a:pt x="121" y="24"/>
                  </a:lnTo>
                  <a:lnTo>
                    <a:pt x="137" y="24"/>
                  </a:lnTo>
                  <a:lnTo>
                    <a:pt x="137" y="127"/>
                  </a:lnTo>
                  <a:lnTo>
                    <a:pt x="137" y="127"/>
                  </a:lnTo>
                  <a:lnTo>
                    <a:pt x="136" y="138"/>
                  </a:lnTo>
                  <a:lnTo>
                    <a:pt x="133" y="148"/>
                  </a:lnTo>
                  <a:lnTo>
                    <a:pt x="127" y="158"/>
                  </a:lnTo>
                  <a:lnTo>
                    <a:pt x="120" y="167"/>
                  </a:lnTo>
                  <a:lnTo>
                    <a:pt x="113" y="174"/>
                  </a:lnTo>
                  <a:lnTo>
                    <a:pt x="103" y="179"/>
                  </a:lnTo>
                  <a:lnTo>
                    <a:pt x="92" y="182"/>
                  </a:lnTo>
                  <a:lnTo>
                    <a:pt x="80" y="183"/>
                  </a:lnTo>
                  <a:lnTo>
                    <a:pt x="80" y="183"/>
                  </a:lnTo>
                  <a:lnTo>
                    <a:pt x="69" y="182"/>
                  </a:lnTo>
                  <a:lnTo>
                    <a:pt x="58" y="179"/>
                  </a:lnTo>
                  <a:lnTo>
                    <a:pt x="49" y="174"/>
                  </a:lnTo>
                  <a:lnTo>
                    <a:pt x="40" y="167"/>
                  </a:lnTo>
                  <a:lnTo>
                    <a:pt x="34" y="158"/>
                  </a:lnTo>
                  <a:lnTo>
                    <a:pt x="28" y="148"/>
                  </a:lnTo>
                  <a:lnTo>
                    <a:pt x="26" y="138"/>
                  </a:lnTo>
                  <a:lnTo>
                    <a:pt x="25" y="127"/>
                  </a:lnTo>
                  <a:lnTo>
                    <a:pt x="25" y="24"/>
                  </a:lnTo>
                  <a:lnTo>
                    <a:pt x="39" y="24"/>
                  </a:lnTo>
                  <a:lnTo>
                    <a:pt x="39" y="24"/>
                  </a:lnTo>
                  <a:lnTo>
                    <a:pt x="44" y="23"/>
                  </a:lnTo>
                  <a:lnTo>
                    <a:pt x="48" y="21"/>
                  </a:lnTo>
                  <a:lnTo>
                    <a:pt x="51" y="17"/>
                  </a:lnTo>
                  <a:lnTo>
                    <a:pt x="51" y="12"/>
                  </a:lnTo>
                  <a:lnTo>
                    <a:pt x="51" y="12"/>
                  </a:lnTo>
                  <a:lnTo>
                    <a:pt x="51" y="7"/>
                  </a:lnTo>
                  <a:lnTo>
                    <a:pt x="48" y="4"/>
                  </a:lnTo>
                  <a:lnTo>
                    <a:pt x="44" y="1"/>
                  </a:lnTo>
                  <a:lnTo>
                    <a:pt x="39" y="0"/>
                  </a:lnTo>
                  <a:lnTo>
                    <a:pt x="16" y="0"/>
                  </a:lnTo>
                  <a:lnTo>
                    <a:pt x="16" y="0"/>
                  </a:lnTo>
                  <a:lnTo>
                    <a:pt x="10" y="1"/>
                  </a:lnTo>
                  <a:lnTo>
                    <a:pt x="5" y="5"/>
                  </a:lnTo>
                  <a:lnTo>
                    <a:pt x="2" y="11"/>
                  </a:lnTo>
                  <a:lnTo>
                    <a:pt x="0" y="17"/>
                  </a:lnTo>
                  <a:lnTo>
                    <a:pt x="0" y="127"/>
                  </a:lnTo>
                  <a:lnTo>
                    <a:pt x="0" y="127"/>
                  </a:lnTo>
                  <a:lnTo>
                    <a:pt x="2" y="141"/>
                  </a:lnTo>
                  <a:lnTo>
                    <a:pt x="5" y="154"/>
                  </a:lnTo>
                  <a:lnTo>
                    <a:pt x="11" y="168"/>
                  </a:lnTo>
                  <a:lnTo>
                    <a:pt x="20" y="179"/>
                  </a:lnTo>
                  <a:lnTo>
                    <a:pt x="29" y="188"/>
                  </a:lnTo>
                  <a:lnTo>
                    <a:pt x="41" y="197"/>
                  </a:lnTo>
                  <a:lnTo>
                    <a:pt x="54" y="203"/>
                  </a:lnTo>
                  <a:lnTo>
                    <a:pt x="68" y="206"/>
                  </a:lnTo>
                  <a:lnTo>
                    <a:pt x="68" y="249"/>
                  </a:lnTo>
                  <a:lnTo>
                    <a:pt x="68" y="249"/>
                  </a:lnTo>
                  <a:lnTo>
                    <a:pt x="68" y="257"/>
                  </a:lnTo>
                  <a:lnTo>
                    <a:pt x="69" y="267"/>
                  </a:lnTo>
                  <a:lnTo>
                    <a:pt x="72" y="275"/>
                  </a:lnTo>
                  <a:lnTo>
                    <a:pt x="75" y="284"/>
                  </a:lnTo>
                  <a:lnTo>
                    <a:pt x="79" y="291"/>
                  </a:lnTo>
                  <a:lnTo>
                    <a:pt x="83" y="298"/>
                  </a:lnTo>
                  <a:lnTo>
                    <a:pt x="89" y="305"/>
                  </a:lnTo>
                  <a:lnTo>
                    <a:pt x="95" y="311"/>
                  </a:lnTo>
                  <a:lnTo>
                    <a:pt x="101" y="317"/>
                  </a:lnTo>
                  <a:lnTo>
                    <a:pt x="108" y="322"/>
                  </a:lnTo>
                  <a:lnTo>
                    <a:pt x="115" y="327"/>
                  </a:lnTo>
                  <a:lnTo>
                    <a:pt x="122" y="331"/>
                  </a:lnTo>
                  <a:lnTo>
                    <a:pt x="131" y="334"/>
                  </a:lnTo>
                  <a:lnTo>
                    <a:pt x="139" y="337"/>
                  </a:lnTo>
                  <a:lnTo>
                    <a:pt x="149" y="338"/>
                  </a:lnTo>
                  <a:lnTo>
                    <a:pt x="157" y="338"/>
                  </a:lnTo>
                  <a:lnTo>
                    <a:pt x="157" y="338"/>
                  </a:lnTo>
                  <a:lnTo>
                    <a:pt x="167" y="338"/>
                  </a:lnTo>
                  <a:lnTo>
                    <a:pt x="175" y="337"/>
                  </a:lnTo>
                  <a:lnTo>
                    <a:pt x="184" y="334"/>
                  </a:lnTo>
                  <a:lnTo>
                    <a:pt x="192" y="331"/>
                  </a:lnTo>
                  <a:lnTo>
                    <a:pt x="201" y="327"/>
                  </a:lnTo>
                  <a:lnTo>
                    <a:pt x="208" y="322"/>
                  </a:lnTo>
                  <a:lnTo>
                    <a:pt x="214" y="317"/>
                  </a:lnTo>
                  <a:lnTo>
                    <a:pt x="221" y="311"/>
                  </a:lnTo>
                  <a:lnTo>
                    <a:pt x="226" y="305"/>
                  </a:lnTo>
                  <a:lnTo>
                    <a:pt x="232" y="298"/>
                  </a:lnTo>
                  <a:lnTo>
                    <a:pt x="236" y="291"/>
                  </a:lnTo>
                  <a:lnTo>
                    <a:pt x="241" y="284"/>
                  </a:lnTo>
                  <a:lnTo>
                    <a:pt x="243" y="275"/>
                  </a:lnTo>
                  <a:lnTo>
                    <a:pt x="245" y="267"/>
                  </a:lnTo>
                  <a:lnTo>
                    <a:pt x="247" y="257"/>
                  </a:lnTo>
                  <a:lnTo>
                    <a:pt x="247" y="249"/>
                  </a:lnTo>
                  <a:lnTo>
                    <a:pt x="247" y="194"/>
                  </a:lnTo>
                  <a:lnTo>
                    <a:pt x="247" y="194"/>
                  </a:lnTo>
                  <a:lnTo>
                    <a:pt x="255" y="189"/>
                  </a:lnTo>
                  <a:lnTo>
                    <a:pt x="261" y="183"/>
                  </a:lnTo>
                  <a:lnTo>
                    <a:pt x="265" y="175"/>
                  </a:lnTo>
                  <a:lnTo>
                    <a:pt x="266" y="170"/>
                  </a:lnTo>
                  <a:lnTo>
                    <a:pt x="266" y="165"/>
                  </a:lnTo>
                  <a:lnTo>
                    <a:pt x="266" y="165"/>
                  </a:lnTo>
                  <a:close/>
                  <a:moveTo>
                    <a:pt x="235" y="182"/>
                  </a:moveTo>
                  <a:lnTo>
                    <a:pt x="235" y="182"/>
                  </a:lnTo>
                  <a:lnTo>
                    <a:pt x="229" y="181"/>
                  </a:lnTo>
                  <a:lnTo>
                    <a:pt x="224" y="177"/>
                  </a:lnTo>
                  <a:lnTo>
                    <a:pt x="220" y="173"/>
                  </a:lnTo>
                  <a:lnTo>
                    <a:pt x="218" y="165"/>
                  </a:lnTo>
                  <a:lnTo>
                    <a:pt x="218" y="165"/>
                  </a:lnTo>
                  <a:lnTo>
                    <a:pt x="220" y="159"/>
                  </a:lnTo>
                  <a:lnTo>
                    <a:pt x="224" y="153"/>
                  </a:lnTo>
                  <a:lnTo>
                    <a:pt x="229" y="150"/>
                  </a:lnTo>
                  <a:lnTo>
                    <a:pt x="235" y="148"/>
                  </a:lnTo>
                  <a:lnTo>
                    <a:pt x="235" y="148"/>
                  </a:lnTo>
                  <a:lnTo>
                    <a:pt x="242" y="150"/>
                  </a:lnTo>
                  <a:lnTo>
                    <a:pt x="247" y="153"/>
                  </a:lnTo>
                  <a:lnTo>
                    <a:pt x="250" y="159"/>
                  </a:lnTo>
                  <a:lnTo>
                    <a:pt x="251" y="165"/>
                  </a:lnTo>
                  <a:lnTo>
                    <a:pt x="251" y="165"/>
                  </a:lnTo>
                  <a:lnTo>
                    <a:pt x="250" y="173"/>
                  </a:lnTo>
                  <a:lnTo>
                    <a:pt x="247" y="177"/>
                  </a:lnTo>
                  <a:lnTo>
                    <a:pt x="242" y="181"/>
                  </a:lnTo>
                  <a:lnTo>
                    <a:pt x="235" y="182"/>
                  </a:lnTo>
                  <a:lnTo>
                    <a:pt x="235" y="182"/>
                  </a:lnTo>
                  <a:close/>
                </a:path>
              </a:pathLst>
            </a:custGeom>
            <a:solidFill>
              <a:schemeClr val="accent2"/>
            </a:solidFill>
            <a:ln>
              <a:noFill/>
            </a:ln>
          </p:spPr>
          <p:txBody>
            <a:bodyPr vert="horz" wrap="square" lIns="91440" tIns="45720" rIns="91440" bIns="45720" numCol="1" anchor="t" anchorCtr="0" compatLnSpc="1"/>
            <a:lstStyle/>
            <a:p>
              <a:endParaRPr lang="en-US"/>
            </a:p>
          </p:txBody>
        </p:sp>
      </p:grpSp>
      <p:sp>
        <p:nvSpPr>
          <p:cNvPr id="33" name="Oval 32"/>
          <p:cNvSpPr/>
          <p:nvPr/>
        </p:nvSpPr>
        <p:spPr>
          <a:xfrm>
            <a:off x="5302250" y="1358432"/>
            <a:ext cx="1587500" cy="1587500"/>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8966199" y="1407175"/>
            <a:ext cx="1587500" cy="1587500"/>
            <a:chOff x="8966199" y="1407175"/>
            <a:chExt cx="1587500" cy="1587500"/>
          </a:xfrm>
        </p:grpSpPr>
        <p:sp>
          <p:nvSpPr>
            <p:cNvPr id="35" name="Oval 34"/>
            <p:cNvSpPr/>
            <p:nvPr/>
          </p:nvSpPr>
          <p:spPr>
            <a:xfrm>
              <a:off x="8966199" y="1407175"/>
              <a:ext cx="1587500" cy="1587500"/>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41"/>
            <p:cNvGrpSpPr>
              <a:grpSpLocks noChangeAspect="1"/>
            </p:cNvGrpSpPr>
            <p:nvPr/>
          </p:nvGrpSpPr>
          <p:grpSpPr>
            <a:xfrm>
              <a:off x="9608992" y="1789469"/>
              <a:ext cx="301914" cy="822960"/>
              <a:chOff x="10199688" y="1076326"/>
              <a:chExt cx="196850" cy="536575"/>
            </a:xfrm>
          </p:grpSpPr>
          <p:sp>
            <p:nvSpPr>
              <p:cNvPr id="28" name="Freeform 119"/>
              <p:cNvSpPr/>
              <p:nvPr/>
            </p:nvSpPr>
            <p:spPr bwMode="auto">
              <a:xfrm>
                <a:off x="10199688" y="1076326"/>
                <a:ext cx="196850" cy="265113"/>
              </a:xfrm>
              <a:custGeom>
                <a:avLst/>
                <a:gdLst>
                  <a:gd name="T0" fmla="*/ 43 w 124"/>
                  <a:gd name="T1" fmla="*/ 167 h 167"/>
                  <a:gd name="T2" fmla="*/ 39 w 124"/>
                  <a:gd name="T3" fmla="*/ 167 h 167"/>
                  <a:gd name="T4" fmla="*/ 24 w 124"/>
                  <a:gd name="T5" fmla="*/ 163 h 167"/>
                  <a:gd name="T6" fmla="*/ 12 w 124"/>
                  <a:gd name="T7" fmla="*/ 155 h 167"/>
                  <a:gd name="T8" fmla="*/ 4 w 124"/>
                  <a:gd name="T9" fmla="*/ 143 h 167"/>
                  <a:gd name="T10" fmla="*/ 0 w 124"/>
                  <a:gd name="T11" fmla="*/ 128 h 167"/>
                  <a:gd name="T12" fmla="*/ 0 w 124"/>
                  <a:gd name="T13" fmla="*/ 121 h 167"/>
                  <a:gd name="T14" fmla="*/ 2 w 124"/>
                  <a:gd name="T15" fmla="*/ 109 h 167"/>
                  <a:gd name="T16" fmla="*/ 5 w 124"/>
                  <a:gd name="T17" fmla="*/ 103 h 167"/>
                  <a:gd name="T18" fmla="*/ 18 w 124"/>
                  <a:gd name="T19" fmla="*/ 69 h 167"/>
                  <a:gd name="T20" fmla="*/ 23 w 124"/>
                  <a:gd name="T21" fmla="*/ 36 h 167"/>
                  <a:gd name="T22" fmla="*/ 23 w 124"/>
                  <a:gd name="T23" fmla="*/ 12 h 167"/>
                  <a:gd name="T24" fmla="*/ 26 w 124"/>
                  <a:gd name="T25" fmla="*/ 4 h 167"/>
                  <a:gd name="T26" fmla="*/ 35 w 124"/>
                  <a:gd name="T27" fmla="*/ 0 h 167"/>
                  <a:gd name="T28" fmla="*/ 39 w 124"/>
                  <a:gd name="T29" fmla="*/ 1 h 167"/>
                  <a:gd name="T30" fmla="*/ 46 w 124"/>
                  <a:gd name="T31" fmla="*/ 7 h 167"/>
                  <a:gd name="T32" fmla="*/ 46 w 124"/>
                  <a:gd name="T33" fmla="*/ 36 h 167"/>
                  <a:gd name="T34" fmla="*/ 45 w 124"/>
                  <a:gd name="T35" fmla="*/ 56 h 167"/>
                  <a:gd name="T36" fmla="*/ 35 w 124"/>
                  <a:gd name="T37" fmla="*/ 94 h 167"/>
                  <a:gd name="T38" fmla="*/ 25 w 124"/>
                  <a:gd name="T39" fmla="*/ 114 h 167"/>
                  <a:gd name="T40" fmla="*/ 24 w 124"/>
                  <a:gd name="T41" fmla="*/ 126 h 167"/>
                  <a:gd name="T42" fmla="*/ 25 w 124"/>
                  <a:gd name="T43" fmla="*/ 132 h 167"/>
                  <a:gd name="T44" fmla="*/ 35 w 124"/>
                  <a:gd name="T45" fmla="*/ 141 h 167"/>
                  <a:gd name="T46" fmla="*/ 41 w 124"/>
                  <a:gd name="T47" fmla="*/ 143 h 167"/>
                  <a:gd name="T48" fmla="*/ 49 w 124"/>
                  <a:gd name="T49" fmla="*/ 143 h 167"/>
                  <a:gd name="T50" fmla="*/ 61 w 124"/>
                  <a:gd name="T51" fmla="*/ 134 h 167"/>
                  <a:gd name="T52" fmla="*/ 69 w 124"/>
                  <a:gd name="T53" fmla="*/ 139 h 167"/>
                  <a:gd name="T54" fmla="*/ 78 w 124"/>
                  <a:gd name="T55" fmla="*/ 143 h 167"/>
                  <a:gd name="T56" fmla="*/ 82 w 124"/>
                  <a:gd name="T57" fmla="*/ 143 h 167"/>
                  <a:gd name="T58" fmla="*/ 94 w 124"/>
                  <a:gd name="T59" fmla="*/ 138 h 167"/>
                  <a:gd name="T60" fmla="*/ 100 w 124"/>
                  <a:gd name="T61" fmla="*/ 126 h 167"/>
                  <a:gd name="T62" fmla="*/ 100 w 124"/>
                  <a:gd name="T63" fmla="*/ 120 h 167"/>
                  <a:gd name="T64" fmla="*/ 98 w 124"/>
                  <a:gd name="T65" fmla="*/ 114 h 167"/>
                  <a:gd name="T66" fmla="*/ 83 w 124"/>
                  <a:gd name="T67" fmla="*/ 75 h 167"/>
                  <a:gd name="T68" fmla="*/ 77 w 124"/>
                  <a:gd name="T69" fmla="*/ 36 h 167"/>
                  <a:gd name="T70" fmla="*/ 77 w 124"/>
                  <a:gd name="T71" fmla="*/ 12 h 167"/>
                  <a:gd name="T72" fmla="*/ 81 w 124"/>
                  <a:gd name="T73" fmla="*/ 4 h 167"/>
                  <a:gd name="T74" fmla="*/ 89 w 124"/>
                  <a:gd name="T75" fmla="*/ 0 h 167"/>
                  <a:gd name="T76" fmla="*/ 94 w 124"/>
                  <a:gd name="T77" fmla="*/ 1 h 167"/>
                  <a:gd name="T78" fmla="*/ 100 w 124"/>
                  <a:gd name="T79" fmla="*/ 7 h 167"/>
                  <a:gd name="T80" fmla="*/ 101 w 124"/>
                  <a:gd name="T81" fmla="*/ 36 h 167"/>
                  <a:gd name="T82" fmla="*/ 103 w 124"/>
                  <a:gd name="T83" fmla="*/ 53 h 167"/>
                  <a:gd name="T84" fmla="*/ 111 w 124"/>
                  <a:gd name="T85" fmla="*/ 86 h 167"/>
                  <a:gd name="T86" fmla="*/ 119 w 124"/>
                  <a:gd name="T87" fmla="*/ 103 h 167"/>
                  <a:gd name="T88" fmla="*/ 123 w 124"/>
                  <a:gd name="T89" fmla="*/ 115 h 167"/>
                  <a:gd name="T90" fmla="*/ 124 w 124"/>
                  <a:gd name="T91" fmla="*/ 128 h 167"/>
                  <a:gd name="T92" fmla="*/ 123 w 124"/>
                  <a:gd name="T93" fmla="*/ 135 h 167"/>
                  <a:gd name="T94" fmla="*/ 116 w 124"/>
                  <a:gd name="T95" fmla="*/ 149 h 167"/>
                  <a:gd name="T96" fmla="*/ 106 w 124"/>
                  <a:gd name="T97" fmla="*/ 158 h 167"/>
                  <a:gd name="T98" fmla="*/ 93 w 124"/>
                  <a:gd name="T99" fmla="*/ 165 h 167"/>
                  <a:gd name="T100" fmla="*/ 84 w 124"/>
                  <a:gd name="T101" fmla="*/ 167 h 167"/>
                  <a:gd name="T102" fmla="*/ 74 w 124"/>
                  <a:gd name="T103" fmla="*/ 167 h 167"/>
                  <a:gd name="T104" fmla="*/ 61 w 124"/>
                  <a:gd name="T105" fmla="*/ 163 h 167"/>
                  <a:gd name="T106" fmla="*/ 53 w 124"/>
                  <a:gd name="T107" fmla="*/ 165 h 167"/>
                  <a:gd name="T108" fmla="*/ 43 w 124"/>
                  <a:gd name="T109" fmla="*/ 16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67">
                    <a:moveTo>
                      <a:pt x="43" y="167"/>
                    </a:moveTo>
                    <a:lnTo>
                      <a:pt x="43" y="167"/>
                    </a:lnTo>
                    <a:lnTo>
                      <a:pt x="39" y="167"/>
                    </a:lnTo>
                    <a:lnTo>
                      <a:pt x="39" y="167"/>
                    </a:lnTo>
                    <a:lnTo>
                      <a:pt x="31" y="165"/>
                    </a:lnTo>
                    <a:lnTo>
                      <a:pt x="24" y="163"/>
                    </a:lnTo>
                    <a:lnTo>
                      <a:pt x="18" y="158"/>
                    </a:lnTo>
                    <a:lnTo>
                      <a:pt x="12" y="155"/>
                    </a:lnTo>
                    <a:lnTo>
                      <a:pt x="8" y="149"/>
                    </a:lnTo>
                    <a:lnTo>
                      <a:pt x="4" y="143"/>
                    </a:lnTo>
                    <a:lnTo>
                      <a:pt x="1" y="135"/>
                    </a:lnTo>
                    <a:lnTo>
                      <a:pt x="0" y="128"/>
                    </a:lnTo>
                    <a:lnTo>
                      <a:pt x="0" y="128"/>
                    </a:lnTo>
                    <a:lnTo>
                      <a:pt x="0" y="121"/>
                    </a:lnTo>
                    <a:lnTo>
                      <a:pt x="0" y="115"/>
                    </a:lnTo>
                    <a:lnTo>
                      <a:pt x="2" y="109"/>
                    </a:lnTo>
                    <a:lnTo>
                      <a:pt x="5" y="103"/>
                    </a:lnTo>
                    <a:lnTo>
                      <a:pt x="5" y="103"/>
                    </a:lnTo>
                    <a:lnTo>
                      <a:pt x="12" y="86"/>
                    </a:lnTo>
                    <a:lnTo>
                      <a:pt x="18" y="69"/>
                    </a:lnTo>
                    <a:lnTo>
                      <a:pt x="22" y="53"/>
                    </a:lnTo>
                    <a:lnTo>
                      <a:pt x="23" y="36"/>
                    </a:lnTo>
                    <a:lnTo>
                      <a:pt x="23" y="12"/>
                    </a:lnTo>
                    <a:lnTo>
                      <a:pt x="23" y="12"/>
                    </a:lnTo>
                    <a:lnTo>
                      <a:pt x="23" y="7"/>
                    </a:lnTo>
                    <a:lnTo>
                      <a:pt x="26" y="4"/>
                    </a:lnTo>
                    <a:lnTo>
                      <a:pt x="30" y="1"/>
                    </a:lnTo>
                    <a:lnTo>
                      <a:pt x="35" y="0"/>
                    </a:lnTo>
                    <a:lnTo>
                      <a:pt x="35" y="0"/>
                    </a:lnTo>
                    <a:lnTo>
                      <a:pt x="39" y="1"/>
                    </a:lnTo>
                    <a:lnTo>
                      <a:pt x="43" y="4"/>
                    </a:lnTo>
                    <a:lnTo>
                      <a:pt x="46" y="7"/>
                    </a:lnTo>
                    <a:lnTo>
                      <a:pt x="46" y="12"/>
                    </a:lnTo>
                    <a:lnTo>
                      <a:pt x="46" y="36"/>
                    </a:lnTo>
                    <a:lnTo>
                      <a:pt x="46" y="36"/>
                    </a:lnTo>
                    <a:lnTo>
                      <a:pt x="45" y="56"/>
                    </a:lnTo>
                    <a:lnTo>
                      <a:pt x="41" y="75"/>
                    </a:lnTo>
                    <a:lnTo>
                      <a:pt x="35" y="94"/>
                    </a:lnTo>
                    <a:lnTo>
                      <a:pt x="25" y="114"/>
                    </a:lnTo>
                    <a:lnTo>
                      <a:pt x="25" y="114"/>
                    </a:lnTo>
                    <a:lnTo>
                      <a:pt x="24" y="120"/>
                    </a:lnTo>
                    <a:lnTo>
                      <a:pt x="24" y="126"/>
                    </a:lnTo>
                    <a:lnTo>
                      <a:pt x="24" y="126"/>
                    </a:lnTo>
                    <a:lnTo>
                      <a:pt x="25" y="132"/>
                    </a:lnTo>
                    <a:lnTo>
                      <a:pt x="29" y="138"/>
                    </a:lnTo>
                    <a:lnTo>
                      <a:pt x="35" y="141"/>
                    </a:lnTo>
                    <a:lnTo>
                      <a:pt x="41" y="143"/>
                    </a:lnTo>
                    <a:lnTo>
                      <a:pt x="41" y="143"/>
                    </a:lnTo>
                    <a:lnTo>
                      <a:pt x="46" y="143"/>
                    </a:lnTo>
                    <a:lnTo>
                      <a:pt x="49" y="143"/>
                    </a:lnTo>
                    <a:lnTo>
                      <a:pt x="55" y="139"/>
                    </a:lnTo>
                    <a:lnTo>
                      <a:pt x="61" y="134"/>
                    </a:lnTo>
                    <a:lnTo>
                      <a:pt x="69" y="139"/>
                    </a:lnTo>
                    <a:lnTo>
                      <a:pt x="69" y="139"/>
                    </a:lnTo>
                    <a:lnTo>
                      <a:pt x="75" y="143"/>
                    </a:lnTo>
                    <a:lnTo>
                      <a:pt x="78" y="143"/>
                    </a:lnTo>
                    <a:lnTo>
                      <a:pt x="82" y="143"/>
                    </a:lnTo>
                    <a:lnTo>
                      <a:pt x="82" y="143"/>
                    </a:lnTo>
                    <a:lnTo>
                      <a:pt x="89" y="141"/>
                    </a:lnTo>
                    <a:lnTo>
                      <a:pt x="94" y="138"/>
                    </a:lnTo>
                    <a:lnTo>
                      <a:pt x="99" y="132"/>
                    </a:lnTo>
                    <a:lnTo>
                      <a:pt x="100" y="126"/>
                    </a:lnTo>
                    <a:lnTo>
                      <a:pt x="100" y="126"/>
                    </a:lnTo>
                    <a:lnTo>
                      <a:pt x="100" y="120"/>
                    </a:lnTo>
                    <a:lnTo>
                      <a:pt x="98" y="114"/>
                    </a:lnTo>
                    <a:lnTo>
                      <a:pt x="98" y="114"/>
                    </a:lnTo>
                    <a:lnTo>
                      <a:pt x="89" y="94"/>
                    </a:lnTo>
                    <a:lnTo>
                      <a:pt x="83" y="75"/>
                    </a:lnTo>
                    <a:lnTo>
                      <a:pt x="78" y="56"/>
                    </a:lnTo>
                    <a:lnTo>
                      <a:pt x="77" y="36"/>
                    </a:lnTo>
                    <a:lnTo>
                      <a:pt x="77" y="12"/>
                    </a:lnTo>
                    <a:lnTo>
                      <a:pt x="77" y="12"/>
                    </a:lnTo>
                    <a:lnTo>
                      <a:pt x="78" y="7"/>
                    </a:lnTo>
                    <a:lnTo>
                      <a:pt x="81" y="4"/>
                    </a:lnTo>
                    <a:lnTo>
                      <a:pt x="84" y="1"/>
                    </a:lnTo>
                    <a:lnTo>
                      <a:pt x="89" y="0"/>
                    </a:lnTo>
                    <a:lnTo>
                      <a:pt x="89" y="0"/>
                    </a:lnTo>
                    <a:lnTo>
                      <a:pt x="94" y="1"/>
                    </a:lnTo>
                    <a:lnTo>
                      <a:pt x="98" y="4"/>
                    </a:lnTo>
                    <a:lnTo>
                      <a:pt x="100" y="7"/>
                    </a:lnTo>
                    <a:lnTo>
                      <a:pt x="101" y="12"/>
                    </a:lnTo>
                    <a:lnTo>
                      <a:pt x="101" y="36"/>
                    </a:lnTo>
                    <a:lnTo>
                      <a:pt x="101" y="36"/>
                    </a:lnTo>
                    <a:lnTo>
                      <a:pt x="103" y="53"/>
                    </a:lnTo>
                    <a:lnTo>
                      <a:pt x="106" y="69"/>
                    </a:lnTo>
                    <a:lnTo>
                      <a:pt x="111" y="86"/>
                    </a:lnTo>
                    <a:lnTo>
                      <a:pt x="119" y="103"/>
                    </a:lnTo>
                    <a:lnTo>
                      <a:pt x="119" y="103"/>
                    </a:lnTo>
                    <a:lnTo>
                      <a:pt x="122" y="109"/>
                    </a:lnTo>
                    <a:lnTo>
                      <a:pt x="123" y="115"/>
                    </a:lnTo>
                    <a:lnTo>
                      <a:pt x="124" y="121"/>
                    </a:lnTo>
                    <a:lnTo>
                      <a:pt x="124" y="128"/>
                    </a:lnTo>
                    <a:lnTo>
                      <a:pt x="124" y="128"/>
                    </a:lnTo>
                    <a:lnTo>
                      <a:pt x="123" y="135"/>
                    </a:lnTo>
                    <a:lnTo>
                      <a:pt x="119" y="143"/>
                    </a:lnTo>
                    <a:lnTo>
                      <a:pt x="116" y="149"/>
                    </a:lnTo>
                    <a:lnTo>
                      <a:pt x="111" y="155"/>
                    </a:lnTo>
                    <a:lnTo>
                      <a:pt x="106" y="158"/>
                    </a:lnTo>
                    <a:lnTo>
                      <a:pt x="99" y="163"/>
                    </a:lnTo>
                    <a:lnTo>
                      <a:pt x="93" y="165"/>
                    </a:lnTo>
                    <a:lnTo>
                      <a:pt x="84" y="167"/>
                    </a:lnTo>
                    <a:lnTo>
                      <a:pt x="84" y="167"/>
                    </a:lnTo>
                    <a:lnTo>
                      <a:pt x="80" y="167"/>
                    </a:lnTo>
                    <a:lnTo>
                      <a:pt x="74" y="167"/>
                    </a:lnTo>
                    <a:lnTo>
                      <a:pt x="68" y="165"/>
                    </a:lnTo>
                    <a:lnTo>
                      <a:pt x="61" y="163"/>
                    </a:lnTo>
                    <a:lnTo>
                      <a:pt x="61" y="163"/>
                    </a:lnTo>
                    <a:lnTo>
                      <a:pt x="53" y="165"/>
                    </a:lnTo>
                    <a:lnTo>
                      <a:pt x="43" y="167"/>
                    </a:lnTo>
                    <a:lnTo>
                      <a:pt x="43" y="167"/>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120"/>
              <p:cNvSpPr/>
              <p:nvPr/>
            </p:nvSpPr>
            <p:spPr bwMode="auto">
              <a:xfrm>
                <a:off x="10199688" y="1349376"/>
                <a:ext cx="196850" cy="263525"/>
              </a:xfrm>
              <a:custGeom>
                <a:avLst/>
                <a:gdLst>
                  <a:gd name="T0" fmla="*/ 89 w 124"/>
                  <a:gd name="T1" fmla="*/ 166 h 166"/>
                  <a:gd name="T2" fmla="*/ 81 w 124"/>
                  <a:gd name="T3" fmla="*/ 162 h 166"/>
                  <a:gd name="T4" fmla="*/ 77 w 124"/>
                  <a:gd name="T5" fmla="*/ 154 h 166"/>
                  <a:gd name="T6" fmla="*/ 77 w 124"/>
                  <a:gd name="T7" fmla="*/ 130 h 166"/>
                  <a:gd name="T8" fmla="*/ 83 w 124"/>
                  <a:gd name="T9" fmla="*/ 91 h 166"/>
                  <a:gd name="T10" fmla="*/ 98 w 124"/>
                  <a:gd name="T11" fmla="*/ 53 h 166"/>
                  <a:gd name="T12" fmla="*/ 100 w 124"/>
                  <a:gd name="T13" fmla="*/ 48 h 166"/>
                  <a:gd name="T14" fmla="*/ 100 w 124"/>
                  <a:gd name="T15" fmla="*/ 42 h 166"/>
                  <a:gd name="T16" fmla="*/ 94 w 124"/>
                  <a:gd name="T17" fmla="*/ 30 h 166"/>
                  <a:gd name="T18" fmla="*/ 82 w 124"/>
                  <a:gd name="T19" fmla="*/ 24 h 166"/>
                  <a:gd name="T20" fmla="*/ 78 w 124"/>
                  <a:gd name="T21" fmla="*/ 24 h 166"/>
                  <a:gd name="T22" fmla="*/ 69 w 124"/>
                  <a:gd name="T23" fmla="*/ 27 h 166"/>
                  <a:gd name="T24" fmla="*/ 55 w 124"/>
                  <a:gd name="T25" fmla="*/ 27 h 166"/>
                  <a:gd name="T26" fmla="*/ 49 w 124"/>
                  <a:gd name="T27" fmla="*/ 25 h 166"/>
                  <a:gd name="T28" fmla="*/ 41 w 124"/>
                  <a:gd name="T29" fmla="*/ 24 h 166"/>
                  <a:gd name="T30" fmla="*/ 35 w 124"/>
                  <a:gd name="T31" fmla="*/ 26 h 166"/>
                  <a:gd name="T32" fmla="*/ 25 w 124"/>
                  <a:gd name="T33" fmla="*/ 35 h 166"/>
                  <a:gd name="T34" fmla="*/ 24 w 124"/>
                  <a:gd name="T35" fmla="*/ 42 h 166"/>
                  <a:gd name="T36" fmla="*/ 25 w 124"/>
                  <a:gd name="T37" fmla="*/ 53 h 166"/>
                  <a:gd name="T38" fmla="*/ 35 w 124"/>
                  <a:gd name="T39" fmla="*/ 72 h 166"/>
                  <a:gd name="T40" fmla="*/ 45 w 124"/>
                  <a:gd name="T41" fmla="*/ 111 h 166"/>
                  <a:gd name="T42" fmla="*/ 46 w 124"/>
                  <a:gd name="T43" fmla="*/ 154 h 166"/>
                  <a:gd name="T44" fmla="*/ 46 w 124"/>
                  <a:gd name="T45" fmla="*/ 159 h 166"/>
                  <a:gd name="T46" fmla="*/ 39 w 124"/>
                  <a:gd name="T47" fmla="*/ 165 h 166"/>
                  <a:gd name="T48" fmla="*/ 35 w 124"/>
                  <a:gd name="T49" fmla="*/ 166 h 166"/>
                  <a:gd name="T50" fmla="*/ 26 w 124"/>
                  <a:gd name="T51" fmla="*/ 162 h 166"/>
                  <a:gd name="T52" fmla="*/ 23 w 124"/>
                  <a:gd name="T53" fmla="*/ 154 h 166"/>
                  <a:gd name="T54" fmla="*/ 23 w 124"/>
                  <a:gd name="T55" fmla="*/ 130 h 166"/>
                  <a:gd name="T56" fmla="*/ 18 w 124"/>
                  <a:gd name="T57" fmla="*/ 97 h 166"/>
                  <a:gd name="T58" fmla="*/ 5 w 124"/>
                  <a:gd name="T59" fmla="*/ 63 h 166"/>
                  <a:gd name="T60" fmla="*/ 2 w 124"/>
                  <a:gd name="T61" fmla="*/ 57 h 166"/>
                  <a:gd name="T62" fmla="*/ 0 w 124"/>
                  <a:gd name="T63" fmla="*/ 45 h 166"/>
                  <a:gd name="T64" fmla="*/ 0 w 124"/>
                  <a:gd name="T65" fmla="*/ 39 h 166"/>
                  <a:gd name="T66" fmla="*/ 4 w 124"/>
                  <a:gd name="T67" fmla="*/ 25 h 166"/>
                  <a:gd name="T68" fmla="*/ 12 w 124"/>
                  <a:gd name="T69" fmla="*/ 13 h 166"/>
                  <a:gd name="T70" fmla="*/ 24 w 124"/>
                  <a:gd name="T71" fmla="*/ 4 h 166"/>
                  <a:gd name="T72" fmla="*/ 39 w 124"/>
                  <a:gd name="T73" fmla="*/ 0 h 166"/>
                  <a:gd name="T74" fmla="*/ 45 w 124"/>
                  <a:gd name="T75" fmla="*/ 0 h 166"/>
                  <a:gd name="T76" fmla="*/ 57 w 124"/>
                  <a:gd name="T77" fmla="*/ 2 h 166"/>
                  <a:gd name="T78" fmla="*/ 61 w 124"/>
                  <a:gd name="T79" fmla="*/ 3 h 166"/>
                  <a:gd name="T80" fmla="*/ 74 w 124"/>
                  <a:gd name="T81" fmla="*/ 1 h 166"/>
                  <a:gd name="T82" fmla="*/ 84 w 124"/>
                  <a:gd name="T83" fmla="*/ 0 h 166"/>
                  <a:gd name="T84" fmla="*/ 93 w 124"/>
                  <a:gd name="T85" fmla="*/ 2 h 166"/>
                  <a:gd name="T86" fmla="*/ 106 w 124"/>
                  <a:gd name="T87" fmla="*/ 8 h 166"/>
                  <a:gd name="T88" fmla="*/ 116 w 124"/>
                  <a:gd name="T89" fmla="*/ 18 h 166"/>
                  <a:gd name="T90" fmla="*/ 123 w 124"/>
                  <a:gd name="T91" fmla="*/ 32 h 166"/>
                  <a:gd name="T92" fmla="*/ 124 w 124"/>
                  <a:gd name="T93" fmla="*/ 39 h 166"/>
                  <a:gd name="T94" fmla="*/ 123 w 124"/>
                  <a:gd name="T95" fmla="*/ 51 h 166"/>
                  <a:gd name="T96" fmla="*/ 119 w 124"/>
                  <a:gd name="T97" fmla="*/ 63 h 166"/>
                  <a:gd name="T98" fmla="*/ 111 w 124"/>
                  <a:gd name="T99" fmla="*/ 80 h 166"/>
                  <a:gd name="T100" fmla="*/ 103 w 124"/>
                  <a:gd name="T101" fmla="*/ 114 h 166"/>
                  <a:gd name="T102" fmla="*/ 101 w 124"/>
                  <a:gd name="T103" fmla="*/ 154 h 166"/>
                  <a:gd name="T104" fmla="*/ 100 w 124"/>
                  <a:gd name="T105" fmla="*/ 159 h 166"/>
                  <a:gd name="T106" fmla="*/ 94 w 124"/>
                  <a:gd name="T107" fmla="*/ 165 h 166"/>
                  <a:gd name="T108" fmla="*/ 89 w 124"/>
                  <a:gd name="T10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 h="166">
                    <a:moveTo>
                      <a:pt x="89" y="166"/>
                    </a:moveTo>
                    <a:lnTo>
                      <a:pt x="89" y="166"/>
                    </a:lnTo>
                    <a:lnTo>
                      <a:pt x="84" y="165"/>
                    </a:lnTo>
                    <a:lnTo>
                      <a:pt x="81" y="162"/>
                    </a:lnTo>
                    <a:lnTo>
                      <a:pt x="78" y="159"/>
                    </a:lnTo>
                    <a:lnTo>
                      <a:pt x="77" y="154"/>
                    </a:lnTo>
                    <a:lnTo>
                      <a:pt x="77" y="130"/>
                    </a:lnTo>
                    <a:lnTo>
                      <a:pt x="77" y="130"/>
                    </a:lnTo>
                    <a:lnTo>
                      <a:pt x="78" y="111"/>
                    </a:lnTo>
                    <a:lnTo>
                      <a:pt x="83" y="91"/>
                    </a:lnTo>
                    <a:lnTo>
                      <a:pt x="89" y="72"/>
                    </a:lnTo>
                    <a:lnTo>
                      <a:pt x="98" y="53"/>
                    </a:lnTo>
                    <a:lnTo>
                      <a:pt x="98" y="53"/>
                    </a:lnTo>
                    <a:lnTo>
                      <a:pt x="100" y="48"/>
                    </a:lnTo>
                    <a:lnTo>
                      <a:pt x="100" y="42"/>
                    </a:lnTo>
                    <a:lnTo>
                      <a:pt x="100" y="42"/>
                    </a:lnTo>
                    <a:lnTo>
                      <a:pt x="99" y="35"/>
                    </a:lnTo>
                    <a:lnTo>
                      <a:pt x="94" y="30"/>
                    </a:lnTo>
                    <a:lnTo>
                      <a:pt x="89" y="26"/>
                    </a:lnTo>
                    <a:lnTo>
                      <a:pt x="82" y="24"/>
                    </a:lnTo>
                    <a:lnTo>
                      <a:pt x="82" y="24"/>
                    </a:lnTo>
                    <a:lnTo>
                      <a:pt x="78" y="24"/>
                    </a:lnTo>
                    <a:lnTo>
                      <a:pt x="75" y="25"/>
                    </a:lnTo>
                    <a:lnTo>
                      <a:pt x="69" y="27"/>
                    </a:lnTo>
                    <a:lnTo>
                      <a:pt x="61" y="32"/>
                    </a:lnTo>
                    <a:lnTo>
                      <a:pt x="55" y="27"/>
                    </a:lnTo>
                    <a:lnTo>
                      <a:pt x="55" y="27"/>
                    </a:lnTo>
                    <a:lnTo>
                      <a:pt x="49" y="25"/>
                    </a:lnTo>
                    <a:lnTo>
                      <a:pt x="46" y="24"/>
                    </a:lnTo>
                    <a:lnTo>
                      <a:pt x="41" y="24"/>
                    </a:lnTo>
                    <a:lnTo>
                      <a:pt x="41" y="24"/>
                    </a:lnTo>
                    <a:lnTo>
                      <a:pt x="35" y="26"/>
                    </a:lnTo>
                    <a:lnTo>
                      <a:pt x="29" y="30"/>
                    </a:lnTo>
                    <a:lnTo>
                      <a:pt x="25" y="35"/>
                    </a:lnTo>
                    <a:lnTo>
                      <a:pt x="24" y="42"/>
                    </a:lnTo>
                    <a:lnTo>
                      <a:pt x="24" y="42"/>
                    </a:lnTo>
                    <a:lnTo>
                      <a:pt x="24" y="48"/>
                    </a:lnTo>
                    <a:lnTo>
                      <a:pt x="25" y="53"/>
                    </a:lnTo>
                    <a:lnTo>
                      <a:pt x="25" y="53"/>
                    </a:lnTo>
                    <a:lnTo>
                      <a:pt x="35" y="72"/>
                    </a:lnTo>
                    <a:lnTo>
                      <a:pt x="41" y="91"/>
                    </a:lnTo>
                    <a:lnTo>
                      <a:pt x="45" y="111"/>
                    </a:lnTo>
                    <a:lnTo>
                      <a:pt x="46" y="130"/>
                    </a:lnTo>
                    <a:lnTo>
                      <a:pt x="46" y="154"/>
                    </a:lnTo>
                    <a:lnTo>
                      <a:pt x="46" y="154"/>
                    </a:lnTo>
                    <a:lnTo>
                      <a:pt x="46" y="159"/>
                    </a:lnTo>
                    <a:lnTo>
                      <a:pt x="43" y="162"/>
                    </a:lnTo>
                    <a:lnTo>
                      <a:pt x="39" y="165"/>
                    </a:lnTo>
                    <a:lnTo>
                      <a:pt x="35" y="166"/>
                    </a:lnTo>
                    <a:lnTo>
                      <a:pt x="35" y="166"/>
                    </a:lnTo>
                    <a:lnTo>
                      <a:pt x="30" y="165"/>
                    </a:lnTo>
                    <a:lnTo>
                      <a:pt x="26" y="162"/>
                    </a:lnTo>
                    <a:lnTo>
                      <a:pt x="23" y="159"/>
                    </a:lnTo>
                    <a:lnTo>
                      <a:pt x="23" y="154"/>
                    </a:lnTo>
                    <a:lnTo>
                      <a:pt x="23" y="130"/>
                    </a:lnTo>
                    <a:lnTo>
                      <a:pt x="23" y="130"/>
                    </a:lnTo>
                    <a:lnTo>
                      <a:pt x="22" y="114"/>
                    </a:lnTo>
                    <a:lnTo>
                      <a:pt x="18" y="97"/>
                    </a:lnTo>
                    <a:lnTo>
                      <a:pt x="12" y="80"/>
                    </a:lnTo>
                    <a:lnTo>
                      <a:pt x="5" y="63"/>
                    </a:lnTo>
                    <a:lnTo>
                      <a:pt x="5" y="63"/>
                    </a:lnTo>
                    <a:lnTo>
                      <a:pt x="2" y="57"/>
                    </a:lnTo>
                    <a:lnTo>
                      <a:pt x="0" y="51"/>
                    </a:lnTo>
                    <a:lnTo>
                      <a:pt x="0" y="45"/>
                    </a:lnTo>
                    <a:lnTo>
                      <a:pt x="0" y="39"/>
                    </a:lnTo>
                    <a:lnTo>
                      <a:pt x="0" y="39"/>
                    </a:lnTo>
                    <a:lnTo>
                      <a:pt x="1" y="32"/>
                    </a:lnTo>
                    <a:lnTo>
                      <a:pt x="4" y="25"/>
                    </a:lnTo>
                    <a:lnTo>
                      <a:pt x="8" y="18"/>
                    </a:lnTo>
                    <a:lnTo>
                      <a:pt x="12" y="13"/>
                    </a:lnTo>
                    <a:lnTo>
                      <a:pt x="18" y="8"/>
                    </a:lnTo>
                    <a:lnTo>
                      <a:pt x="24" y="4"/>
                    </a:lnTo>
                    <a:lnTo>
                      <a:pt x="31" y="2"/>
                    </a:lnTo>
                    <a:lnTo>
                      <a:pt x="39" y="0"/>
                    </a:lnTo>
                    <a:lnTo>
                      <a:pt x="39" y="0"/>
                    </a:lnTo>
                    <a:lnTo>
                      <a:pt x="45" y="0"/>
                    </a:lnTo>
                    <a:lnTo>
                      <a:pt x="51" y="1"/>
                    </a:lnTo>
                    <a:lnTo>
                      <a:pt x="57" y="2"/>
                    </a:lnTo>
                    <a:lnTo>
                      <a:pt x="61" y="3"/>
                    </a:lnTo>
                    <a:lnTo>
                      <a:pt x="61" y="3"/>
                    </a:lnTo>
                    <a:lnTo>
                      <a:pt x="68" y="2"/>
                    </a:lnTo>
                    <a:lnTo>
                      <a:pt x="74" y="1"/>
                    </a:lnTo>
                    <a:lnTo>
                      <a:pt x="80" y="0"/>
                    </a:lnTo>
                    <a:lnTo>
                      <a:pt x="84" y="0"/>
                    </a:lnTo>
                    <a:lnTo>
                      <a:pt x="84" y="0"/>
                    </a:lnTo>
                    <a:lnTo>
                      <a:pt x="93" y="2"/>
                    </a:lnTo>
                    <a:lnTo>
                      <a:pt x="99" y="4"/>
                    </a:lnTo>
                    <a:lnTo>
                      <a:pt x="106" y="8"/>
                    </a:lnTo>
                    <a:lnTo>
                      <a:pt x="111" y="13"/>
                    </a:lnTo>
                    <a:lnTo>
                      <a:pt x="116" y="18"/>
                    </a:lnTo>
                    <a:lnTo>
                      <a:pt x="119" y="25"/>
                    </a:lnTo>
                    <a:lnTo>
                      <a:pt x="123" y="32"/>
                    </a:lnTo>
                    <a:lnTo>
                      <a:pt x="124" y="39"/>
                    </a:lnTo>
                    <a:lnTo>
                      <a:pt x="124" y="39"/>
                    </a:lnTo>
                    <a:lnTo>
                      <a:pt x="124" y="45"/>
                    </a:lnTo>
                    <a:lnTo>
                      <a:pt x="123" y="51"/>
                    </a:lnTo>
                    <a:lnTo>
                      <a:pt x="122" y="57"/>
                    </a:lnTo>
                    <a:lnTo>
                      <a:pt x="119" y="63"/>
                    </a:lnTo>
                    <a:lnTo>
                      <a:pt x="119" y="63"/>
                    </a:lnTo>
                    <a:lnTo>
                      <a:pt x="111" y="80"/>
                    </a:lnTo>
                    <a:lnTo>
                      <a:pt x="106" y="97"/>
                    </a:lnTo>
                    <a:lnTo>
                      <a:pt x="103" y="114"/>
                    </a:lnTo>
                    <a:lnTo>
                      <a:pt x="101" y="130"/>
                    </a:lnTo>
                    <a:lnTo>
                      <a:pt x="101" y="154"/>
                    </a:lnTo>
                    <a:lnTo>
                      <a:pt x="101" y="154"/>
                    </a:lnTo>
                    <a:lnTo>
                      <a:pt x="100" y="159"/>
                    </a:lnTo>
                    <a:lnTo>
                      <a:pt x="98" y="162"/>
                    </a:lnTo>
                    <a:lnTo>
                      <a:pt x="94" y="165"/>
                    </a:lnTo>
                    <a:lnTo>
                      <a:pt x="89" y="166"/>
                    </a:lnTo>
                    <a:lnTo>
                      <a:pt x="89" y="166"/>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cxnSp>
        <p:nvCxnSpPr>
          <p:cNvPr id="38" name="Straight Connector 37"/>
          <p:cNvCxnSpPr/>
          <p:nvPr/>
        </p:nvCxnSpPr>
        <p:spPr>
          <a:xfrm>
            <a:off x="1498600" y="3149600"/>
            <a:ext cx="1892300" cy="0"/>
          </a:xfrm>
          <a:prstGeom prst="line">
            <a:avLst/>
          </a:prstGeom>
          <a:ln w="38100">
            <a:solidFill>
              <a:schemeClr val="accent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213989" y="3149600"/>
            <a:ext cx="1892300" cy="0"/>
          </a:xfrm>
          <a:prstGeom prst="line">
            <a:avLst/>
          </a:prstGeom>
          <a:ln w="38100">
            <a:solidFill>
              <a:schemeClr val="accent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813799" y="3149600"/>
            <a:ext cx="1892300" cy="0"/>
          </a:xfrm>
          <a:prstGeom prst="line">
            <a:avLst/>
          </a:prstGeom>
          <a:ln w="38100">
            <a:solidFill>
              <a:schemeClr val="accent1"/>
            </a:solidFill>
            <a:prstDash val="sysDot"/>
            <a:headEnd type="diamond"/>
            <a:tailEnd type="diamond"/>
          </a:ln>
        </p:spPr>
        <p:style>
          <a:lnRef idx="1">
            <a:schemeClr val="accent1"/>
          </a:lnRef>
          <a:fillRef idx="0">
            <a:schemeClr val="accent1"/>
          </a:fillRef>
          <a:effectRef idx="0">
            <a:schemeClr val="accent1"/>
          </a:effectRef>
          <a:fontRef idx="minor">
            <a:schemeClr val="tx1"/>
          </a:fontRef>
        </p:style>
      </p:cxnSp>
      <p:sp>
        <p:nvSpPr>
          <p:cNvPr id="44" name="Rectangle: Rounded Corners 43"/>
          <p:cNvSpPr/>
          <p:nvPr/>
        </p:nvSpPr>
        <p:spPr>
          <a:xfrm>
            <a:off x="1255415" y="3423031"/>
            <a:ext cx="2474613" cy="2622598"/>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全分析集（</a:t>
            </a:r>
            <a:r>
              <a:rPr lang="en-US" altLang="zh-CN" sz="2400" b="1" dirty="0">
                <a:latin typeface="微软雅黑" panose="020B0503020204020204" pitchFamily="34" charset="-122"/>
                <a:ea typeface="微软雅黑" panose="020B0503020204020204" pitchFamily="34" charset="-122"/>
              </a:rPr>
              <a:t>FAS</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gn="ctr"/>
            <a:r>
              <a:rPr lang="en-US" altLang="zh-CN" sz="2400" b="1" dirty="0">
                <a:latin typeface="微软雅黑" panose="020B0503020204020204" pitchFamily="34" charset="-122"/>
                <a:ea typeface="微软雅黑" panose="020B0503020204020204" pitchFamily="34" charset="-122"/>
              </a:rPr>
              <a:t>——</a:t>
            </a:r>
          </a:p>
          <a:p>
            <a:pPr algn="ctr"/>
            <a:r>
              <a:rPr lang="en-US" altLang="zh-CN" sz="2400" b="1" dirty="0">
                <a:latin typeface="微软雅黑" panose="020B0503020204020204" pitchFamily="34" charset="-122"/>
                <a:ea typeface="微软雅黑" panose="020B0503020204020204" pitchFamily="34" charset="-122"/>
              </a:rPr>
              <a:t>ITT</a:t>
            </a:r>
            <a:r>
              <a:rPr lang="zh-CN" altLang="en-US" sz="2400" b="1" dirty="0">
                <a:latin typeface="微软雅黑" panose="020B0503020204020204" pitchFamily="34" charset="-122"/>
                <a:ea typeface="微软雅黑" panose="020B0503020204020204" pitchFamily="34" charset="-122"/>
              </a:rPr>
              <a:t>意向性分析</a:t>
            </a:r>
          </a:p>
          <a:p>
            <a:pPr algn="ctr"/>
            <a:endParaRPr lang="en-US" dirty="0"/>
          </a:p>
        </p:txBody>
      </p:sp>
      <p:sp>
        <p:nvSpPr>
          <p:cNvPr id="45" name="Rectangle: Rounded Corners 44"/>
          <p:cNvSpPr/>
          <p:nvPr/>
        </p:nvSpPr>
        <p:spPr>
          <a:xfrm>
            <a:off x="4888871" y="3423031"/>
            <a:ext cx="2571184" cy="2622598"/>
          </a:xfrm>
          <a:prstGeom prst="roundRect">
            <a:avLst/>
          </a:prstGeom>
          <a:solidFill>
            <a:schemeClr val="accent3"/>
          </a:solidFill>
          <a:ln>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符合方案分析集（</a:t>
            </a:r>
            <a:r>
              <a:rPr lang="en-US" altLang="zh-CN" sz="2400" b="1" dirty="0">
                <a:latin typeface="微软雅黑" panose="020B0503020204020204" pitchFamily="34" charset="-122"/>
                <a:ea typeface="微软雅黑" panose="020B0503020204020204" pitchFamily="34" charset="-122"/>
              </a:rPr>
              <a:t>PPS</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gn="ctr"/>
            <a:r>
              <a:rPr lang="en-US" altLang="zh-CN" sz="2400" b="1" dirty="0">
                <a:latin typeface="微软雅黑" panose="020B0503020204020204" pitchFamily="34" charset="-122"/>
                <a:ea typeface="微软雅黑" panose="020B0503020204020204" pitchFamily="34" charset="-122"/>
              </a:rPr>
              <a:t>——</a:t>
            </a:r>
          </a:p>
          <a:p>
            <a:pPr algn="ctr"/>
            <a:r>
              <a:rPr lang="en-US" altLang="zh-CN" sz="2400" b="1" dirty="0">
                <a:latin typeface="微软雅黑" panose="020B0503020204020204" pitchFamily="34" charset="-122"/>
                <a:ea typeface="微软雅黑" panose="020B0503020204020204" pitchFamily="34" charset="-122"/>
              </a:rPr>
              <a:t>PP</a:t>
            </a:r>
            <a:r>
              <a:rPr lang="zh-CN" altLang="en-US" sz="2400" b="1" dirty="0">
                <a:latin typeface="微软雅黑" panose="020B0503020204020204" pitchFamily="34" charset="-122"/>
                <a:ea typeface="微软雅黑" panose="020B0503020204020204" pitchFamily="34" charset="-122"/>
              </a:rPr>
              <a:t>遵循研究方案分析</a:t>
            </a:r>
            <a:endParaRPr lang="en-US" altLang="zh-CN" sz="2400" b="1" dirty="0">
              <a:latin typeface="微软雅黑" panose="020B0503020204020204" pitchFamily="34" charset="-122"/>
              <a:ea typeface="微软雅黑" panose="020B0503020204020204" pitchFamily="34" charset="-122"/>
            </a:endParaRPr>
          </a:p>
        </p:txBody>
      </p:sp>
      <p:sp>
        <p:nvSpPr>
          <p:cNvPr id="46" name="Rectangle: Rounded Corners 45"/>
          <p:cNvSpPr/>
          <p:nvPr/>
        </p:nvSpPr>
        <p:spPr>
          <a:xfrm>
            <a:off x="8618898" y="3423031"/>
            <a:ext cx="2408223" cy="2622598"/>
          </a:xfrm>
          <a:prstGeom prst="roundRect">
            <a:avLst/>
          </a:prstGeom>
          <a:solidFill>
            <a:schemeClr val="accent4"/>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安全性数据集（</a:t>
            </a:r>
            <a:r>
              <a:rPr lang="en-US" altLang="zh-CN" sz="2400" b="1" dirty="0">
                <a:latin typeface="微软雅黑" panose="020B0503020204020204" pitchFamily="34" charset="-122"/>
                <a:ea typeface="微软雅黑" panose="020B0503020204020204" pitchFamily="34" charset="-122"/>
              </a:rPr>
              <a:t>SS</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gn="ctr"/>
            <a:r>
              <a:rPr lang="en-US" altLang="zh-CN" sz="2400" b="1" dirty="0">
                <a:latin typeface="微软雅黑" panose="020B0503020204020204" pitchFamily="34" charset="-122"/>
                <a:ea typeface="微软雅黑" panose="020B0503020204020204" pitchFamily="34" charset="-122"/>
              </a:rPr>
              <a:t>——</a:t>
            </a:r>
          </a:p>
          <a:p>
            <a:pPr algn="ctr"/>
            <a:r>
              <a:rPr lang="zh-CN" altLang="en-US" sz="2400" b="1" dirty="0">
                <a:latin typeface="微软雅黑" panose="020B0503020204020204" pitchFamily="34" charset="-122"/>
                <a:ea typeface="微软雅黑" panose="020B0503020204020204" pitchFamily="34" charset="-122"/>
              </a:rPr>
              <a:t>安全性分析</a:t>
            </a:r>
          </a:p>
          <a:p>
            <a:pPr algn="ctr"/>
            <a:endParaRPr lang="en-US" altLang="zh-CN" dirty="0"/>
          </a:p>
        </p:txBody>
      </p:sp>
      <p:grpSp>
        <p:nvGrpSpPr>
          <p:cNvPr id="23" name="Group 161">
            <a:extLst>
              <a:ext uri="{FF2B5EF4-FFF2-40B4-BE49-F238E27FC236}">
                <a16:creationId xmlns:a16="http://schemas.microsoft.com/office/drawing/2014/main" id="{9DEEC0FB-5365-489A-893B-752B1AEE4972}"/>
              </a:ext>
            </a:extLst>
          </p:cNvPr>
          <p:cNvGrpSpPr/>
          <p:nvPr/>
        </p:nvGrpSpPr>
        <p:grpSpPr>
          <a:xfrm>
            <a:off x="5669400" y="1739982"/>
            <a:ext cx="853200" cy="824400"/>
            <a:chOff x="11598275" y="293688"/>
            <a:chExt cx="593725" cy="534988"/>
          </a:xfrm>
          <a:solidFill>
            <a:schemeClr val="accent3"/>
          </a:solidFill>
        </p:grpSpPr>
        <p:sp>
          <p:nvSpPr>
            <p:cNvPr id="24" name="Freeform 111">
              <a:extLst>
                <a:ext uri="{FF2B5EF4-FFF2-40B4-BE49-F238E27FC236}">
                  <a16:creationId xmlns:a16="http://schemas.microsoft.com/office/drawing/2014/main" id="{80961720-C73E-4017-9657-FDEA2FB85537}"/>
                </a:ext>
              </a:extLst>
            </p:cNvPr>
            <p:cNvSpPr/>
            <p:nvPr/>
          </p:nvSpPr>
          <p:spPr bwMode="auto">
            <a:xfrm>
              <a:off x="11806238" y="473076"/>
              <a:ext cx="176213" cy="176213"/>
            </a:xfrm>
            <a:custGeom>
              <a:avLst/>
              <a:gdLst>
                <a:gd name="T0" fmla="*/ 104 w 111"/>
                <a:gd name="T1" fmla="*/ 48 h 111"/>
                <a:gd name="T2" fmla="*/ 63 w 111"/>
                <a:gd name="T3" fmla="*/ 48 h 111"/>
                <a:gd name="T4" fmla="*/ 63 w 111"/>
                <a:gd name="T5" fmla="*/ 7 h 111"/>
                <a:gd name="T6" fmla="*/ 63 w 111"/>
                <a:gd name="T7" fmla="*/ 7 h 111"/>
                <a:gd name="T8" fmla="*/ 63 w 111"/>
                <a:gd name="T9" fmla="*/ 4 h 111"/>
                <a:gd name="T10" fmla="*/ 61 w 111"/>
                <a:gd name="T11" fmla="*/ 1 h 111"/>
                <a:gd name="T12" fmla="*/ 58 w 111"/>
                <a:gd name="T13" fmla="*/ 0 h 111"/>
                <a:gd name="T14" fmla="*/ 56 w 111"/>
                <a:gd name="T15" fmla="*/ 0 h 111"/>
                <a:gd name="T16" fmla="*/ 56 w 111"/>
                <a:gd name="T17" fmla="*/ 0 h 111"/>
                <a:gd name="T18" fmla="*/ 54 w 111"/>
                <a:gd name="T19" fmla="*/ 0 h 111"/>
                <a:gd name="T20" fmla="*/ 51 w 111"/>
                <a:gd name="T21" fmla="*/ 1 h 111"/>
                <a:gd name="T22" fmla="*/ 50 w 111"/>
                <a:gd name="T23" fmla="*/ 4 h 111"/>
                <a:gd name="T24" fmla="*/ 49 w 111"/>
                <a:gd name="T25" fmla="*/ 7 h 111"/>
                <a:gd name="T26" fmla="*/ 49 w 111"/>
                <a:gd name="T27" fmla="*/ 48 h 111"/>
                <a:gd name="T28" fmla="*/ 8 w 111"/>
                <a:gd name="T29" fmla="*/ 48 h 111"/>
                <a:gd name="T30" fmla="*/ 8 w 111"/>
                <a:gd name="T31" fmla="*/ 48 h 111"/>
                <a:gd name="T32" fmla="*/ 5 w 111"/>
                <a:gd name="T33" fmla="*/ 48 h 111"/>
                <a:gd name="T34" fmla="*/ 3 w 111"/>
                <a:gd name="T35" fmla="*/ 50 h 111"/>
                <a:gd name="T36" fmla="*/ 2 w 111"/>
                <a:gd name="T37" fmla="*/ 52 h 111"/>
                <a:gd name="T38" fmla="*/ 0 w 111"/>
                <a:gd name="T39" fmla="*/ 56 h 111"/>
                <a:gd name="T40" fmla="*/ 0 w 111"/>
                <a:gd name="T41" fmla="*/ 56 h 111"/>
                <a:gd name="T42" fmla="*/ 2 w 111"/>
                <a:gd name="T43" fmla="*/ 58 h 111"/>
                <a:gd name="T44" fmla="*/ 3 w 111"/>
                <a:gd name="T45" fmla="*/ 60 h 111"/>
                <a:gd name="T46" fmla="*/ 5 w 111"/>
                <a:gd name="T47" fmla="*/ 62 h 111"/>
                <a:gd name="T48" fmla="*/ 8 w 111"/>
                <a:gd name="T49" fmla="*/ 63 h 111"/>
                <a:gd name="T50" fmla="*/ 49 w 111"/>
                <a:gd name="T51" fmla="*/ 63 h 111"/>
                <a:gd name="T52" fmla="*/ 49 w 111"/>
                <a:gd name="T53" fmla="*/ 104 h 111"/>
                <a:gd name="T54" fmla="*/ 49 w 111"/>
                <a:gd name="T55" fmla="*/ 104 h 111"/>
                <a:gd name="T56" fmla="*/ 50 w 111"/>
                <a:gd name="T57" fmla="*/ 106 h 111"/>
                <a:gd name="T58" fmla="*/ 51 w 111"/>
                <a:gd name="T59" fmla="*/ 109 h 111"/>
                <a:gd name="T60" fmla="*/ 54 w 111"/>
                <a:gd name="T61" fmla="*/ 110 h 111"/>
                <a:gd name="T62" fmla="*/ 56 w 111"/>
                <a:gd name="T63" fmla="*/ 111 h 111"/>
                <a:gd name="T64" fmla="*/ 56 w 111"/>
                <a:gd name="T65" fmla="*/ 111 h 111"/>
                <a:gd name="T66" fmla="*/ 58 w 111"/>
                <a:gd name="T67" fmla="*/ 110 h 111"/>
                <a:gd name="T68" fmla="*/ 61 w 111"/>
                <a:gd name="T69" fmla="*/ 109 h 111"/>
                <a:gd name="T70" fmla="*/ 63 w 111"/>
                <a:gd name="T71" fmla="*/ 106 h 111"/>
                <a:gd name="T72" fmla="*/ 63 w 111"/>
                <a:gd name="T73" fmla="*/ 104 h 111"/>
                <a:gd name="T74" fmla="*/ 63 w 111"/>
                <a:gd name="T75" fmla="*/ 63 h 111"/>
                <a:gd name="T76" fmla="*/ 104 w 111"/>
                <a:gd name="T77" fmla="*/ 63 h 111"/>
                <a:gd name="T78" fmla="*/ 104 w 111"/>
                <a:gd name="T79" fmla="*/ 63 h 111"/>
                <a:gd name="T80" fmla="*/ 107 w 111"/>
                <a:gd name="T81" fmla="*/ 62 h 111"/>
                <a:gd name="T82" fmla="*/ 109 w 111"/>
                <a:gd name="T83" fmla="*/ 60 h 111"/>
                <a:gd name="T84" fmla="*/ 111 w 111"/>
                <a:gd name="T85" fmla="*/ 58 h 111"/>
                <a:gd name="T86" fmla="*/ 111 w 111"/>
                <a:gd name="T87" fmla="*/ 56 h 111"/>
                <a:gd name="T88" fmla="*/ 111 w 111"/>
                <a:gd name="T89" fmla="*/ 56 h 111"/>
                <a:gd name="T90" fmla="*/ 111 w 111"/>
                <a:gd name="T91" fmla="*/ 52 h 111"/>
                <a:gd name="T92" fmla="*/ 109 w 111"/>
                <a:gd name="T93" fmla="*/ 50 h 111"/>
                <a:gd name="T94" fmla="*/ 107 w 111"/>
                <a:gd name="T95" fmla="*/ 48 h 111"/>
                <a:gd name="T96" fmla="*/ 104 w 111"/>
                <a:gd name="T97" fmla="*/ 48 h 111"/>
                <a:gd name="T98" fmla="*/ 104 w 111"/>
                <a:gd name="T99" fmla="*/ 48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0" h="110">
                  <a:moveTo>
                    <a:pt x="104" y="48"/>
                  </a:moveTo>
                  <a:lnTo>
                    <a:pt x="63" y="48"/>
                  </a:lnTo>
                  <a:lnTo>
                    <a:pt x="63" y="7"/>
                  </a:lnTo>
                  <a:lnTo>
                    <a:pt x="63" y="7"/>
                  </a:lnTo>
                  <a:lnTo>
                    <a:pt x="63" y="4"/>
                  </a:lnTo>
                  <a:lnTo>
                    <a:pt x="61" y="1"/>
                  </a:lnTo>
                  <a:lnTo>
                    <a:pt x="58" y="0"/>
                  </a:lnTo>
                  <a:lnTo>
                    <a:pt x="56" y="0"/>
                  </a:lnTo>
                  <a:lnTo>
                    <a:pt x="56" y="0"/>
                  </a:lnTo>
                  <a:lnTo>
                    <a:pt x="54" y="0"/>
                  </a:lnTo>
                  <a:lnTo>
                    <a:pt x="51" y="1"/>
                  </a:lnTo>
                  <a:lnTo>
                    <a:pt x="50" y="4"/>
                  </a:lnTo>
                  <a:lnTo>
                    <a:pt x="49" y="7"/>
                  </a:lnTo>
                  <a:lnTo>
                    <a:pt x="49" y="48"/>
                  </a:lnTo>
                  <a:lnTo>
                    <a:pt x="8" y="48"/>
                  </a:lnTo>
                  <a:lnTo>
                    <a:pt x="8" y="48"/>
                  </a:lnTo>
                  <a:lnTo>
                    <a:pt x="5" y="48"/>
                  </a:lnTo>
                  <a:lnTo>
                    <a:pt x="3" y="50"/>
                  </a:lnTo>
                  <a:lnTo>
                    <a:pt x="2" y="52"/>
                  </a:lnTo>
                  <a:lnTo>
                    <a:pt x="0" y="56"/>
                  </a:lnTo>
                  <a:lnTo>
                    <a:pt x="0" y="56"/>
                  </a:lnTo>
                  <a:lnTo>
                    <a:pt x="2" y="58"/>
                  </a:lnTo>
                  <a:lnTo>
                    <a:pt x="3" y="60"/>
                  </a:lnTo>
                  <a:lnTo>
                    <a:pt x="5" y="62"/>
                  </a:lnTo>
                  <a:lnTo>
                    <a:pt x="8" y="63"/>
                  </a:lnTo>
                  <a:lnTo>
                    <a:pt x="49" y="63"/>
                  </a:lnTo>
                  <a:lnTo>
                    <a:pt x="49" y="104"/>
                  </a:lnTo>
                  <a:lnTo>
                    <a:pt x="49" y="104"/>
                  </a:lnTo>
                  <a:lnTo>
                    <a:pt x="50" y="106"/>
                  </a:lnTo>
                  <a:lnTo>
                    <a:pt x="51" y="109"/>
                  </a:lnTo>
                  <a:lnTo>
                    <a:pt x="54" y="110"/>
                  </a:lnTo>
                  <a:lnTo>
                    <a:pt x="56" y="111"/>
                  </a:lnTo>
                  <a:lnTo>
                    <a:pt x="56" y="111"/>
                  </a:lnTo>
                  <a:lnTo>
                    <a:pt x="58" y="110"/>
                  </a:lnTo>
                  <a:lnTo>
                    <a:pt x="61" y="109"/>
                  </a:lnTo>
                  <a:lnTo>
                    <a:pt x="63" y="106"/>
                  </a:lnTo>
                  <a:lnTo>
                    <a:pt x="63" y="104"/>
                  </a:lnTo>
                  <a:lnTo>
                    <a:pt x="63" y="63"/>
                  </a:lnTo>
                  <a:lnTo>
                    <a:pt x="104" y="63"/>
                  </a:lnTo>
                  <a:lnTo>
                    <a:pt x="104" y="63"/>
                  </a:lnTo>
                  <a:lnTo>
                    <a:pt x="107" y="62"/>
                  </a:lnTo>
                  <a:lnTo>
                    <a:pt x="109" y="60"/>
                  </a:lnTo>
                  <a:lnTo>
                    <a:pt x="111" y="58"/>
                  </a:lnTo>
                  <a:lnTo>
                    <a:pt x="111" y="56"/>
                  </a:lnTo>
                  <a:lnTo>
                    <a:pt x="111" y="56"/>
                  </a:lnTo>
                  <a:lnTo>
                    <a:pt x="111" y="52"/>
                  </a:lnTo>
                  <a:lnTo>
                    <a:pt x="109" y="50"/>
                  </a:lnTo>
                  <a:lnTo>
                    <a:pt x="107" y="48"/>
                  </a:lnTo>
                  <a:lnTo>
                    <a:pt x="104" y="48"/>
                  </a:lnTo>
                  <a:lnTo>
                    <a:pt x="104"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112">
              <a:extLst>
                <a:ext uri="{FF2B5EF4-FFF2-40B4-BE49-F238E27FC236}">
                  <a16:creationId xmlns:a16="http://schemas.microsoft.com/office/drawing/2014/main" id="{7E2224F4-01C5-4CBD-8B56-6BCADF438928}"/>
                </a:ext>
              </a:extLst>
            </p:cNvPr>
            <p:cNvSpPr>
              <a:spLocks noEditPoints="1"/>
            </p:cNvSpPr>
            <p:nvPr/>
          </p:nvSpPr>
          <p:spPr bwMode="auto">
            <a:xfrm>
              <a:off x="11598275" y="293688"/>
              <a:ext cx="593725" cy="534988"/>
            </a:xfrm>
            <a:custGeom>
              <a:avLst/>
              <a:gdLst>
                <a:gd name="T0" fmla="*/ 341 w 374"/>
                <a:gd name="T1" fmla="*/ 24 h 337"/>
                <a:gd name="T2" fmla="*/ 318 w 374"/>
                <a:gd name="T3" fmla="*/ 9 h 337"/>
                <a:gd name="T4" fmla="*/ 302 w 374"/>
                <a:gd name="T5" fmla="*/ 3 h 337"/>
                <a:gd name="T6" fmla="*/ 275 w 374"/>
                <a:gd name="T7" fmla="*/ 0 h 337"/>
                <a:gd name="T8" fmla="*/ 230 w 374"/>
                <a:gd name="T9" fmla="*/ 8 h 337"/>
                <a:gd name="T10" fmla="*/ 207 w 374"/>
                <a:gd name="T11" fmla="*/ 21 h 337"/>
                <a:gd name="T12" fmla="*/ 188 w 374"/>
                <a:gd name="T13" fmla="*/ 39 h 337"/>
                <a:gd name="T14" fmla="*/ 175 w 374"/>
                <a:gd name="T15" fmla="*/ 26 h 337"/>
                <a:gd name="T16" fmla="*/ 153 w 374"/>
                <a:gd name="T17" fmla="*/ 12 h 337"/>
                <a:gd name="T18" fmla="*/ 110 w 374"/>
                <a:gd name="T19" fmla="*/ 0 h 337"/>
                <a:gd name="T20" fmla="*/ 83 w 374"/>
                <a:gd name="T21" fmla="*/ 1 h 337"/>
                <a:gd name="T22" fmla="*/ 57 w 374"/>
                <a:gd name="T23" fmla="*/ 9 h 337"/>
                <a:gd name="T24" fmla="*/ 41 w 374"/>
                <a:gd name="T25" fmla="*/ 19 h 337"/>
                <a:gd name="T26" fmla="*/ 26 w 374"/>
                <a:gd name="T27" fmla="*/ 31 h 337"/>
                <a:gd name="T28" fmla="*/ 11 w 374"/>
                <a:gd name="T29" fmla="*/ 53 h 337"/>
                <a:gd name="T30" fmla="*/ 1 w 374"/>
                <a:gd name="T31" fmla="*/ 79 h 337"/>
                <a:gd name="T32" fmla="*/ 0 w 374"/>
                <a:gd name="T33" fmla="*/ 106 h 337"/>
                <a:gd name="T34" fmla="*/ 6 w 374"/>
                <a:gd name="T35" fmla="*/ 132 h 337"/>
                <a:gd name="T36" fmla="*/ 19 w 374"/>
                <a:gd name="T37" fmla="*/ 158 h 337"/>
                <a:gd name="T38" fmla="*/ 174 w 374"/>
                <a:gd name="T39" fmla="*/ 331 h 337"/>
                <a:gd name="T40" fmla="*/ 183 w 374"/>
                <a:gd name="T41" fmla="*/ 336 h 337"/>
                <a:gd name="T42" fmla="*/ 191 w 374"/>
                <a:gd name="T43" fmla="*/ 336 h 337"/>
                <a:gd name="T44" fmla="*/ 200 w 374"/>
                <a:gd name="T45" fmla="*/ 331 h 337"/>
                <a:gd name="T46" fmla="*/ 355 w 374"/>
                <a:gd name="T47" fmla="*/ 158 h 337"/>
                <a:gd name="T48" fmla="*/ 368 w 374"/>
                <a:gd name="T49" fmla="*/ 132 h 337"/>
                <a:gd name="T50" fmla="*/ 374 w 374"/>
                <a:gd name="T51" fmla="*/ 106 h 337"/>
                <a:gd name="T52" fmla="*/ 373 w 374"/>
                <a:gd name="T53" fmla="*/ 79 h 337"/>
                <a:gd name="T54" fmla="*/ 364 w 374"/>
                <a:gd name="T55" fmla="*/ 53 h 337"/>
                <a:gd name="T56" fmla="*/ 347 w 374"/>
                <a:gd name="T57" fmla="*/ 31 h 337"/>
                <a:gd name="T58" fmla="*/ 187 w 374"/>
                <a:gd name="T59" fmla="*/ 310 h 337"/>
                <a:gd name="T60" fmla="*/ 35 w 374"/>
                <a:gd name="T61" fmla="*/ 137 h 337"/>
                <a:gd name="T62" fmla="*/ 24 w 374"/>
                <a:gd name="T63" fmla="*/ 97 h 337"/>
                <a:gd name="T64" fmla="*/ 35 w 374"/>
                <a:gd name="T65" fmla="*/ 59 h 337"/>
                <a:gd name="T66" fmla="*/ 54 w 374"/>
                <a:gd name="T67" fmla="*/ 38 h 337"/>
                <a:gd name="T68" fmla="*/ 75 w 374"/>
                <a:gd name="T69" fmla="*/ 27 h 337"/>
                <a:gd name="T70" fmla="*/ 101 w 374"/>
                <a:gd name="T71" fmla="*/ 24 h 337"/>
                <a:gd name="T72" fmla="*/ 122 w 374"/>
                <a:gd name="T73" fmla="*/ 26 h 337"/>
                <a:gd name="T74" fmla="*/ 151 w 374"/>
                <a:gd name="T75" fmla="*/ 38 h 337"/>
                <a:gd name="T76" fmla="*/ 172 w 374"/>
                <a:gd name="T77" fmla="*/ 60 h 337"/>
                <a:gd name="T78" fmla="*/ 179 w 374"/>
                <a:gd name="T79" fmla="*/ 66 h 337"/>
                <a:gd name="T80" fmla="*/ 188 w 374"/>
                <a:gd name="T81" fmla="*/ 68 h 337"/>
                <a:gd name="T82" fmla="*/ 192 w 374"/>
                <a:gd name="T83" fmla="*/ 67 h 337"/>
                <a:gd name="T84" fmla="*/ 203 w 374"/>
                <a:gd name="T85" fmla="*/ 60 h 337"/>
                <a:gd name="T86" fmla="*/ 212 w 374"/>
                <a:gd name="T87" fmla="*/ 48 h 337"/>
                <a:gd name="T88" fmla="*/ 250 w 374"/>
                <a:gd name="T89" fmla="*/ 26 h 337"/>
                <a:gd name="T90" fmla="*/ 294 w 374"/>
                <a:gd name="T91" fmla="*/ 26 h 337"/>
                <a:gd name="T92" fmla="*/ 308 w 374"/>
                <a:gd name="T93" fmla="*/ 31 h 337"/>
                <a:gd name="T94" fmla="*/ 331 w 374"/>
                <a:gd name="T95" fmla="*/ 48 h 337"/>
                <a:gd name="T96" fmla="*/ 349 w 374"/>
                <a:gd name="T97" fmla="*/ 84 h 337"/>
                <a:gd name="T98" fmla="*/ 345 w 374"/>
                <a:gd name="T99" fmla="*/ 124 h 337"/>
                <a:gd name="T100" fmla="*/ 331 w 374"/>
                <a:gd name="T10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4" h="337">
                  <a:moveTo>
                    <a:pt x="347" y="31"/>
                  </a:moveTo>
                  <a:lnTo>
                    <a:pt x="347" y="31"/>
                  </a:lnTo>
                  <a:lnTo>
                    <a:pt x="341" y="24"/>
                  </a:lnTo>
                  <a:lnTo>
                    <a:pt x="334" y="19"/>
                  </a:lnTo>
                  <a:lnTo>
                    <a:pt x="326" y="14"/>
                  </a:lnTo>
                  <a:lnTo>
                    <a:pt x="318" y="9"/>
                  </a:lnTo>
                  <a:lnTo>
                    <a:pt x="318" y="9"/>
                  </a:lnTo>
                  <a:lnTo>
                    <a:pt x="310" y="6"/>
                  </a:lnTo>
                  <a:lnTo>
                    <a:pt x="302" y="3"/>
                  </a:lnTo>
                  <a:lnTo>
                    <a:pt x="293" y="1"/>
                  </a:lnTo>
                  <a:lnTo>
                    <a:pt x="283" y="0"/>
                  </a:lnTo>
                  <a:lnTo>
                    <a:pt x="275" y="0"/>
                  </a:lnTo>
                  <a:lnTo>
                    <a:pt x="265" y="0"/>
                  </a:lnTo>
                  <a:lnTo>
                    <a:pt x="247" y="2"/>
                  </a:lnTo>
                  <a:lnTo>
                    <a:pt x="230" y="8"/>
                  </a:lnTo>
                  <a:lnTo>
                    <a:pt x="222" y="12"/>
                  </a:lnTo>
                  <a:lnTo>
                    <a:pt x="215" y="15"/>
                  </a:lnTo>
                  <a:lnTo>
                    <a:pt x="207" y="21"/>
                  </a:lnTo>
                  <a:lnTo>
                    <a:pt x="200" y="26"/>
                  </a:lnTo>
                  <a:lnTo>
                    <a:pt x="193" y="32"/>
                  </a:lnTo>
                  <a:lnTo>
                    <a:pt x="188" y="39"/>
                  </a:lnTo>
                  <a:lnTo>
                    <a:pt x="188" y="39"/>
                  </a:lnTo>
                  <a:lnTo>
                    <a:pt x="182" y="32"/>
                  </a:lnTo>
                  <a:lnTo>
                    <a:pt x="175" y="26"/>
                  </a:lnTo>
                  <a:lnTo>
                    <a:pt x="169" y="21"/>
                  </a:lnTo>
                  <a:lnTo>
                    <a:pt x="162" y="17"/>
                  </a:lnTo>
                  <a:lnTo>
                    <a:pt x="153" y="12"/>
                  </a:lnTo>
                  <a:lnTo>
                    <a:pt x="145" y="8"/>
                  </a:lnTo>
                  <a:lnTo>
                    <a:pt x="128" y="2"/>
                  </a:lnTo>
                  <a:lnTo>
                    <a:pt x="110" y="0"/>
                  </a:lnTo>
                  <a:lnTo>
                    <a:pt x="101" y="0"/>
                  </a:lnTo>
                  <a:lnTo>
                    <a:pt x="92" y="0"/>
                  </a:lnTo>
                  <a:lnTo>
                    <a:pt x="83" y="1"/>
                  </a:lnTo>
                  <a:lnTo>
                    <a:pt x="74" y="3"/>
                  </a:lnTo>
                  <a:lnTo>
                    <a:pt x="65" y="6"/>
                  </a:lnTo>
                  <a:lnTo>
                    <a:pt x="57" y="9"/>
                  </a:lnTo>
                  <a:lnTo>
                    <a:pt x="57" y="9"/>
                  </a:lnTo>
                  <a:lnTo>
                    <a:pt x="48" y="14"/>
                  </a:lnTo>
                  <a:lnTo>
                    <a:pt x="41" y="19"/>
                  </a:lnTo>
                  <a:lnTo>
                    <a:pt x="34" y="24"/>
                  </a:lnTo>
                  <a:lnTo>
                    <a:pt x="26" y="31"/>
                  </a:lnTo>
                  <a:lnTo>
                    <a:pt x="26" y="31"/>
                  </a:lnTo>
                  <a:lnTo>
                    <a:pt x="20" y="38"/>
                  </a:lnTo>
                  <a:lnTo>
                    <a:pt x="14" y="45"/>
                  </a:lnTo>
                  <a:lnTo>
                    <a:pt x="11" y="53"/>
                  </a:lnTo>
                  <a:lnTo>
                    <a:pt x="7" y="61"/>
                  </a:lnTo>
                  <a:lnTo>
                    <a:pt x="4" y="70"/>
                  </a:lnTo>
                  <a:lnTo>
                    <a:pt x="1" y="79"/>
                  </a:lnTo>
                  <a:lnTo>
                    <a:pt x="0" y="88"/>
                  </a:lnTo>
                  <a:lnTo>
                    <a:pt x="0" y="97"/>
                  </a:lnTo>
                  <a:lnTo>
                    <a:pt x="0" y="106"/>
                  </a:lnTo>
                  <a:lnTo>
                    <a:pt x="1" y="115"/>
                  </a:lnTo>
                  <a:lnTo>
                    <a:pt x="4" y="124"/>
                  </a:lnTo>
                  <a:lnTo>
                    <a:pt x="6" y="132"/>
                  </a:lnTo>
                  <a:lnTo>
                    <a:pt x="10" y="141"/>
                  </a:lnTo>
                  <a:lnTo>
                    <a:pt x="14" y="149"/>
                  </a:lnTo>
                  <a:lnTo>
                    <a:pt x="19" y="158"/>
                  </a:lnTo>
                  <a:lnTo>
                    <a:pt x="25" y="165"/>
                  </a:lnTo>
                  <a:lnTo>
                    <a:pt x="174" y="331"/>
                  </a:lnTo>
                  <a:lnTo>
                    <a:pt x="174" y="331"/>
                  </a:lnTo>
                  <a:lnTo>
                    <a:pt x="176" y="334"/>
                  </a:lnTo>
                  <a:lnTo>
                    <a:pt x="180" y="335"/>
                  </a:lnTo>
                  <a:lnTo>
                    <a:pt x="183" y="336"/>
                  </a:lnTo>
                  <a:lnTo>
                    <a:pt x="187" y="337"/>
                  </a:lnTo>
                  <a:lnTo>
                    <a:pt x="187" y="337"/>
                  </a:lnTo>
                  <a:lnTo>
                    <a:pt x="191" y="336"/>
                  </a:lnTo>
                  <a:lnTo>
                    <a:pt x="194" y="335"/>
                  </a:lnTo>
                  <a:lnTo>
                    <a:pt x="198" y="334"/>
                  </a:lnTo>
                  <a:lnTo>
                    <a:pt x="200" y="331"/>
                  </a:lnTo>
                  <a:lnTo>
                    <a:pt x="349" y="165"/>
                  </a:lnTo>
                  <a:lnTo>
                    <a:pt x="349" y="165"/>
                  </a:lnTo>
                  <a:lnTo>
                    <a:pt x="355" y="158"/>
                  </a:lnTo>
                  <a:lnTo>
                    <a:pt x="360" y="149"/>
                  </a:lnTo>
                  <a:lnTo>
                    <a:pt x="364" y="141"/>
                  </a:lnTo>
                  <a:lnTo>
                    <a:pt x="368" y="132"/>
                  </a:lnTo>
                  <a:lnTo>
                    <a:pt x="370" y="124"/>
                  </a:lnTo>
                  <a:lnTo>
                    <a:pt x="373" y="115"/>
                  </a:lnTo>
                  <a:lnTo>
                    <a:pt x="374" y="106"/>
                  </a:lnTo>
                  <a:lnTo>
                    <a:pt x="374" y="97"/>
                  </a:lnTo>
                  <a:lnTo>
                    <a:pt x="374" y="88"/>
                  </a:lnTo>
                  <a:lnTo>
                    <a:pt x="373" y="79"/>
                  </a:lnTo>
                  <a:lnTo>
                    <a:pt x="370" y="70"/>
                  </a:lnTo>
                  <a:lnTo>
                    <a:pt x="368" y="61"/>
                  </a:lnTo>
                  <a:lnTo>
                    <a:pt x="364" y="53"/>
                  </a:lnTo>
                  <a:lnTo>
                    <a:pt x="360" y="45"/>
                  </a:lnTo>
                  <a:lnTo>
                    <a:pt x="353" y="38"/>
                  </a:lnTo>
                  <a:lnTo>
                    <a:pt x="347" y="31"/>
                  </a:lnTo>
                  <a:lnTo>
                    <a:pt x="347" y="31"/>
                  </a:lnTo>
                  <a:close/>
                  <a:moveTo>
                    <a:pt x="331" y="149"/>
                  </a:moveTo>
                  <a:lnTo>
                    <a:pt x="187" y="310"/>
                  </a:lnTo>
                  <a:lnTo>
                    <a:pt x="43" y="149"/>
                  </a:lnTo>
                  <a:lnTo>
                    <a:pt x="43" y="149"/>
                  </a:lnTo>
                  <a:lnTo>
                    <a:pt x="35" y="137"/>
                  </a:lnTo>
                  <a:lnTo>
                    <a:pt x="29" y="124"/>
                  </a:lnTo>
                  <a:lnTo>
                    <a:pt x="25" y="111"/>
                  </a:lnTo>
                  <a:lnTo>
                    <a:pt x="24" y="97"/>
                  </a:lnTo>
                  <a:lnTo>
                    <a:pt x="25" y="84"/>
                  </a:lnTo>
                  <a:lnTo>
                    <a:pt x="29" y="71"/>
                  </a:lnTo>
                  <a:lnTo>
                    <a:pt x="35" y="59"/>
                  </a:lnTo>
                  <a:lnTo>
                    <a:pt x="43" y="48"/>
                  </a:lnTo>
                  <a:lnTo>
                    <a:pt x="43" y="48"/>
                  </a:lnTo>
                  <a:lnTo>
                    <a:pt x="54" y="38"/>
                  </a:lnTo>
                  <a:lnTo>
                    <a:pt x="66" y="31"/>
                  </a:lnTo>
                  <a:lnTo>
                    <a:pt x="66" y="31"/>
                  </a:lnTo>
                  <a:lnTo>
                    <a:pt x="75" y="27"/>
                  </a:lnTo>
                  <a:lnTo>
                    <a:pt x="83" y="26"/>
                  </a:lnTo>
                  <a:lnTo>
                    <a:pt x="93" y="24"/>
                  </a:lnTo>
                  <a:lnTo>
                    <a:pt x="101" y="24"/>
                  </a:lnTo>
                  <a:lnTo>
                    <a:pt x="101" y="24"/>
                  </a:lnTo>
                  <a:lnTo>
                    <a:pt x="112" y="25"/>
                  </a:lnTo>
                  <a:lnTo>
                    <a:pt x="122" y="26"/>
                  </a:lnTo>
                  <a:lnTo>
                    <a:pt x="133" y="29"/>
                  </a:lnTo>
                  <a:lnTo>
                    <a:pt x="142" y="33"/>
                  </a:lnTo>
                  <a:lnTo>
                    <a:pt x="151" y="38"/>
                  </a:lnTo>
                  <a:lnTo>
                    <a:pt x="159" y="44"/>
                  </a:lnTo>
                  <a:lnTo>
                    <a:pt x="166" y="52"/>
                  </a:lnTo>
                  <a:lnTo>
                    <a:pt x="172" y="60"/>
                  </a:lnTo>
                  <a:lnTo>
                    <a:pt x="172" y="60"/>
                  </a:lnTo>
                  <a:lnTo>
                    <a:pt x="175" y="64"/>
                  </a:lnTo>
                  <a:lnTo>
                    <a:pt x="179" y="66"/>
                  </a:lnTo>
                  <a:lnTo>
                    <a:pt x="183" y="67"/>
                  </a:lnTo>
                  <a:lnTo>
                    <a:pt x="188" y="68"/>
                  </a:lnTo>
                  <a:lnTo>
                    <a:pt x="188" y="68"/>
                  </a:lnTo>
                  <a:lnTo>
                    <a:pt x="188" y="68"/>
                  </a:lnTo>
                  <a:lnTo>
                    <a:pt x="188" y="68"/>
                  </a:lnTo>
                  <a:lnTo>
                    <a:pt x="192" y="67"/>
                  </a:lnTo>
                  <a:lnTo>
                    <a:pt x="197" y="66"/>
                  </a:lnTo>
                  <a:lnTo>
                    <a:pt x="200" y="64"/>
                  </a:lnTo>
                  <a:lnTo>
                    <a:pt x="203" y="60"/>
                  </a:lnTo>
                  <a:lnTo>
                    <a:pt x="203" y="60"/>
                  </a:lnTo>
                  <a:lnTo>
                    <a:pt x="207" y="54"/>
                  </a:lnTo>
                  <a:lnTo>
                    <a:pt x="212" y="48"/>
                  </a:lnTo>
                  <a:lnTo>
                    <a:pt x="223" y="39"/>
                  </a:lnTo>
                  <a:lnTo>
                    <a:pt x="236" y="32"/>
                  </a:lnTo>
                  <a:lnTo>
                    <a:pt x="250" y="26"/>
                  </a:lnTo>
                  <a:lnTo>
                    <a:pt x="264" y="24"/>
                  </a:lnTo>
                  <a:lnTo>
                    <a:pt x="280" y="24"/>
                  </a:lnTo>
                  <a:lnTo>
                    <a:pt x="294" y="26"/>
                  </a:lnTo>
                  <a:lnTo>
                    <a:pt x="302" y="29"/>
                  </a:lnTo>
                  <a:lnTo>
                    <a:pt x="308" y="31"/>
                  </a:lnTo>
                  <a:lnTo>
                    <a:pt x="308" y="31"/>
                  </a:lnTo>
                  <a:lnTo>
                    <a:pt x="320" y="38"/>
                  </a:lnTo>
                  <a:lnTo>
                    <a:pt x="331" y="48"/>
                  </a:lnTo>
                  <a:lnTo>
                    <a:pt x="331" y="48"/>
                  </a:lnTo>
                  <a:lnTo>
                    <a:pt x="339" y="59"/>
                  </a:lnTo>
                  <a:lnTo>
                    <a:pt x="345" y="71"/>
                  </a:lnTo>
                  <a:lnTo>
                    <a:pt x="349" y="84"/>
                  </a:lnTo>
                  <a:lnTo>
                    <a:pt x="350" y="97"/>
                  </a:lnTo>
                  <a:lnTo>
                    <a:pt x="349" y="111"/>
                  </a:lnTo>
                  <a:lnTo>
                    <a:pt x="345" y="124"/>
                  </a:lnTo>
                  <a:lnTo>
                    <a:pt x="339" y="137"/>
                  </a:lnTo>
                  <a:lnTo>
                    <a:pt x="331" y="149"/>
                  </a:lnTo>
                  <a:lnTo>
                    <a:pt x="331" y="1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47" presetClass="entr" presetSubtype="0" fill="hold" grpId="0" nodeType="afterEffect">
                                  <p:stCondLst>
                                    <p:cond delay="0"/>
                                  </p:stCondLst>
                                  <p:childTnLst>
                                    <p:set>
                                      <p:cBhvr>
                                        <p:cTn id="7" dur="1" fill="hold">
                                          <p:stCondLst>
                                            <p:cond delay="0"/>
                                          </p:stCondLst>
                                        </p:cTn>
                                        <p:tgtEl>
                                          <p:spTgt spid="2">
                                            <p:txEl>
                                              <p:pRg st="0" end="0"/>
                                            </p:txEl>
                                          </p:spTgt>
                                        </p:tgtEl>
                                        <p:attrNameLst>
                                          <p:attrName>style.visibility</p:attrName>
                                        </p:attrNameLst>
                                      </p:cBhvr>
                                      <p:to>
                                        <p:strVal val="visible"/>
                                      </p:to>
                                    </p:set>
                                    <p:animEffect transition="in" filter="fade">
                                      <p:cBhvr>
                                        <p:cTn id="8" dur="500"/>
                                        <p:tgtEl>
                                          <p:spTgt spid="2">
                                            <p:txEl>
                                              <p:pRg st="0" end="0"/>
                                            </p:txEl>
                                          </p:spTgt>
                                        </p:tgtEl>
                                      </p:cBhvr>
                                    </p:animEffect>
                                    <p:anim calcmode="lin" valueType="num">
                                      <p:cBhvr>
                                        <p:cTn id="9"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0" dur="500" fill="hold"/>
                                        <p:tgtEl>
                                          <p:spTgt spid="2">
                                            <p:txEl>
                                              <p:pRg st="0" end="0"/>
                                            </p:txEl>
                                          </p:spTgt>
                                        </p:tgtEl>
                                        <p:attrNameLst>
                                          <p:attrName>ppt_y</p:attrName>
                                        </p:attrNameLst>
                                      </p:cBhvr>
                                      <p:tavLst>
                                        <p:tav tm="0">
                                          <p:val>
                                            <p:strVal val="#ppt_y-.1"/>
                                          </p:val>
                                        </p:tav>
                                        <p:tav tm="100000">
                                          <p:val>
                                            <p:strVal val="#ppt_y"/>
                                          </p:val>
                                        </p:tav>
                                      </p:tavLst>
                                    </p:anim>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90"/>
                                          </p:val>
                                        </p:tav>
                                        <p:tav tm="100000">
                                          <p:val>
                                            <p:fltVal val="0"/>
                                          </p:val>
                                        </p:tav>
                                      </p:tavLst>
                                    </p:anim>
                                    <p:animEffect transition="in" filter="fade">
                                      <p:cBhvr>
                                        <p:cTn id="16" dur="500"/>
                                        <p:tgtEl>
                                          <p:spTgt spid="3"/>
                                        </p:tgtEl>
                                      </p:cBhvr>
                                    </p:animEffect>
                                  </p:childTnLst>
                                </p:cTn>
                              </p:par>
                              <p:par>
                                <p:cTn id="17" presetID="16" presetClass="entr" presetSubtype="37"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arn(outVertical)">
                                      <p:cBhvr>
                                        <p:cTn id="19" dur="500"/>
                                        <p:tgtEl>
                                          <p:spTgt spid="38"/>
                                        </p:tgtEl>
                                      </p:cBhvr>
                                    </p:animEffect>
                                  </p:childTnLst>
                                </p:cTn>
                              </p:par>
                              <p:par>
                                <p:cTn id="20" presetID="53" presetClass="entr" presetSubtype="0" fill="hold" grpId="3"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childTnLst>
                          </p:cTn>
                        </p:par>
                      </p:childTnLst>
                    </p:cTn>
                  </p:par>
                  <p:par>
                    <p:cTn id="25" fill="hold" nodeType="clickPar">
                      <p:stCondLst>
                        <p:cond delay="indefinite"/>
                        <p:cond evt="onBegin" delay="0">
                          <p:tn val="24"/>
                        </p:cond>
                      </p:stCondLst>
                      <p:childTnLst>
                        <p:par>
                          <p:cTn id="26" fill="hold" nodeType="withGroup">
                            <p:stCondLst>
                              <p:cond delay="0"/>
                            </p:stCondLst>
                            <p:childTnLst>
                              <p:par>
                                <p:cTn id="27" presetID="53" presetClass="entr" presetSubtype="16"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53" presetClass="entr" presetSubtype="16"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16" presetClass="entr" presetSubtype="37"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barn(outVertical)">
                                      <p:cBhvr>
                                        <p:cTn id="39" dur="500"/>
                                        <p:tgtEl>
                                          <p:spTgt spid="39"/>
                                        </p:tgtEl>
                                      </p:cBhvr>
                                    </p:animEffect>
                                  </p:childTnLst>
                                </p:cTn>
                              </p:par>
                              <p:par>
                                <p:cTn id="40" presetID="53" presetClass="entr" presetSubtype="0" fill="hold" grpId="4" nodeType="withEffect">
                                  <p:stCondLst>
                                    <p:cond delay="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childTnLst>
                          </p:cTn>
                        </p:par>
                      </p:childTnLst>
                    </p:cTn>
                  </p:par>
                  <p:par>
                    <p:cTn id="45" fill="hold" nodeType="clickPar">
                      <p:stCondLst>
                        <p:cond delay="indefinite"/>
                        <p:cond evt="onBegin" delay="0">
                          <p:tn val="44"/>
                        </p:cond>
                      </p:stCondLst>
                      <p:childTnLst>
                        <p:par>
                          <p:cTn id="46" fill="hold" nodeType="withGroup">
                            <p:stCondLst>
                              <p:cond delay="0"/>
                            </p:stCondLst>
                            <p:childTnLst>
                              <p:par>
                                <p:cTn id="47" presetID="31"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500" fill="hold"/>
                                        <p:tgtEl>
                                          <p:spTgt spid="5"/>
                                        </p:tgtEl>
                                        <p:attrNameLst>
                                          <p:attrName>ppt_w</p:attrName>
                                        </p:attrNameLst>
                                      </p:cBhvr>
                                      <p:tavLst>
                                        <p:tav tm="0">
                                          <p:val>
                                            <p:fltVal val="0"/>
                                          </p:val>
                                        </p:tav>
                                        <p:tav tm="100000">
                                          <p:val>
                                            <p:strVal val="#ppt_w"/>
                                          </p:val>
                                        </p:tav>
                                      </p:tavLst>
                                    </p:anim>
                                    <p:anim calcmode="lin" valueType="num">
                                      <p:cBhvr>
                                        <p:cTn id="50" dur="500" fill="hold"/>
                                        <p:tgtEl>
                                          <p:spTgt spid="5"/>
                                        </p:tgtEl>
                                        <p:attrNameLst>
                                          <p:attrName>ppt_h</p:attrName>
                                        </p:attrNameLst>
                                      </p:cBhvr>
                                      <p:tavLst>
                                        <p:tav tm="0">
                                          <p:val>
                                            <p:fltVal val="0"/>
                                          </p:val>
                                        </p:tav>
                                        <p:tav tm="100000">
                                          <p:val>
                                            <p:strVal val="#ppt_h"/>
                                          </p:val>
                                        </p:tav>
                                      </p:tavLst>
                                    </p:anim>
                                    <p:anim calcmode="lin" valueType="num">
                                      <p:cBhvr>
                                        <p:cTn id="51" dur="500" fill="hold"/>
                                        <p:tgtEl>
                                          <p:spTgt spid="5"/>
                                        </p:tgtEl>
                                        <p:attrNameLst>
                                          <p:attrName>style.rotation</p:attrName>
                                        </p:attrNameLst>
                                      </p:cBhvr>
                                      <p:tavLst>
                                        <p:tav tm="0">
                                          <p:val>
                                            <p:fltVal val="90"/>
                                          </p:val>
                                        </p:tav>
                                        <p:tav tm="100000">
                                          <p:val>
                                            <p:fltVal val="0"/>
                                          </p:val>
                                        </p:tav>
                                      </p:tavLst>
                                    </p:anim>
                                    <p:animEffect transition="in" filter="fade">
                                      <p:cBhvr>
                                        <p:cTn id="52" dur="500"/>
                                        <p:tgtEl>
                                          <p:spTgt spid="5"/>
                                        </p:tgtEl>
                                      </p:cBhvr>
                                    </p:animEffect>
                                  </p:childTnLst>
                                </p:cTn>
                              </p:par>
                              <p:par>
                                <p:cTn id="53" presetID="16" presetClass="entr" presetSubtype="37"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barn(outVertical)">
                                      <p:cBhvr>
                                        <p:cTn id="55" dur="500"/>
                                        <p:tgtEl>
                                          <p:spTgt spid="40"/>
                                        </p:tgtEl>
                                      </p:cBhvr>
                                    </p:animEffect>
                                  </p:childTnLst>
                                </p:cTn>
                              </p:par>
                              <p:par>
                                <p:cTn id="56" presetID="53" presetClass="entr" presetSubtype="0" fill="hold" grpId="5" nodeType="withEffect">
                                  <p:stCondLst>
                                    <p:cond delay="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Effect transition="in" filter="fade">
                                      <p:cBhvr>
                                        <p:cTn id="6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3" grpId="0" animBg="1"/>
      <p:bldP spid="44" grpId="3" animBg="1"/>
      <p:bldP spid="45" grpId="4" animBg="1"/>
      <p:bldP spid="46" grpId="5"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765329" y="158834"/>
            <a:ext cx="2860369" cy="439737"/>
          </a:xfrm>
        </p:spPr>
        <p:txBody>
          <a:bodyPr>
            <a:noAutofit/>
          </a:bodyPr>
          <a:lstStyle/>
          <a:p>
            <a:r>
              <a:rPr lang="zh-CN" altLang="en-US" sz="3200" dirty="0"/>
              <a:t>分析集划分</a:t>
            </a:r>
            <a:endParaRPr lang="en-US" altLang="zh-CN" sz="3200" dirty="0"/>
          </a:p>
        </p:txBody>
      </p:sp>
      <p:pic>
        <p:nvPicPr>
          <p:cNvPr id="6" name="图片 5">
            <a:extLst>
              <a:ext uri="{FF2B5EF4-FFF2-40B4-BE49-F238E27FC236}">
                <a16:creationId xmlns:a16="http://schemas.microsoft.com/office/drawing/2014/main" id="{39993C64-007C-4E9B-B627-AD124182EA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818" y="293353"/>
            <a:ext cx="7606276" cy="6271294"/>
          </a:xfrm>
          <a:prstGeom prst="rect">
            <a:avLst/>
          </a:prstGeom>
        </p:spPr>
      </p:pic>
      <p:sp>
        <p:nvSpPr>
          <p:cNvPr id="24" name="Rectangle: Rounded Corners 43">
            <a:extLst>
              <a:ext uri="{FF2B5EF4-FFF2-40B4-BE49-F238E27FC236}">
                <a16:creationId xmlns:a16="http://schemas.microsoft.com/office/drawing/2014/main" id="{BC6B67C9-E679-47D9-8D6C-46F9CEB3980E}"/>
              </a:ext>
            </a:extLst>
          </p:cNvPr>
          <p:cNvSpPr/>
          <p:nvPr/>
        </p:nvSpPr>
        <p:spPr>
          <a:xfrm>
            <a:off x="417251" y="2739478"/>
            <a:ext cx="2237173" cy="1379043"/>
          </a:xfrm>
          <a:prstGeom prst="roundRect">
            <a:avLst/>
          </a:prstGeom>
          <a:solidFill>
            <a:schemeClr val="accent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n w="12700">
                  <a:noFill/>
                </a:ln>
                <a:solidFill>
                  <a:schemeClr val="bg1"/>
                </a:solidFill>
              </a:rPr>
              <a:t>FAS</a:t>
            </a:r>
            <a:r>
              <a:rPr lang="zh-CN" altLang="en-US" sz="2400" b="1" dirty="0">
                <a:ln w="12700">
                  <a:noFill/>
                </a:ln>
                <a:solidFill>
                  <a:schemeClr val="bg1"/>
                </a:solidFill>
              </a:rPr>
              <a:t>集与</a:t>
            </a:r>
            <a:r>
              <a:rPr lang="en-US" altLang="zh-CN" sz="2400" b="1" dirty="0">
                <a:ln w="12700">
                  <a:noFill/>
                </a:ln>
                <a:solidFill>
                  <a:schemeClr val="bg1"/>
                </a:solidFill>
              </a:rPr>
              <a:t>PPS</a:t>
            </a:r>
            <a:r>
              <a:rPr lang="zh-CN" altLang="en-US" sz="2400" b="1" dirty="0">
                <a:ln w="12700">
                  <a:noFill/>
                </a:ln>
                <a:solidFill>
                  <a:schemeClr val="bg1"/>
                </a:solidFill>
              </a:rPr>
              <a:t>集</a:t>
            </a:r>
            <a:endParaRPr lang="en-US" altLang="zh-CN" sz="2400" b="1" dirty="0">
              <a:ln w="12700">
                <a:noFill/>
              </a:ln>
              <a:solidFill>
                <a:schemeClr val="bg1"/>
              </a:solidFill>
            </a:endParaRPr>
          </a:p>
          <a:p>
            <a:pPr algn="ctr"/>
            <a:r>
              <a:rPr lang="zh-CN" altLang="en-US" sz="2400" b="1" dirty="0">
                <a:ln w="12700">
                  <a:noFill/>
                </a:ln>
                <a:solidFill>
                  <a:schemeClr val="bg1"/>
                </a:solidFill>
              </a:rPr>
              <a:t>选取流程图</a:t>
            </a:r>
          </a:p>
        </p:txBody>
      </p:sp>
    </p:spTree>
    <p:extLst>
      <p:ext uri="{BB962C8B-B14F-4D97-AF65-F5344CB8AC3E}">
        <p14:creationId xmlns:p14="http://schemas.microsoft.com/office/powerpoint/2010/main" val="136894091"/>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0"/>
                            </p:stCondLst>
                            <p:childTnLst>
                              <p:par>
                                <p:cTn id="9" presetID="53"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Effect transition="in" filter="fade">
                                      <p:cBhvr>
                                        <p:cTn id="13" dur="500"/>
                                        <p:tgtEl>
                                          <p:spTgt spid="2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47" presetClass="entr" presetSubtype="0" fill="hold" grpId="0" nodeType="afterEffect">
                                  <p:childTnLst>
                                    <p:set>
                                      <p:cBhvr>
                                        <p:cTn id="19" dur="1" fill="hold">
                                          <p:stCondLst>
                                            <p:cond delay="0"/>
                                          </p:stCondLst>
                                        </p:cTn>
                                        <p:tgtEl>
                                          <p:spTgt spid="2">
                                            <p:txEl>
                                              <p:pRg st="0" end="0"/>
                                            </p:txEl>
                                          </p:spTgt>
                                        </p:tgtEl>
                                        <p:attrNameLst>
                                          <p:attrName>style.visibility</p:attrName>
                                        </p:attrNameLst>
                                      </p:cBhvr>
                                      <p:to>
                                        <p:strVal val="visible"/>
                                      </p:to>
                                    </p:set>
                                    <p:animEffect transition="in" filter="fade">
                                      <p:cBhvr>
                                        <p:cTn id="20" dur="500"/>
                                        <p:tgtEl>
                                          <p:spTgt spid="2">
                                            <p:txEl>
                                              <p:pRg st="0" end="0"/>
                                            </p:txEl>
                                          </p:spTgt>
                                        </p:tgtEl>
                                      </p:cBhvr>
                                    </p:animEffect>
                                    <p:anim calcmode="lin" valueType="num">
                                      <p:cBhvr>
                                        <p:cTn id="2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3163FF9-0F07-4140-9730-6BF0880EF0F8}"/>
              </a:ext>
            </a:extLst>
          </p:cNvPr>
          <p:cNvSpPr>
            <a:spLocks noGrp="1"/>
          </p:cNvSpPr>
          <p:nvPr>
            <p:ph type="body" sz="quarter" idx="10"/>
          </p:nvPr>
        </p:nvSpPr>
        <p:spPr>
          <a:xfrm>
            <a:off x="600074" y="174876"/>
            <a:ext cx="5495926" cy="439737"/>
          </a:xfrm>
        </p:spPr>
        <p:txBody>
          <a:bodyPr>
            <a:noAutofit/>
          </a:bodyPr>
          <a:lstStyle/>
          <a:p>
            <a:r>
              <a:rPr lang="zh-CN" altLang="en-US" sz="3200" spc="100" dirty="0">
                <a:latin typeface="明兰" panose="02010600030101010101" pitchFamily="2" charset="-122"/>
                <a:ea typeface="明兰" panose="02010600030101010101" pitchFamily="2" charset="-122"/>
              </a:rPr>
              <a:t>基期数据描述与可比性检验</a:t>
            </a:r>
          </a:p>
          <a:p>
            <a:endParaRPr lang="zh-CN" altLang="en-US" sz="3200" dirty="0"/>
          </a:p>
        </p:txBody>
      </p:sp>
      <p:pic>
        <p:nvPicPr>
          <p:cNvPr id="4" name="图片 3">
            <a:extLst>
              <a:ext uri="{FF2B5EF4-FFF2-40B4-BE49-F238E27FC236}">
                <a16:creationId xmlns:a16="http://schemas.microsoft.com/office/drawing/2014/main" id="{CC6319CE-5050-4124-AF3D-BB0F973DA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216" y="786063"/>
            <a:ext cx="7633979" cy="6071937"/>
          </a:xfrm>
          <a:prstGeom prst="rect">
            <a:avLst/>
          </a:prstGeom>
        </p:spPr>
      </p:pic>
      <p:sp>
        <p:nvSpPr>
          <p:cNvPr id="12" name="Rectangle: Rounded Corners 43">
            <a:extLst>
              <a:ext uri="{FF2B5EF4-FFF2-40B4-BE49-F238E27FC236}">
                <a16:creationId xmlns:a16="http://schemas.microsoft.com/office/drawing/2014/main" id="{50947B2A-0D44-4859-A831-CF30B825C7DD}"/>
              </a:ext>
            </a:extLst>
          </p:cNvPr>
          <p:cNvSpPr/>
          <p:nvPr/>
        </p:nvSpPr>
        <p:spPr>
          <a:xfrm>
            <a:off x="8519195" y="1899821"/>
            <a:ext cx="2787589" cy="2725446"/>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latin typeface="+mn-ea"/>
              </a:rPr>
              <a:t>基期数据描述表明：</a:t>
            </a:r>
            <a:endParaRPr lang="en-US" altLang="zh-CN" sz="2000" b="1" dirty="0">
              <a:latin typeface="+mn-ea"/>
            </a:endParaRPr>
          </a:p>
          <a:p>
            <a:endParaRPr lang="en-US" altLang="zh-CN" sz="2000" b="1" dirty="0">
              <a:latin typeface="+mn-ea"/>
            </a:endParaRPr>
          </a:p>
          <a:p>
            <a:r>
              <a:rPr lang="zh-CN" altLang="en-US" sz="2000" b="1" dirty="0">
                <a:latin typeface="+mn-ea"/>
              </a:rPr>
              <a:t>两个药物组与安慰剂组在基线数据上无显著差异，数据具有随机性和可比性</a:t>
            </a:r>
          </a:p>
        </p:txBody>
      </p:sp>
    </p:spTree>
    <p:extLst>
      <p:ext uri="{BB962C8B-B14F-4D97-AF65-F5344CB8AC3E}">
        <p14:creationId xmlns:p14="http://schemas.microsoft.com/office/powerpoint/2010/main" val="1830844834"/>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ppt_w</p:attrName>
                                        </p:attrNameLst>
                                      </p:cBhvr>
                                      <p:tavLst>
                                        <p:tav tm="0">
                                          <p:val>
                                            <p:fltVal val="0"/>
                                          </p:val>
                                        </p:tav>
                                        <p:tav tm="100000">
                                          <p:val>
                                            <p:strVal val="#ppt_w"/>
                                          </p:val>
                                        </p:tav>
                                      </p:tavLst>
                                    </p:anim>
                                    <p:anim calcmode="lin" valueType="num">
                                      <p:cBhvr>
                                        <p:cTn id="12" dur="500" fill="hold"/>
                                        <p:tgtEl>
                                          <p:spTgt spid="12"/>
                                        </p:tgtEl>
                                        <p:attrNameLst>
                                          <p:attrName>ppt_h</p:attrName>
                                        </p:attrNameLst>
                                      </p:cBhvr>
                                      <p:tavLst>
                                        <p:tav tm="0">
                                          <p:val>
                                            <p:fltVal val="0"/>
                                          </p:val>
                                        </p:tav>
                                        <p:tav tm="100000">
                                          <p:val>
                                            <p:strVal val="#ppt_h"/>
                                          </p:val>
                                        </p:tav>
                                      </p:tavLst>
                                    </p:anim>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8C2B708-7963-4C59-B4F9-2272799A0503}"/>
              </a:ext>
            </a:extLst>
          </p:cNvPr>
          <p:cNvSpPr>
            <a:spLocks noGrp="1"/>
          </p:cNvSpPr>
          <p:nvPr>
            <p:ph type="body" sz="quarter" idx="10"/>
          </p:nvPr>
        </p:nvSpPr>
        <p:spPr/>
        <p:txBody>
          <a:bodyPr>
            <a:normAutofit fontScale="92500" lnSpcReduction="20000"/>
          </a:bodyPr>
          <a:lstStyle/>
          <a:p>
            <a:r>
              <a:rPr lang="zh-CN" altLang="en-US" sz="3500" spc="100" dirty="0">
                <a:latin typeface="明兰" panose="02010600030101010101" pitchFamily="2" charset="-122"/>
                <a:ea typeface="明兰" panose="02010600030101010101" pitchFamily="2" charset="-122"/>
              </a:rPr>
              <a:t>主要疗效指标的确定</a:t>
            </a:r>
          </a:p>
          <a:p>
            <a:endParaRPr lang="zh-CN" altLang="en-US" dirty="0"/>
          </a:p>
        </p:txBody>
      </p:sp>
      <p:pic>
        <p:nvPicPr>
          <p:cNvPr id="7" name="图片 6">
            <a:extLst>
              <a:ext uri="{FF2B5EF4-FFF2-40B4-BE49-F238E27FC236}">
                <a16:creationId xmlns:a16="http://schemas.microsoft.com/office/drawing/2014/main" id="{A5153B08-ED87-4DC9-A5C5-6B96462DE7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3337" y="1156648"/>
            <a:ext cx="4825828" cy="3753422"/>
          </a:xfrm>
          <a:prstGeom prst="rect">
            <a:avLst/>
          </a:prstGeom>
        </p:spPr>
      </p:pic>
      <p:pic>
        <p:nvPicPr>
          <p:cNvPr id="9" name="图片 8">
            <a:extLst>
              <a:ext uri="{FF2B5EF4-FFF2-40B4-BE49-F238E27FC236}">
                <a16:creationId xmlns:a16="http://schemas.microsoft.com/office/drawing/2014/main" id="{025FC4E5-7FEB-4710-9A09-99B013631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12836" y="1156648"/>
            <a:ext cx="4825828" cy="3753422"/>
          </a:xfrm>
          <a:prstGeom prst="rect">
            <a:avLst/>
          </a:prstGeom>
        </p:spPr>
      </p:pic>
      <p:sp>
        <p:nvSpPr>
          <p:cNvPr id="25" name="Rectangle: Rounded Corners 43">
            <a:extLst>
              <a:ext uri="{FF2B5EF4-FFF2-40B4-BE49-F238E27FC236}">
                <a16:creationId xmlns:a16="http://schemas.microsoft.com/office/drawing/2014/main" id="{A722D336-5FCF-4D84-BF07-C767ABB267FF}"/>
              </a:ext>
            </a:extLst>
          </p:cNvPr>
          <p:cNvSpPr/>
          <p:nvPr/>
        </p:nvSpPr>
        <p:spPr>
          <a:xfrm>
            <a:off x="1474793" y="5054421"/>
            <a:ext cx="9242414" cy="1373062"/>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图中给药</a:t>
            </a:r>
            <a:r>
              <a:rPr lang="en-US" altLang="zh-CN" sz="2000" b="1" dirty="0"/>
              <a:t>12</a:t>
            </a:r>
            <a:r>
              <a:rPr lang="zh-CN" altLang="en-US" sz="2000" b="1" dirty="0"/>
              <a:t>周后药物组</a:t>
            </a:r>
            <a:r>
              <a:rPr lang="en-US" altLang="zh-CN" sz="2000" b="1" dirty="0"/>
              <a:t>HbA1c</a:t>
            </a:r>
            <a:r>
              <a:rPr lang="zh-CN" altLang="en-US" sz="2000" b="1" dirty="0"/>
              <a:t>水平有明显下降，且下降幅度较</a:t>
            </a:r>
            <a:r>
              <a:rPr lang="en-US" altLang="zh-CN" sz="2000" b="1" dirty="0"/>
              <a:t>4</a:t>
            </a:r>
            <a:r>
              <a:rPr lang="zh-CN" altLang="en-US" sz="2000" b="1" dirty="0"/>
              <a:t>、</a:t>
            </a:r>
            <a:r>
              <a:rPr lang="en-US" altLang="zh-CN" sz="2000" b="1" dirty="0"/>
              <a:t>8</a:t>
            </a:r>
            <a:r>
              <a:rPr lang="zh-CN" altLang="en-US" sz="2000" b="1" dirty="0"/>
              <a:t>周后增大</a:t>
            </a:r>
            <a:endParaRPr lang="en-US" altLang="zh-CN" sz="2000" b="1" dirty="0"/>
          </a:p>
          <a:p>
            <a:endParaRPr lang="en-US" altLang="zh-CN" sz="2000" b="1" dirty="0"/>
          </a:p>
          <a:p>
            <a:r>
              <a:rPr lang="zh-CN" altLang="en-US" sz="2000" b="1" dirty="0"/>
              <a:t>因此选取给药</a:t>
            </a:r>
            <a:r>
              <a:rPr lang="en-US" altLang="zh-CN" sz="2000" b="1" dirty="0"/>
              <a:t>12</a:t>
            </a:r>
            <a:r>
              <a:rPr lang="zh-CN" altLang="en-US" sz="2000" b="1" dirty="0"/>
              <a:t>周后</a:t>
            </a:r>
            <a:r>
              <a:rPr lang="en-US" altLang="zh-CN" sz="2000" b="1" dirty="0"/>
              <a:t>HbA1c</a:t>
            </a:r>
            <a:r>
              <a:rPr lang="zh-CN" altLang="en-US" sz="2000" b="1" dirty="0"/>
              <a:t>相对基线变化作为主要疗效指标进行分析</a:t>
            </a:r>
          </a:p>
        </p:txBody>
      </p:sp>
      <p:sp>
        <p:nvSpPr>
          <p:cNvPr id="26" name="Rectangle: Rounded Corners 43">
            <a:extLst>
              <a:ext uri="{FF2B5EF4-FFF2-40B4-BE49-F238E27FC236}">
                <a16:creationId xmlns:a16="http://schemas.microsoft.com/office/drawing/2014/main" id="{6E538834-B5BC-4754-874D-95C39CCFA74E}"/>
              </a:ext>
            </a:extLst>
          </p:cNvPr>
          <p:cNvSpPr/>
          <p:nvPr/>
        </p:nvSpPr>
        <p:spPr>
          <a:xfrm>
            <a:off x="6579875" y="408273"/>
            <a:ext cx="4330781" cy="590303"/>
          </a:xfrm>
          <a:prstGeom prst="roundRect">
            <a:avLst/>
          </a:prstGeom>
          <a:solidFill>
            <a:schemeClr val="accent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n w="12700">
                  <a:noFill/>
                </a:ln>
                <a:solidFill>
                  <a:schemeClr val="bg1"/>
                </a:solidFill>
              </a:rPr>
              <a:t>ITT</a:t>
            </a:r>
            <a:r>
              <a:rPr lang="zh-CN" altLang="en-US" sz="2000" b="1" dirty="0">
                <a:ln w="12700">
                  <a:noFill/>
                </a:ln>
                <a:solidFill>
                  <a:schemeClr val="bg1"/>
                </a:solidFill>
              </a:rPr>
              <a:t>与</a:t>
            </a:r>
            <a:r>
              <a:rPr lang="en-US" altLang="zh-CN" sz="2000" b="1" dirty="0">
                <a:ln w="12700">
                  <a:noFill/>
                </a:ln>
                <a:solidFill>
                  <a:schemeClr val="bg1"/>
                </a:solidFill>
              </a:rPr>
              <a:t>PP</a:t>
            </a:r>
            <a:r>
              <a:rPr lang="zh-CN" altLang="en-US" sz="2000" b="1" dirty="0">
                <a:ln w="12700">
                  <a:noFill/>
                </a:ln>
                <a:solidFill>
                  <a:schemeClr val="bg1"/>
                </a:solidFill>
              </a:rPr>
              <a:t>分析下</a:t>
            </a:r>
            <a:r>
              <a:rPr lang="en-US" altLang="zh-CN" sz="2000" b="1" dirty="0">
                <a:ln w="12700">
                  <a:noFill/>
                </a:ln>
                <a:solidFill>
                  <a:schemeClr val="bg1"/>
                </a:solidFill>
              </a:rPr>
              <a:t>HbA1c</a:t>
            </a:r>
            <a:r>
              <a:rPr lang="zh-CN" altLang="en-US" sz="2000" b="1" dirty="0">
                <a:ln w="12700">
                  <a:noFill/>
                </a:ln>
                <a:solidFill>
                  <a:schemeClr val="bg1"/>
                </a:solidFill>
              </a:rPr>
              <a:t>变化折线图</a:t>
            </a:r>
          </a:p>
        </p:txBody>
      </p:sp>
    </p:spTree>
    <p:extLst>
      <p:ext uri="{BB962C8B-B14F-4D97-AF65-F5344CB8AC3E}">
        <p14:creationId xmlns:p14="http://schemas.microsoft.com/office/powerpoint/2010/main" val="1419463065"/>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53"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childTnLst>
                                </p:cTn>
                              </p:par>
                            </p:childTnLst>
                          </p:cTn>
                        </p:par>
                        <p:par>
                          <p:cTn id="17" fill="hold">
                            <p:stCondLst>
                              <p:cond delay="1000"/>
                            </p:stCondLst>
                            <p:childTnLst>
                              <p:par>
                                <p:cTn id="18" presetID="53" presetClass="entr" presetSubtype="0" fill="hold" grpId="0" nodeType="afterEffect">
                                  <p:childTnLst>
                                    <p:set>
                                      <p:cBhvr>
                                        <p:cTn id="19" dur="1" fill="hold">
                                          <p:stCondLst>
                                            <p:cond delay="0"/>
                                          </p:stCondLst>
                                        </p:cTn>
                                        <p:tgtEl>
                                          <p:spTgt spid="25"/>
                                        </p:tgtEl>
                                        <p:attrNameLst>
                                          <p:attrName>style.visibility</p:attrName>
                                        </p:attrNameLst>
                                      </p:cBhvr>
                                      <p:to>
                                        <p:strVal val="visible"/>
                                      </p:to>
                                    </p:set>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fltVal val="0"/>
                                          </p:val>
                                        </p:tav>
                                        <p:tav tm="100000">
                                          <p:val>
                                            <p:strVal val="#ppt_h"/>
                                          </p:val>
                                        </p:tav>
                                      </p:tavLst>
                                    </p:anim>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2" cstate="email">
            <a:duotone>
              <a:schemeClr val="accent2">
                <a:shade val="45000"/>
                <a:satMod val="135000"/>
              </a:schemeClr>
              <a:prstClr val="white"/>
            </a:duotone>
            <a:extLst>
              <a:ext uri="{BEBA8EAE-BF5A-486C-A8C5-ECC9F3942E4B}">
                <a14:imgProps xmlns:a14="http://schemas.microsoft.com/office/drawing/2010/main">
                  <a14:imgLayer r:embed="rId3">
                    <a14:imgEffect>
                      <a14:brightnessContrast bright="-80000"/>
                    </a14:imgEffect>
                  </a14:imgLayer>
                </a14:imgProps>
              </a:ext>
              <a:ext uri="{28A0092B-C50C-407E-A947-70E740481C1C}">
                <a14:useLocalDpi xmlns:a14="http://schemas.microsoft.com/office/drawing/2010/main"/>
              </a:ext>
            </a:extLst>
          </a:blip>
          <a:srcRect/>
          <a:stretch>
            <a:fillRect/>
          </a:stretch>
        </p:blipFill>
        <p:spPr>
          <a:xfrm rot="1534801">
            <a:off x="9018033" y="3518493"/>
            <a:ext cx="3617497" cy="4004706"/>
          </a:xfrm>
          <a:custGeom>
            <a:avLst/>
            <a:gdLst>
              <a:gd name="connsiteX0" fmla="*/ 0 w 3617497"/>
              <a:gd name="connsiteY0" fmla="*/ 0 h 4004706"/>
              <a:gd name="connsiteX1" fmla="*/ 2363815 w 3617497"/>
              <a:gd name="connsiteY1" fmla="*/ 0 h 4004706"/>
              <a:gd name="connsiteX2" fmla="*/ 3617497 w 3617497"/>
              <a:gd name="connsiteY2" fmla="*/ 2618980 h 4004706"/>
              <a:gd name="connsiteX3" fmla="*/ 1657901 w 3617497"/>
              <a:gd name="connsiteY3" fmla="*/ 3557021 h 4004706"/>
              <a:gd name="connsiteX4" fmla="*/ 1872204 w 3617497"/>
              <a:gd name="connsiteY4" fmla="*/ 4004706 h 4004706"/>
              <a:gd name="connsiteX5" fmla="*/ 0 w 3617497"/>
              <a:gd name="connsiteY5" fmla="*/ 4004706 h 400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7497" h="4004706">
                <a:moveTo>
                  <a:pt x="0" y="0"/>
                </a:moveTo>
                <a:lnTo>
                  <a:pt x="2363815" y="0"/>
                </a:lnTo>
                <a:lnTo>
                  <a:pt x="3617497" y="2618980"/>
                </a:lnTo>
                <a:lnTo>
                  <a:pt x="1657901" y="3557021"/>
                </a:lnTo>
                <a:lnTo>
                  <a:pt x="1872204" y="4004706"/>
                </a:lnTo>
                <a:lnTo>
                  <a:pt x="0" y="4004706"/>
                </a:lnTo>
                <a:close/>
              </a:path>
            </a:pathLst>
          </a:custGeom>
        </p:spPr>
      </p:pic>
      <p:pic>
        <p:nvPicPr>
          <p:cNvPr id="19" name="图片 18"/>
          <p:cNvPicPr>
            <a:picLocks noChangeAspect="1"/>
          </p:cNvPicPr>
          <p:nvPr/>
        </p:nvPicPr>
        <p:blipFill rotWithShape="1">
          <a:blip r:embed="rId4" cstate="email">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69000"/>
                    </a14:imgEffect>
                  </a14:imgLayer>
                </a14:imgProps>
              </a:ext>
              <a:ext uri="{28A0092B-C50C-407E-A947-70E740481C1C}">
                <a14:useLocalDpi xmlns:a14="http://schemas.microsoft.com/office/drawing/2010/main"/>
              </a:ext>
            </a:extLst>
          </a:blip>
          <a:srcRect/>
          <a:stretch/>
        </p:blipFill>
        <p:spPr>
          <a:xfrm rot="21068063" flipH="1">
            <a:off x="-283371" y="3275543"/>
            <a:ext cx="2728233" cy="3465840"/>
          </a:xfrm>
          <a:custGeom>
            <a:avLst/>
            <a:gdLst>
              <a:gd name="connsiteX0" fmla="*/ 0 w 2728233"/>
              <a:gd name="connsiteY0" fmla="*/ 0 h 3465840"/>
              <a:gd name="connsiteX1" fmla="*/ 0 w 2728233"/>
              <a:gd name="connsiteY1" fmla="*/ 3465840 h 3465840"/>
              <a:gd name="connsiteX2" fmla="*/ 2728233 w 2728233"/>
              <a:gd name="connsiteY2" fmla="*/ 3465840 h 3465840"/>
              <a:gd name="connsiteX3" fmla="*/ 2187628 w 2728233"/>
              <a:gd name="connsiteY3" fmla="*/ 0 h 3465840"/>
            </a:gdLst>
            <a:ahLst/>
            <a:cxnLst>
              <a:cxn ang="0">
                <a:pos x="connsiteX0" y="connsiteY0"/>
              </a:cxn>
              <a:cxn ang="0">
                <a:pos x="connsiteX1" y="connsiteY1"/>
              </a:cxn>
              <a:cxn ang="0">
                <a:pos x="connsiteX2" y="connsiteY2"/>
              </a:cxn>
              <a:cxn ang="0">
                <a:pos x="connsiteX3" y="connsiteY3"/>
              </a:cxn>
            </a:cxnLst>
            <a:rect l="l" t="t" r="r" b="b"/>
            <a:pathLst>
              <a:path w="2728233" h="3465840">
                <a:moveTo>
                  <a:pt x="0" y="0"/>
                </a:moveTo>
                <a:lnTo>
                  <a:pt x="0" y="3465840"/>
                </a:lnTo>
                <a:lnTo>
                  <a:pt x="2728233" y="3465840"/>
                </a:lnTo>
                <a:lnTo>
                  <a:pt x="2187628" y="0"/>
                </a:lnTo>
                <a:close/>
              </a:path>
            </a:pathLst>
          </a:custGeom>
        </p:spPr>
      </p:pic>
      <p:pic>
        <p:nvPicPr>
          <p:cNvPr id="5" name="图片 4">
            <a:extLst>
              <a:ext uri="{FF2B5EF4-FFF2-40B4-BE49-F238E27FC236}">
                <a16:creationId xmlns:a16="http://schemas.microsoft.com/office/drawing/2014/main" id="{ED12215E-92CD-4D38-AE7D-1E55427F3D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0860" y="1431489"/>
            <a:ext cx="3477222" cy="2483580"/>
          </a:xfrm>
          <a:prstGeom prst="rect">
            <a:avLst/>
          </a:prstGeom>
        </p:spPr>
      </p:pic>
      <p:pic>
        <p:nvPicPr>
          <p:cNvPr id="7" name="图片 6">
            <a:extLst>
              <a:ext uri="{FF2B5EF4-FFF2-40B4-BE49-F238E27FC236}">
                <a16:creationId xmlns:a16="http://schemas.microsoft.com/office/drawing/2014/main" id="{E1A6FF6E-ACD3-4832-97DE-7DE959449C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8623" y="1431489"/>
            <a:ext cx="3634753" cy="2596095"/>
          </a:xfrm>
          <a:prstGeom prst="rect">
            <a:avLst/>
          </a:prstGeom>
        </p:spPr>
      </p:pic>
      <p:pic>
        <p:nvPicPr>
          <p:cNvPr id="24" name="图片 23">
            <a:extLst>
              <a:ext uri="{FF2B5EF4-FFF2-40B4-BE49-F238E27FC236}">
                <a16:creationId xmlns:a16="http://schemas.microsoft.com/office/drawing/2014/main" id="{89C3FFCE-9918-4722-A888-265BFDF833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6386" y="1422377"/>
            <a:ext cx="3634753" cy="2596095"/>
          </a:xfrm>
          <a:prstGeom prst="rect">
            <a:avLst/>
          </a:prstGeom>
        </p:spPr>
      </p:pic>
      <p:sp>
        <p:nvSpPr>
          <p:cNvPr id="2" name="文本占位符 1">
            <a:extLst>
              <a:ext uri="{FF2B5EF4-FFF2-40B4-BE49-F238E27FC236}">
                <a16:creationId xmlns:a16="http://schemas.microsoft.com/office/drawing/2014/main" id="{C8910D0C-FCDB-409E-81D9-13BD8037F80A}"/>
              </a:ext>
            </a:extLst>
          </p:cNvPr>
          <p:cNvSpPr>
            <a:spLocks noGrp="1"/>
          </p:cNvSpPr>
          <p:nvPr>
            <p:ph type="body" sz="quarter" idx="10"/>
          </p:nvPr>
        </p:nvSpPr>
        <p:spPr>
          <a:xfrm>
            <a:off x="695735" y="229593"/>
            <a:ext cx="2256013" cy="439737"/>
          </a:xfrm>
        </p:spPr>
        <p:txBody>
          <a:bodyPr>
            <a:noAutofit/>
          </a:bodyPr>
          <a:lstStyle/>
          <a:p>
            <a:r>
              <a:rPr lang="zh-CN" altLang="en-US" sz="3200" dirty="0"/>
              <a:t>正态性检验</a:t>
            </a:r>
          </a:p>
        </p:txBody>
      </p:sp>
      <p:sp>
        <p:nvSpPr>
          <p:cNvPr id="25" name="Rectangle: Rounded Corners 43">
            <a:extLst>
              <a:ext uri="{FF2B5EF4-FFF2-40B4-BE49-F238E27FC236}">
                <a16:creationId xmlns:a16="http://schemas.microsoft.com/office/drawing/2014/main" id="{77EA1E7C-8C99-4D3D-BB0F-DDF796ACBF87}"/>
              </a:ext>
            </a:extLst>
          </p:cNvPr>
          <p:cNvSpPr/>
          <p:nvPr/>
        </p:nvSpPr>
        <p:spPr>
          <a:xfrm>
            <a:off x="245615" y="4397206"/>
            <a:ext cx="10247791" cy="1284901"/>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t>采用</a:t>
            </a:r>
            <a:r>
              <a:rPr lang="en-US" altLang="zh-CN" sz="2000" b="1" dirty="0"/>
              <a:t>Shapiro-Wilk</a:t>
            </a:r>
            <a:r>
              <a:rPr lang="zh-CN" altLang="en-US" sz="2000" b="1" dirty="0"/>
              <a:t>正态性检验，三组均未通过（</a:t>
            </a:r>
            <a:r>
              <a:rPr lang="en-US" altLang="zh-CN" sz="2000" b="1" dirty="0"/>
              <a:t>P&lt;0.05</a:t>
            </a:r>
            <a:r>
              <a:rPr lang="zh-CN" altLang="en-US" sz="2000" b="1" dirty="0"/>
              <a:t>）</a:t>
            </a:r>
            <a:endParaRPr lang="en-US" altLang="zh-CN" sz="2000" b="1" dirty="0"/>
          </a:p>
          <a:p>
            <a:endParaRPr lang="zh-CN" altLang="en-US" sz="2000" b="1" dirty="0"/>
          </a:p>
          <a:p>
            <a:r>
              <a:rPr lang="zh-CN" altLang="en-US" sz="2000" b="1" dirty="0"/>
              <a:t>由于分布图呈现的偏差特点，采用</a:t>
            </a:r>
            <a:r>
              <a:rPr lang="en-US" altLang="zh-CN" sz="2000" b="1" dirty="0"/>
              <a:t>Box-Cox</a:t>
            </a:r>
            <a:r>
              <a:rPr lang="zh-CN" altLang="en-US" sz="2000" b="1" dirty="0"/>
              <a:t>变换提升正态性比使用非参数方法效果更好</a:t>
            </a:r>
          </a:p>
        </p:txBody>
      </p:sp>
      <p:sp>
        <p:nvSpPr>
          <p:cNvPr id="26" name="Rectangle: Rounded Corners 43">
            <a:extLst>
              <a:ext uri="{FF2B5EF4-FFF2-40B4-BE49-F238E27FC236}">
                <a16:creationId xmlns:a16="http://schemas.microsoft.com/office/drawing/2014/main" id="{E8E369BB-478D-4DDB-8427-A1EB82D1D1DE}"/>
              </a:ext>
            </a:extLst>
          </p:cNvPr>
          <p:cNvSpPr/>
          <p:nvPr/>
        </p:nvSpPr>
        <p:spPr>
          <a:xfrm>
            <a:off x="8582802" y="507997"/>
            <a:ext cx="3135405" cy="544758"/>
          </a:xfrm>
          <a:prstGeom prst="roundRect">
            <a:avLst/>
          </a:prstGeom>
          <a:solidFill>
            <a:schemeClr val="accent4"/>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n w="12700">
                  <a:noFill/>
                </a:ln>
                <a:solidFill>
                  <a:schemeClr val="bg1"/>
                </a:solidFill>
              </a:rPr>
              <a:t>各组</a:t>
            </a:r>
            <a:r>
              <a:rPr lang="en-US" altLang="zh-CN" sz="2000" b="1" dirty="0">
                <a:ln w="12700">
                  <a:noFill/>
                </a:ln>
                <a:solidFill>
                  <a:schemeClr val="bg1"/>
                </a:solidFill>
              </a:rPr>
              <a:t>12</a:t>
            </a:r>
            <a:r>
              <a:rPr lang="zh-CN" altLang="en-US" sz="2000" b="1" dirty="0">
                <a:ln w="12700">
                  <a:noFill/>
                </a:ln>
                <a:solidFill>
                  <a:schemeClr val="bg1"/>
                </a:solidFill>
              </a:rPr>
              <a:t>周</a:t>
            </a:r>
            <a:r>
              <a:rPr lang="en-US" altLang="zh-CN" sz="2000" b="1" dirty="0">
                <a:ln w="12700">
                  <a:noFill/>
                </a:ln>
                <a:solidFill>
                  <a:schemeClr val="bg1"/>
                </a:solidFill>
              </a:rPr>
              <a:t>HbA1c</a:t>
            </a:r>
            <a:r>
              <a:rPr lang="zh-CN" altLang="en-US" sz="2000" b="1" dirty="0">
                <a:ln w="12700">
                  <a:noFill/>
                </a:ln>
                <a:solidFill>
                  <a:schemeClr val="bg1"/>
                </a:solidFill>
              </a:rPr>
              <a:t>分布图</a:t>
            </a:r>
          </a:p>
        </p:txBody>
      </p:sp>
    </p:spTree>
    <p:extLst>
      <p:ext uri="{BB962C8B-B14F-4D97-AF65-F5344CB8AC3E}">
        <p14:creationId xmlns:p14="http://schemas.microsoft.com/office/powerpoint/2010/main" val="4263143930"/>
      </p:ext>
    </p:extLst>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500"/>
                            </p:stCondLst>
                            <p:childTnLst>
                              <p:par>
                                <p:cTn id="15" presetID="53" presetClass="entr" presetSubtype="0"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par>
                          <p:cTn id="20" fill="hold">
                            <p:stCondLst>
                              <p:cond delay="1000"/>
                            </p:stCondLst>
                            <p:childTnLst>
                              <p:par>
                                <p:cTn id="21" presetID="53" presetClass="entr" presetSubtype="0" fill="hold" grpId="0" nodeType="afterEffec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00073" y="212683"/>
            <a:ext cx="11748853" cy="439737"/>
          </a:xfrm>
        </p:spPr>
        <p:txBody>
          <a:bodyPr>
            <a:noAutofit/>
          </a:bodyPr>
          <a:lstStyle/>
          <a:p>
            <a:r>
              <a:rPr lang="zh-CN" altLang="en-US" sz="3200" spc="100" dirty="0">
                <a:ea typeface="明兰" panose="02010600030101010101" pitchFamily="2" charset="-122"/>
              </a:rPr>
              <a:t>协方差分析（</a:t>
            </a:r>
            <a:r>
              <a:rPr lang="en-US" altLang="zh-CN" sz="3200" spc="100" dirty="0">
                <a:ea typeface="明兰" panose="02010600030101010101" pitchFamily="2" charset="-122"/>
              </a:rPr>
              <a:t>ANCOVA</a:t>
            </a:r>
            <a:r>
              <a:rPr lang="zh-CN" altLang="en-US" sz="3200" spc="100" dirty="0">
                <a:ea typeface="明兰" panose="02010600030101010101" pitchFamily="2" charset="-122"/>
              </a:rPr>
              <a:t>）</a:t>
            </a:r>
            <a:r>
              <a:rPr lang="en-US" altLang="zh-CN" sz="3200" spc="100" dirty="0">
                <a:ea typeface="明兰" panose="02010600030101010101" pitchFamily="2" charset="-122"/>
              </a:rPr>
              <a:t>——12</a:t>
            </a:r>
            <a:r>
              <a:rPr lang="zh-CN" altLang="zh-CN" sz="3200" spc="100" dirty="0">
                <a:ea typeface="明兰" panose="02010600030101010101" pitchFamily="2" charset="-122"/>
              </a:rPr>
              <a:t>周后</a:t>
            </a:r>
            <a:r>
              <a:rPr lang="en-US" altLang="zh-CN" sz="3200" spc="100" dirty="0">
                <a:ea typeface="明兰" panose="02010600030101010101" pitchFamily="2" charset="-122"/>
              </a:rPr>
              <a:t>HbA1c</a:t>
            </a:r>
            <a:r>
              <a:rPr lang="zh-CN" altLang="zh-CN" sz="3200" spc="100" dirty="0">
                <a:ea typeface="明兰" panose="02010600030101010101" pitchFamily="2" charset="-122"/>
              </a:rPr>
              <a:t>相对基线变化</a:t>
            </a:r>
            <a:endParaRPr lang="zh-CN" altLang="en-US" sz="3200" spc="100" dirty="0">
              <a:ea typeface="明兰" panose="02010600030101010101" pitchFamily="2" charset="-122"/>
            </a:endParaRPr>
          </a:p>
        </p:txBody>
      </p:sp>
      <p:grpSp>
        <p:nvGrpSpPr>
          <p:cNvPr id="7" name="Group 6"/>
          <p:cNvGrpSpPr/>
          <p:nvPr/>
        </p:nvGrpSpPr>
        <p:grpSpPr>
          <a:xfrm>
            <a:off x="6562531" y="1600199"/>
            <a:ext cx="5629469" cy="1382351"/>
            <a:chOff x="6562531" y="1600199"/>
            <a:chExt cx="5629469" cy="1382351"/>
          </a:xfrm>
        </p:grpSpPr>
        <p:sp>
          <p:nvSpPr>
            <p:cNvPr id="8" name="Rectangle 7"/>
            <p:cNvSpPr/>
            <p:nvPr/>
          </p:nvSpPr>
          <p:spPr>
            <a:xfrm>
              <a:off x="7028823" y="1600199"/>
              <a:ext cx="5163177" cy="1309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rot="2700000">
              <a:off x="6562531" y="1793344"/>
              <a:ext cx="932585" cy="932585"/>
            </a:xfrm>
            <a:prstGeom prst="rect">
              <a:avLst/>
            </a:prstGeom>
            <a:solidFill>
              <a:schemeClr val="accent4">
                <a:lumMod val="7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1"/>
            <p:cNvSpPr>
              <a:spLocks noEditPoints="1"/>
            </p:cNvSpPr>
            <p:nvPr/>
          </p:nvSpPr>
          <p:spPr bwMode="auto">
            <a:xfrm>
              <a:off x="6901483" y="1959133"/>
              <a:ext cx="254681" cy="591913"/>
            </a:xfrm>
            <a:custGeom>
              <a:avLst/>
              <a:gdLst>
                <a:gd name="T0" fmla="*/ 120 w 145"/>
                <a:gd name="T1" fmla="*/ 88 h 337"/>
                <a:gd name="T2" fmla="*/ 117 w 145"/>
                <a:gd name="T3" fmla="*/ 78 h 337"/>
                <a:gd name="T4" fmla="*/ 108 w 145"/>
                <a:gd name="T5" fmla="*/ 64 h 337"/>
                <a:gd name="T6" fmla="*/ 104 w 145"/>
                <a:gd name="T7" fmla="*/ 52 h 337"/>
                <a:gd name="T8" fmla="*/ 84 w 145"/>
                <a:gd name="T9" fmla="*/ 47 h 337"/>
                <a:gd name="T10" fmla="*/ 84 w 145"/>
                <a:gd name="T11" fmla="*/ 7 h 337"/>
                <a:gd name="T12" fmla="*/ 72 w 145"/>
                <a:gd name="T13" fmla="*/ 0 h 337"/>
                <a:gd name="T14" fmla="*/ 64 w 145"/>
                <a:gd name="T15" fmla="*/ 3 h 337"/>
                <a:gd name="T16" fmla="*/ 60 w 145"/>
                <a:gd name="T17" fmla="*/ 47 h 337"/>
                <a:gd name="T18" fmla="*/ 47 w 145"/>
                <a:gd name="T19" fmla="*/ 48 h 337"/>
                <a:gd name="T20" fmla="*/ 36 w 145"/>
                <a:gd name="T21" fmla="*/ 64 h 337"/>
                <a:gd name="T22" fmla="*/ 31 w 145"/>
                <a:gd name="T23" fmla="*/ 74 h 337"/>
                <a:gd name="T24" fmla="*/ 24 w 145"/>
                <a:gd name="T25" fmla="*/ 88 h 337"/>
                <a:gd name="T26" fmla="*/ 12 w 145"/>
                <a:gd name="T27" fmla="*/ 237 h 337"/>
                <a:gd name="T28" fmla="*/ 1 w 145"/>
                <a:gd name="T29" fmla="*/ 245 h 337"/>
                <a:gd name="T30" fmla="*/ 1 w 145"/>
                <a:gd name="T31" fmla="*/ 254 h 337"/>
                <a:gd name="T32" fmla="*/ 12 w 145"/>
                <a:gd name="T33" fmla="*/ 261 h 337"/>
                <a:gd name="T34" fmla="*/ 60 w 145"/>
                <a:gd name="T35" fmla="*/ 313 h 337"/>
                <a:gd name="T36" fmla="*/ 31 w 145"/>
                <a:gd name="T37" fmla="*/ 313 h 337"/>
                <a:gd name="T38" fmla="*/ 24 w 145"/>
                <a:gd name="T39" fmla="*/ 325 h 337"/>
                <a:gd name="T40" fmla="*/ 28 w 145"/>
                <a:gd name="T41" fmla="*/ 334 h 337"/>
                <a:gd name="T42" fmla="*/ 108 w 145"/>
                <a:gd name="T43" fmla="*/ 337 h 337"/>
                <a:gd name="T44" fmla="*/ 117 w 145"/>
                <a:gd name="T45" fmla="*/ 334 h 337"/>
                <a:gd name="T46" fmla="*/ 120 w 145"/>
                <a:gd name="T47" fmla="*/ 325 h 337"/>
                <a:gd name="T48" fmla="*/ 113 w 145"/>
                <a:gd name="T49" fmla="*/ 313 h 337"/>
                <a:gd name="T50" fmla="*/ 84 w 145"/>
                <a:gd name="T51" fmla="*/ 261 h 337"/>
                <a:gd name="T52" fmla="*/ 132 w 145"/>
                <a:gd name="T53" fmla="*/ 261 h 337"/>
                <a:gd name="T54" fmla="*/ 145 w 145"/>
                <a:gd name="T55" fmla="*/ 254 h 337"/>
                <a:gd name="T56" fmla="*/ 145 w 145"/>
                <a:gd name="T57" fmla="*/ 245 h 337"/>
                <a:gd name="T58" fmla="*/ 132 w 145"/>
                <a:gd name="T59" fmla="*/ 237 h 337"/>
                <a:gd name="T60" fmla="*/ 48 w 145"/>
                <a:gd name="T61" fmla="*/ 95 h 337"/>
                <a:gd name="T62" fmla="*/ 75 w 145"/>
                <a:gd name="T63" fmla="*/ 142 h 337"/>
                <a:gd name="T64" fmla="*/ 70 w 145"/>
                <a:gd name="T65" fmla="*/ 143 h 337"/>
                <a:gd name="T66" fmla="*/ 67 w 145"/>
                <a:gd name="T67" fmla="*/ 149 h 337"/>
                <a:gd name="T68" fmla="*/ 72 w 145"/>
                <a:gd name="T69" fmla="*/ 155 h 337"/>
                <a:gd name="T70" fmla="*/ 96 w 145"/>
                <a:gd name="T71" fmla="*/ 171 h 337"/>
                <a:gd name="T72" fmla="*/ 72 w 145"/>
                <a:gd name="T73" fmla="*/ 171 h 337"/>
                <a:gd name="T74" fmla="*/ 67 w 145"/>
                <a:gd name="T75" fmla="*/ 178 h 337"/>
                <a:gd name="T76" fmla="*/ 70 w 145"/>
                <a:gd name="T77" fmla="*/ 183 h 337"/>
                <a:gd name="T78" fmla="*/ 96 w 145"/>
                <a:gd name="T79" fmla="*/ 185 h 337"/>
                <a:gd name="T80" fmla="*/ 75 w 145"/>
                <a:gd name="T81" fmla="*/ 200 h 337"/>
                <a:gd name="T82" fmla="*/ 69 w 145"/>
                <a:gd name="T83" fmla="*/ 204 h 337"/>
                <a:gd name="T84" fmla="*/ 69 w 145"/>
                <a:gd name="T85" fmla="*/ 210 h 337"/>
                <a:gd name="T86" fmla="*/ 75 w 145"/>
                <a:gd name="T87" fmla="*/ 214 h 337"/>
                <a:gd name="T88" fmla="*/ 48 w 145"/>
                <a:gd name="T89" fmla="*/ 237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5" h="337">
                  <a:moveTo>
                    <a:pt x="132" y="237"/>
                  </a:moveTo>
                  <a:lnTo>
                    <a:pt x="120" y="237"/>
                  </a:lnTo>
                  <a:lnTo>
                    <a:pt x="120" y="88"/>
                  </a:lnTo>
                  <a:lnTo>
                    <a:pt x="120" y="88"/>
                  </a:lnTo>
                  <a:lnTo>
                    <a:pt x="120" y="82"/>
                  </a:lnTo>
                  <a:lnTo>
                    <a:pt x="117" y="78"/>
                  </a:lnTo>
                  <a:lnTo>
                    <a:pt x="113" y="74"/>
                  </a:lnTo>
                  <a:lnTo>
                    <a:pt x="108" y="72"/>
                  </a:lnTo>
                  <a:lnTo>
                    <a:pt x="108" y="64"/>
                  </a:lnTo>
                  <a:lnTo>
                    <a:pt x="108" y="64"/>
                  </a:lnTo>
                  <a:lnTo>
                    <a:pt x="107" y="58"/>
                  </a:lnTo>
                  <a:lnTo>
                    <a:pt x="104" y="52"/>
                  </a:lnTo>
                  <a:lnTo>
                    <a:pt x="99" y="48"/>
                  </a:lnTo>
                  <a:lnTo>
                    <a:pt x="91" y="47"/>
                  </a:lnTo>
                  <a:lnTo>
                    <a:pt x="84" y="47"/>
                  </a:lnTo>
                  <a:lnTo>
                    <a:pt x="84" y="12"/>
                  </a:lnTo>
                  <a:lnTo>
                    <a:pt x="84" y="12"/>
                  </a:lnTo>
                  <a:lnTo>
                    <a:pt x="84" y="7"/>
                  </a:lnTo>
                  <a:lnTo>
                    <a:pt x="81" y="3"/>
                  </a:lnTo>
                  <a:lnTo>
                    <a:pt x="77" y="0"/>
                  </a:lnTo>
                  <a:lnTo>
                    <a:pt x="72" y="0"/>
                  </a:lnTo>
                  <a:lnTo>
                    <a:pt x="72" y="0"/>
                  </a:lnTo>
                  <a:lnTo>
                    <a:pt x="67" y="0"/>
                  </a:lnTo>
                  <a:lnTo>
                    <a:pt x="64" y="3"/>
                  </a:lnTo>
                  <a:lnTo>
                    <a:pt x="61" y="7"/>
                  </a:lnTo>
                  <a:lnTo>
                    <a:pt x="60" y="12"/>
                  </a:lnTo>
                  <a:lnTo>
                    <a:pt x="60" y="47"/>
                  </a:lnTo>
                  <a:lnTo>
                    <a:pt x="53" y="47"/>
                  </a:lnTo>
                  <a:lnTo>
                    <a:pt x="53" y="47"/>
                  </a:lnTo>
                  <a:lnTo>
                    <a:pt x="47" y="48"/>
                  </a:lnTo>
                  <a:lnTo>
                    <a:pt x="41" y="52"/>
                  </a:lnTo>
                  <a:lnTo>
                    <a:pt x="37" y="58"/>
                  </a:lnTo>
                  <a:lnTo>
                    <a:pt x="36" y="64"/>
                  </a:lnTo>
                  <a:lnTo>
                    <a:pt x="36" y="72"/>
                  </a:lnTo>
                  <a:lnTo>
                    <a:pt x="36" y="72"/>
                  </a:lnTo>
                  <a:lnTo>
                    <a:pt x="31" y="74"/>
                  </a:lnTo>
                  <a:lnTo>
                    <a:pt x="28" y="78"/>
                  </a:lnTo>
                  <a:lnTo>
                    <a:pt x="25" y="82"/>
                  </a:lnTo>
                  <a:lnTo>
                    <a:pt x="24" y="88"/>
                  </a:lnTo>
                  <a:lnTo>
                    <a:pt x="24" y="237"/>
                  </a:lnTo>
                  <a:lnTo>
                    <a:pt x="12" y="237"/>
                  </a:lnTo>
                  <a:lnTo>
                    <a:pt x="12" y="237"/>
                  </a:lnTo>
                  <a:lnTo>
                    <a:pt x="7" y="237"/>
                  </a:lnTo>
                  <a:lnTo>
                    <a:pt x="3" y="241"/>
                  </a:lnTo>
                  <a:lnTo>
                    <a:pt x="1" y="245"/>
                  </a:lnTo>
                  <a:lnTo>
                    <a:pt x="0" y="249"/>
                  </a:lnTo>
                  <a:lnTo>
                    <a:pt x="0" y="249"/>
                  </a:lnTo>
                  <a:lnTo>
                    <a:pt x="1" y="254"/>
                  </a:lnTo>
                  <a:lnTo>
                    <a:pt x="3" y="258"/>
                  </a:lnTo>
                  <a:lnTo>
                    <a:pt x="7" y="260"/>
                  </a:lnTo>
                  <a:lnTo>
                    <a:pt x="12" y="261"/>
                  </a:lnTo>
                  <a:lnTo>
                    <a:pt x="24" y="261"/>
                  </a:lnTo>
                  <a:lnTo>
                    <a:pt x="60" y="261"/>
                  </a:lnTo>
                  <a:lnTo>
                    <a:pt x="60" y="313"/>
                  </a:lnTo>
                  <a:lnTo>
                    <a:pt x="36" y="313"/>
                  </a:lnTo>
                  <a:lnTo>
                    <a:pt x="36" y="313"/>
                  </a:lnTo>
                  <a:lnTo>
                    <a:pt x="31" y="313"/>
                  </a:lnTo>
                  <a:lnTo>
                    <a:pt x="28" y="317"/>
                  </a:lnTo>
                  <a:lnTo>
                    <a:pt x="25" y="321"/>
                  </a:lnTo>
                  <a:lnTo>
                    <a:pt x="24" y="325"/>
                  </a:lnTo>
                  <a:lnTo>
                    <a:pt x="24" y="325"/>
                  </a:lnTo>
                  <a:lnTo>
                    <a:pt x="25" y="330"/>
                  </a:lnTo>
                  <a:lnTo>
                    <a:pt x="28" y="334"/>
                  </a:lnTo>
                  <a:lnTo>
                    <a:pt x="31" y="336"/>
                  </a:lnTo>
                  <a:lnTo>
                    <a:pt x="36" y="337"/>
                  </a:lnTo>
                  <a:lnTo>
                    <a:pt x="108" y="337"/>
                  </a:lnTo>
                  <a:lnTo>
                    <a:pt x="108" y="337"/>
                  </a:lnTo>
                  <a:lnTo>
                    <a:pt x="113" y="336"/>
                  </a:lnTo>
                  <a:lnTo>
                    <a:pt x="117" y="334"/>
                  </a:lnTo>
                  <a:lnTo>
                    <a:pt x="120" y="330"/>
                  </a:lnTo>
                  <a:lnTo>
                    <a:pt x="120" y="325"/>
                  </a:lnTo>
                  <a:lnTo>
                    <a:pt x="120" y="325"/>
                  </a:lnTo>
                  <a:lnTo>
                    <a:pt x="120" y="321"/>
                  </a:lnTo>
                  <a:lnTo>
                    <a:pt x="117" y="317"/>
                  </a:lnTo>
                  <a:lnTo>
                    <a:pt x="113" y="313"/>
                  </a:lnTo>
                  <a:lnTo>
                    <a:pt x="108" y="313"/>
                  </a:lnTo>
                  <a:lnTo>
                    <a:pt x="84" y="313"/>
                  </a:lnTo>
                  <a:lnTo>
                    <a:pt x="84" y="261"/>
                  </a:lnTo>
                  <a:lnTo>
                    <a:pt x="120" y="261"/>
                  </a:lnTo>
                  <a:lnTo>
                    <a:pt x="132" y="261"/>
                  </a:lnTo>
                  <a:lnTo>
                    <a:pt x="132" y="261"/>
                  </a:lnTo>
                  <a:lnTo>
                    <a:pt x="137" y="260"/>
                  </a:lnTo>
                  <a:lnTo>
                    <a:pt x="141" y="258"/>
                  </a:lnTo>
                  <a:lnTo>
                    <a:pt x="145" y="254"/>
                  </a:lnTo>
                  <a:lnTo>
                    <a:pt x="145" y="249"/>
                  </a:lnTo>
                  <a:lnTo>
                    <a:pt x="145" y="249"/>
                  </a:lnTo>
                  <a:lnTo>
                    <a:pt x="145" y="245"/>
                  </a:lnTo>
                  <a:lnTo>
                    <a:pt x="141" y="241"/>
                  </a:lnTo>
                  <a:lnTo>
                    <a:pt x="137" y="237"/>
                  </a:lnTo>
                  <a:lnTo>
                    <a:pt x="132" y="237"/>
                  </a:lnTo>
                  <a:lnTo>
                    <a:pt x="132" y="237"/>
                  </a:lnTo>
                  <a:close/>
                  <a:moveTo>
                    <a:pt x="48" y="237"/>
                  </a:moveTo>
                  <a:lnTo>
                    <a:pt x="48" y="95"/>
                  </a:lnTo>
                  <a:lnTo>
                    <a:pt x="96" y="95"/>
                  </a:lnTo>
                  <a:lnTo>
                    <a:pt x="96" y="142"/>
                  </a:lnTo>
                  <a:lnTo>
                    <a:pt x="75" y="142"/>
                  </a:lnTo>
                  <a:lnTo>
                    <a:pt x="75" y="142"/>
                  </a:lnTo>
                  <a:lnTo>
                    <a:pt x="72" y="142"/>
                  </a:lnTo>
                  <a:lnTo>
                    <a:pt x="70" y="143"/>
                  </a:lnTo>
                  <a:lnTo>
                    <a:pt x="69" y="146"/>
                  </a:lnTo>
                  <a:lnTo>
                    <a:pt x="67" y="149"/>
                  </a:lnTo>
                  <a:lnTo>
                    <a:pt x="67" y="149"/>
                  </a:lnTo>
                  <a:lnTo>
                    <a:pt x="69" y="152"/>
                  </a:lnTo>
                  <a:lnTo>
                    <a:pt x="70" y="154"/>
                  </a:lnTo>
                  <a:lnTo>
                    <a:pt x="72" y="155"/>
                  </a:lnTo>
                  <a:lnTo>
                    <a:pt x="75" y="156"/>
                  </a:lnTo>
                  <a:lnTo>
                    <a:pt x="96" y="156"/>
                  </a:lnTo>
                  <a:lnTo>
                    <a:pt x="96" y="171"/>
                  </a:lnTo>
                  <a:lnTo>
                    <a:pt x="75" y="171"/>
                  </a:lnTo>
                  <a:lnTo>
                    <a:pt x="75" y="171"/>
                  </a:lnTo>
                  <a:lnTo>
                    <a:pt x="72" y="171"/>
                  </a:lnTo>
                  <a:lnTo>
                    <a:pt x="70" y="172"/>
                  </a:lnTo>
                  <a:lnTo>
                    <a:pt x="69" y="175"/>
                  </a:lnTo>
                  <a:lnTo>
                    <a:pt x="67" y="178"/>
                  </a:lnTo>
                  <a:lnTo>
                    <a:pt x="67" y="178"/>
                  </a:lnTo>
                  <a:lnTo>
                    <a:pt x="69" y="181"/>
                  </a:lnTo>
                  <a:lnTo>
                    <a:pt x="70" y="183"/>
                  </a:lnTo>
                  <a:lnTo>
                    <a:pt x="72" y="184"/>
                  </a:lnTo>
                  <a:lnTo>
                    <a:pt x="75" y="185"/>
                  </a:lnTo>
                  <a:lnTo>
                    <a:pt x="96" y="185"/>
                  </a:lnTo>
                  <a:lnTo>
                    <a:pt x="96" y="200"/>
                  </a:lnTo>
                  <a:lnTo>
                    <a:pt x="75" y="200"/>
                  </a:lnTo>
                  <a:lnTo>
                    <a:pt x="75" y="200"/>
                  </a:lnTo>
                  <a:lnTo>
                    <a:pt x="72" y="200"/>
                  </a:lnTo>
                  <a:lnTo>
                    <a:pt x="70" y="201"/>
                  </a:lnTo>
                  <a:lnTo>
                    <a:pt x="69" y="204"/>
                  </a:lnTo>
                  <a:lnTo>
                    <a:pt x="67" y="207"/>
                  </a:lnTo>
                  <a:lnTo>
                    <a:pt x="67" y="207"/>
                  </a:lnTo>
                  <a:lnTo>
                    <a:pt x="69" y="210"/>
                  </a:lnTo>
                  <a:lnTo>
                    <a:pt x="70" y="212"/>
                  </a:lnTo>
                  <a:lnTo>
                    <a:pt x="72" y="213"/>
                  </a:lnTo>
                  <a:lnTo>
                    <a:pt x="75" y="214"/>
                  </a:lnTo>
                  <a:lnTo>
                    <a:pt x="96" y="214"/>
                  </a:lnTo>
                  <a:lnTo>
                    <a:pt x="96" y="237"/>
                  </a:lnTo>
                  <a:lnTo>
                    <a:pt x="48" y="237"/>
                  </a:lnTo>
                  <a:close/>
                </a:path>
              </a:pathLst>
            </a:custGeom>
            <a:solidFill>
              <a:schemeClr val="bg1"/>
            </a:solidFill>
            <a:ln>
              <a:noFill/>
            </a:ln>
          </p:spPr>
          <p:txBody>
            <a:bodyPr vert="horz" wrap="square" lIns="91440" tIns="45720" rIns="91440" bIns="45720" numCol="1" anchor="t" anchorCtr="0" compatLnSpc="1"/>
            <a:lstStyle/>
            <a:p>
              <a:endParaRPr lang="en-US"/>
            </a:p>
          </p:txBody>
        </p:sp>
        <p:cxnSp>
          <p:nvCxnSpPr>
            <p:cNvPr id="14" name="Straight Connector 13"/>
            <p:cNvCxnSpPr/>
            <p:nvPr/>
          </p:nvCxnSpPr>
          <p:spPr>
            <a:xfrm flipH="1">
              <a:off x="7883482" y="1763920"/>
              <a:ext cx="0" cy="982335"/>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883482" y="1663674"/>
              <a:ext cx="4308511" cy="1318876"/>
            </a:xfrm>
            <a:prstGeom prst="rect">
              <a:avLst/>
            </a:prstGeom>
            <a:noFill/>
          </p:spPr>
          <p:txBody>
            <a:bodyPr wrap="square" lIns="182880" tIns="91440" rIns="182880" bIns="91440" rtlCol="0">
              <a:noAutofit/>
            </a:bodyPr>
            <a:lstStyle/>
            <a:p>
              <a:r>
                <a:rPr lang="zh-CN" altLang="en-US" sz="1600" b="1" dirty="0">
                  <a:solidFill>
                    <a:schemeClr val="bg1"/>
                  </a:solidFill>
                  <a:latin typeface="+mn-ea"/>
                </a:rPr>
                <a:t>因变量：</a:t>
              </a:r>
              <a:r>
                <a:rPr lang="en-US" altLang="zh-CN" sz="1600" b="1" dirty="0">
                  <a:solidFill>
                    <a:schemeClr val="bg1"/>
                  </a:solidFill>
                  <a:latin typeface="+mn-ea"/>
                </a:rPr>
                <a:t> 12</a:t>
              </a:r>
              <a:r>
                <a:rPr lang="zh-CN" altLang="zh-CN" sz="1600" b="1" dirty="0">
                  <a:solidFill>
                    <a:schemeClr val="bg1"/>
                  </a:solidFill>
                  <a:latin typeface="+mn-ea"/>
                </a:rPr>
                <a:t>周后</a:t>
              </a:r>
              <a:r>
                <a:rPr lang="en-US" altLang="zh-CN" sz="1600" b="1" dirty="0">
                  <a:solidFill>
                    <a:schemeClr val="bg1"/>
                  </a:solidFill>
                  <a:latin typeface="+mn-ea"/>
                </a:rPr>
                <a:t>HbA1c</a:t>
              </a:r>
              <a:r>
                <a:rPr lang="zh-CN" altLang="en-US" sz="1600" b="1" dirty="0">
                  <a:solidFill>
                    <a:schemeClr val="bg1"/>
                  </a:solidFill>
                  <a:latin typeface="+mn-ea"/>
                </a:rPr>
                <a:t>水平</a:t>
              </a:r>
              <a:endParaRPr lang="en-US" altLang="zh-CN" sz="1600" b="1" dirty="0">
                <a:solidFill>
                  <a:schemeClr val="bg1"/>
                </a:solidFill>
                <a:latin typeface="+mn-ea"/>
              </a:endParaRPr>
            </a:p>
            <a:p>
              <a:r>
                <a:rPr lang="zh-CN" altLang="en-US" sz="1600" b="1" dirty="0">
                  <a:solidFill>
                    <a:schemeClr val="bg1"/>
                  </a:solidFill>
                  <a:latin typeface="+mn-ea"/>
                </a:rPr>
                <a:t>协变量：基线期</a:t>
              </a:r>
              <a:r>
                <a:rPr lang="en-US" altLang="zh-CN" sz="1600" b="1" dirty="0">
                  <a:solidFill>
                    <a:schemeClr val="bg1"/>
                  </a:solidFill>
                  <a:latin typeface="+mn-ea"/>
                </a:rPr>
                <a:t>HbA1c</a:t>
              </a:r>
              <a:r>
                <a:rPr lang="zh-CN" altLang="en-US" sz="1600" b="1" dirty="0">
                  <a:solidFill>
                    <a:schemeClr val="bg1"/>
                  </a:solidFill>
                  <a:latin typeface="+mn-ea"/>
                </a:rPr>
                <a:t>水平</a:t>
              </a:r>
              <a:endParaRPr lang="en-US" altLang="zh-CN" sz="1600" b="1" dirty="0">
                <a:solidFill>
                  <a:schemeClr val="bg1"/>
                </a:solidFill>
                <a:latin typeface="+mn-ea"/>
              </a:endParaRPr>
            </a:p>
            <a:p>
              <a:r>
                <a:rPr lang="zh-CN" altLang="en-US" sz="1600" b="1" dirty="0">
                  <a:solidFill>
                    <a:schemeClr val="bg1"/>
                  </a:solidFill>
                  <a:latin typeface="+mn-ea"/>
                </a:rPr>
                <a:t>分组变量：试验药</a:t>
              </a:r>
              <a:r>
                <a:rPr lang="en-US" altLang="zh-CN" sz="1600" b="1" dirty="0">
                  <a:solidFill>
                    <a:schemeClr val="bg1"/>
                  </a:solidFill>
                  <a:latin typeface="+mn-ea"/>
                </a:rPr>
                <a:t>10mg</a:t>
              </a:r>
              <a:r>
                <a:rPr lang="zh-CN" altLang="en-US" sz="1600" b="1" dirty="0">
                  <a:solidFill>
                    <a:schemeClr val="bg1"/>
                  </a:solidFill>
                  <a:latin typeface="+mn-ea"/>
                </a:rPr>
                <a:t>、试验药</a:t>
              </a:r>
              <a:r>
                <a:rPr lang="en-US" altLang="zh-CN" sz="1600" b="1" dirty="0">
                  <a:solidFill>
                    <a:schemeClr val="bg1"/>
                  </a:solidFill>
                  <a:latin typeface="+mn-ea"/>
                </a:rPr>
                <a:t>20mg</a:t>
              </a:r>
              <a:r>
                <a:rPr lang="zh-CN" altLang="en-US" sz="1600" b="1" dirty="0">
                  <a:solidFill>
                    <a:schemeClr val="bg1"/>
                  </a:solidFill>
                  <a:latin typeface="+mn-ea"/>
                </a:rPr>
                <a:t>、安慰剂</a:t>
              </a:r>
              <a:endParaRPr lang="en-US" altLang="zh-CN" sz="1600" b="1" dirty="0">
                <a:solidFill>
                  <a:schemeClr val="bg1"/>
                </a:solidFill>
                <a:latin typeface="+mn-ea"/>
              </a:endParaRPr>
            </a:p>
          </p:txBody>
        </p:sp>
      </p:grpSp>
      <p:grpSp>
        <p:nvGrpSpPr>
          <p:cNvPr id="13" name="Group 12"/>
          <p:cNvGrpSpPr/>
          <p:nvPr/>
        </p:nvGrpSpPr>
        <p:grpSpPr>
          <a:xfrm>
            <a:off x="6562530" y="4866025"/>
            <a:ext cx="5629469" cy="1607284"/>
            <a:chOff x="6562530" y="4866025"/>
            <a:chExt cx="5629469" cy="1607284"/>
          </a:xfrm>
        </p:grpSpPr>
        <p:sp>
          <p:nvSpPr>
            <p:cNvPr id="22" name="Rectangle 21"/>
            <p:cNvSpPr/>
            <p:nvPr/>
          </p:nvSpPr>
          <p:spPr>
            <a:xfrm>
              <a:off x="7028822" y="4866025"/>
              <a:ext cx="5163177" cy="13097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2700000">
              <a:off x="6562530" y="5059170"/>
              <a:ext cx="932585" cy="932585"/>
            </a:xfrm>
            <a:prstGeom prst="rect">
              <a:avLst/>
            </a:prstGeom>
            <a:solidFill>
              <a:schemeClr val="accent3">
                <a:lumMod val="90000"/>
                <a:lumOff val="1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H="1">
              <a:off x="7899624" y="5027798"/>
              <a:ext cx="0" cy="982335"/>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999679" y="5154432"/>
              <a:ext cx="3502060" cy="1318877"/>
            </a:xfrm>
            <a:prstGeom prst="rect">
              <a:avLst/>
            </a:prstGeom>
            <a:noFill/>
          </p:spPr>
          <p:txBody>
            <a:bodyPr wrap="square" lIns="182880" tIns="91440" rIns="182880" bIns="91440" rtlCol="0">
              <a:normAutofit/>
            </a:bodyPr>
            <a:lstStyle/>
            <a:p>
              <a:r>
                <a:rPr lang="zh-CN" altLang="en-US" sz="1600" b="1" dirty="0">
                  <a:solidFill>
                    <a:schemeClr val="bg1"/>
                  </a:solidFill>
                  <a:latin typeface="+mn-ea"/>
                </a:rPr>
                <a:t>稳定性：</a:t>
              </a:r>
              <a:endParaRPr lang="en-US" altLang="zh-CN" sz="1600" b="1" dirty="0">
                <a:solidFill>
                  <a:schemeClr val="bg1"/>
                </a:solidFill>
                <a:latin typeface="+mn-ea"/>
              </a:endParaRPr>
            </a:p>
            <a:p>
              <a:r>
                <a:rPr lang="en-US" altLang="zh-CN" sz="1600" b="1" dirty="0">
                  <a:solidFill>
                    <a:schemeClr val="bg1"/>
                  </a:solidFill>
                  <a:latin typeface="+mn-ea"/>
                </a:rPr>
                <a:t>ITT</a:t>
              </a:r>
              <a:r>
                <a:rPr lang="zh-CN" altLang="en-US" sz="1600" b="1" dirty="0">
                  <a:solidFill>
                    <a:schemeClr val="bg1"/>
                  </a:solidFill>
                  <a:latin typeface="+mn-ea"/>
                </a:rPr>
                <a:t>分析与</a:t>
              </a:r>
              <a:r>
                <a:rPr lang="en-US" altLang="zh-CN" sz="1600" b="1" dirty="0">
                  <a:solidFill>
                    <a:schemeClr val="bg1"/>
                  </a:solidFill>
                  <a:latin typeface="+mn-ea"/>
                </a:rPr>
                <a:t>PP</a:t>
              </a:r>
              <a:r>
                <a:rPr lang="zh-CN" altLang="en-US" sz="1600" b="1" dirty="0">
                  <a:solidFill>
                    <a:schemeClr val="bg1"/>
                  </a:solidFill>
                  <a:latin typeface="+mn-ea"/>
                </a:rPr>
                <a:t>分析结果相近</a:t>
              </a:r>
            </a:p>
          </p:txBody>
        </p:sp>
        <p:sp>
          <p:nvSpPr>
            <p:cNvPr id="28" name="Freeform 73"/>
            <p:cNvSpPr>
              <a:spLocks noEditPoints="1"/>
            </p:cNvSpPr>
            <p:nvPr/>
          </p:nvSpPr>
          <p:spPr bwMode="auto">
            <a:xfrm>
              <a:off x="6928768" y="5287686"/>
              <a:ext cx="200109" cy="466460"/>
            </a:xfrm>
            <a:custGeom>
              <a:avLst/>
              <a:gdLst>
                <a:gd name="T0" fmla="*/ 101 w 145"/>
                <a:gd name="T1" fmla="*/ 243 h 338"/>
                <a:gd name="T2" fmla="*/ 135 w 145"/>
                <a:gd name="T3" fmla="*/ 204 h 338"/>
                <a:gd name="T4" fmla="*/ 145 w 145"/>
                <a:gd name="T5" fmla="*/ 169 h 338"/>
                <a:gd name="T6" fmla="*/ 136 w 145"/>
                <a:gd name="T7" fmla="*/ 139 h 338"/>
                <a:gd name="T8" fmla="*/ 105 w 145"/>
                <a:gd name="T9" fmla="*/ 101 h 338"/>
                <a:gd name="T10" fmla="*/ 92 w 145"/>
                <a:gd name="T11" fmla="*/ 100 h 338"/>
                <a:gd name="T12" fmla="*/ 85 w 145"/>
                <a:gd name="T13" fmla="*/ 111 h 338"/>
                <a:gd name="T14" fmla="*/ 104 w 145"/>
                <a:gd name="T15" fmla="*/ 134 h 338"/>
                <a:gd name="T16" fmla="*/ 36 w 145"/>
                <a:gd name="T17" fmla="*/ 139 h 338"/>
                <a:gd name="T18" fmla="*/ 78 w 145"/>
                <a:gd name="T19" fmla="*/ 101 h 338"/>
                <a:gd name="T20" fmla="*/ 113 w 145"/>
                <a:gd name="T21" fmla="*/ 75 h 338"/>
                <a:gd name="T22" fmla="*/ 139 w 145"/>
                <a:gd name="T23" fmla="*/ 39 h 338"/>
                <a:gd name="T24" fmla="*/ 145 w 145"/>
                <a:gd name="T25" fmla="*/ 12 h 338"/>
                <a:gd name="T26" fmla="*/ 133 w 145"/>
                <a:gd name="T27" fmla="*/ 0 h 338"/>
                <a:gd name="T28" fmla="*/ 122 w 145"/>
                <a:gd name="T29" fmla="*/ 7 h 338"/>
                <a:gd name="T30" fmla="*/ 25 w 145"/>
                <a:gd name="T31" fmla="*/ 21 h 338"/>
                <a:gd name="T32" fmla="*/ 23 w 145"/>
                <a:gd name="T33" fmla="*/ 7 h 338"/>
                <a:gd name="T34" fmla="*/ 12 w 145"/>
                <a:gd name="T35" fmla="*/ 0 h 338"/>
                <a:gd name="T36" fmla="*/ 0 w 145"/>
                <a:gd name="T37" fmla="*/ 12 h 338"/>
                <a:gd name="T38" fmla="*/ 6 w 145"/>
                <a:gd name="T39" fmla="*/ 37 h 338"/>
                <a:gd name="T40" fmla="*/ 30 w 145"/>
                <a:gd name="T41" fmla="*/ 71 h 338"/>
                <a:gd name="T42" fmla="*/ 48 w 145"/>
                <a:gd name="T43" fmla="*/ 83 h 338"/>
                <a:gd name="T44" fmla="*/ 57 w 145"/>
                <a:gd name="T45" fmla="*/ 78 h 338"/>
                <a:gd name="T46" fmla="*/ 55 w 145"/>
                <a:gd name="T47" fmla="*/ 62 h 338"/>
                <a:gd name="T48" fmla="*/ 113 w 145"/>
                <a:gd name="T49" fmla="*/ 35 h 338"/>
                <a:gd name="T50" fmla="*/ 89 w 145"/>
                <a:gd name="T51" fmla="*/ 63 h 338"/>
                <a:gd name="T52" fmla="*/ 55 w 145"/>
                <a:gd name="T53" fmla="*/ 88 h 338"/>
                <a:gd name="T54" fmla="*/ 14 w 145"/>
                <a:gd name="T55" fmla="*/ 127 h 338"/>
                <a:gd name="T56" fmla="*/ 1 w 145"/>
                <a:gd name="T57" fmla="*/ 160 h 338"/>
                <a:gd name="T58" fmla="*/ 3 w 145"/>
                <a:gd name="T59" fmla="*/ 191 h 338"/>
                <a:gd name="T60" fmla="*/ 26 w 145"/>
                <a:gd name="T61" fmla="*/ 224 h 338"/>
                <a:gd name="T62" fmla="*/ 48 w 145"/>
                <a:gd name="T63" fmla="*/ 240 h 338"/>
                <a:gd name="T64" fmla="*/ 58 w 145"/>
                <a:gd name="T65" fmla="*/ 237 h 338"/>
                <a:gd name="T66" fmla="*/ 57 w 145"/>
                <a:gd name="T67" fmla="*/ 218 h 338"/>
                <a:gd name="T68" fmla="*/ 31 w 145"/>
                <a:gd name="T69" fmla="*/ 192 h 338"/>
                <a:gd name="T70" fmla="*/ 102 w 145"/>
                <a:gd name="T71" fmla="*/ 206 h 338"/>
                <a:gd name="T72" fmla="*/ 66 w 145"/>
                <a:gd name="T73" fmla="*/ 238 h 338"/>
                <a:gd name="T74" fmla="*/ 30 w 145"/>
                <a:gd name="T75" fmla="*/ 265 h 338"/>
                <a:gd name="T76" fmla="*/ 9 w 145"/>
                <a:gd name="T77" fmla="*/ 292 h 338"/>
                <a:gd name="T78" fmla="*/ 0 w 145"/>
                <a:gd name="T79" fmla="*/ 326 h 338"/>
                <a:gd name="T80" fmla="*/ 7 w 145"/>
                <a:gd name="T81" fmla="*/ 337 h 338"/>
                <a:gd name="T82" fmla="*/ 20 w 145"/>
                <a:gd name="T83" fmla="*/ 334 h 338"/>
                <a:gd name="T84" fmla="*/ 25 w 145"/>
                <a:gd name="T85" fmla="*/ 317 h 338"/>
                <a:gd name="T86" fmla="*/ 120 w 145"/>
                <a:gd name="T87" fmla="*/ 326 h 338"/>
                <a:gd name="T88" fmla="*/ 133 w 145"/>
                <a:gd name="T89" fmla="*/ 338 h 338"/>
                <a:gd name="T90" fmla="*/ 143 w 145"/>
                <a:gd name="T91" fmla="*/ 331 h 338"/>
                <a:gd name="T92" fmla="*/ 141 w 145"/>
                <a:gd name="T93" fmla="*/ 304 h 338"/>
                <a:gd name="T94" fmla="*/ 119 w 145"/>
                <a:gd name="T95" fmla="*/ 270 h 338"/>
                <a:gd name="T96" fmla="*/ 96 w 145"/>
                <a:gd name="T97" fmla="*/ 255 h 338"/>
                <a:gd name="T98" fmla="*/ 87 w 145"/>
                <a:gd name="T99" fmla="*/ 264 h 338"/>
                <a:gd name="T100" fmla="*/ 90 w 145"/>
                <a:gd name="T101" fmla="*/ 276 h 338"/>
                <a:gd name="T102" fmla="*/ 31 w 145"/>
                <a:gd name="T103" fmla="*/ 303 h 338"/>
                <a:gd name="T104" fmla="*/ 41 w 145"/>
                <a:gd name="T105" fmla="*/ 290 h 338"/>
                <a:gd name="T106" fmla="*/ 78 w 145"/>
                <a:gd name="T107" fmla="*/ 258 h 338"/>
                <a:gd name="T108" fmla="*/ 24 w 145"/>
                <a:gd name="T109" fmla="*/ 169 h 338"/>
                <a:gd name="T110" fmla="*/ 119 w 145"/>
                <a:gd name="T111" fmla="*/ 160 h 338"/>
                <a:gd name="T112" fmla="*/ 25 w 145"/>
                <a:gd name="T113" fmla="*/ 17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338">
                  <a:moveTo>
                    <a:pt x="78" y="258"/>
                  </a:moveTo>
                  <a:lnTo>
                    <a:pt x="78" y="258"/>
                  </a:lnTo>
                  <a:lnTo>
                    <a:pt x="90" y="251"/>
                  </a:lnTo>
                  <a:lnTo>
                    <a:pt x="101" y="243"/>
                  </a:lnTo>
                  <a:lnTo>
                    <a:pt x="113" y="232"/>
                  </a:lnTo>
                  <a:lnTo>
                    <a:pt x="124" y="218"/>
                  </a:lnTo>
                  <a:lnTo>
                    <a:pt x="130" y="211"/>
                  </a:lnTo>
                  <a:lnTo>
                    <a:pt x="135" y="204"/>
                  </a:lnTo>
                  <a:lnTo>
                    <a:pt x="139" y="195"/>
                  </a:lnTo>
                  <a:lnTo>
                    <a:pt x="142" y="187"/>
                  </a:lnTo>
                  <a:lnTo>
                    <a:pt x="145" y="179"/>
                  </a:lnTo>
                  <a:lnTo>
                    <a:pt x="145" y="169"/>
                  </a:lnTo>
                  <a:lnTo>
                    <a:pt x="145" y="169"/>
                  </a:lnTo>
                  <a:lnTo>
                    <a:pt x="143" y="158"/>
                  </a:lnTo>
                  <a:lnTo>
                    <a:pt x="141" y="148"/>
                  </a:lnTo>
                  <a:lnTo>
                    <a:pt x="136" y="139"/>
                  </a:lnTo>
                  <a:lnTo>
                    <a:pt x="131" y="130"/>
                  </a:lnTo>
                  <a:lnTo>
                    <a:pt x="125" y="122"/>
                  </a:lnTo>
                  <a:lnTo>
                    <a:pt x="118" y="115"/>
                  </a:lnTo>
                  <a:lnTo>
                    <a:pt x="105" y="101"/>
                  </a:lnTo>
                  <a:lnTo>
                    <a:pt x="105" y="101"/>
                  </a:lnTo>
                  <a:lnTo>
                    <a:pt x="101" y="99"/>
                  </a:lnTo>
                  <a:lnTo>
                    <a:pt x="96" y="99"/>
                  </a:lnTo>
                  <a:lnTo>
                    <a:pt x="92" y="100"/>
                  </a:lnTo>
                  <a:lnTo>
                    <a:pt x="88" y="103"/>
                  </a:lnTo>
                  <a:lnTo>
                    <a:pt x="88" y="103"/>
                  </a:lnTo>
                  <a:lnTo>
                    <a:pt x="85" y="107"/>
                  </a:lnTo>
                  <a:lnTo>
                    <a:pt x="85" y="111"/>
                  </a:lnTo>
                  <a:lnTo>
                    <a:pt x="87" y="116"/>
                  </a:lnTo>
                  <a:lnTo>
                    <a:pt x="89" y="119"/>
                  </a:lnTo>
                  <a:lnTo>
                    <a:pt x="89" y="119"/>
                  </a:lnTo>
                  <a:lnTo>
                    <a:pt x="104" y="134"/>
                  </a:lnTo>
                  <a:lnTo>
                    <a:pt x="113" y="146"/>
                  </a:lnTo>
                  <a:lnTo>
                    <a:pt x="31" y="146"/>
                  </a:lnTo>
                  <a:lnTo>
                    <a:pt x="31" y="146"/>
                  </a:lnTo>
                  <a:lnTo>
                    <a:pt x="36" y="139"/>
                  </a:lnTo>
                  <a:lnTo>
                    <a:pt x="42" y="132"/>
                  </a:lnTo>
                  <a:lnTo>
                    <a:pt x="55" y="118"/>
                  </a:lnTo>
                  <a:lnTo>
                    <a:pt x="69" y="107"/>
                  </a:lnTo>
                  <a:lnTo>
                    <a:pt x="78" y="101"/>
                  </a:lnTo>
                  <a:lnTo>
                    <a:pt x="78" y="101"/>
                  </a:lnTo>
                  <a:lnTo>
                    <a:pt x="90" y="94"/>
                  </a:lnTo>
                  <a:lnTo>
                    <a:pt x="101" y="86"/>
                  </a:lnTo>
                  <a:lnTo>
                    <a:pt x="113" y="75"/>
                  </a:lnTo>
                  <a:lnTo>
                    <a:pt x="124" y="62"/>
                  </a:lnTo>
                  <a:lnTo>
                    <a:pt x="130" y="54"/>
                  </a:lnTo>
                  <a:lnTo>
                    <a:pt x="135" y="47"/>
                  </a:lnTo>
                  <a:lnTo>
                    <a:pt x="139" y="39"/>
                  </a:lnTo>
                  <a:lnTo>
                    <a:pt x="142" y="30"/>
                  </a:lnTo>
                  <a:lnTo>
                    <a:pt x="145" y="22"/>
                  </a:lnTo>
                  <a:lnTo>
                    <a:pt x="145" y="12"/>
                  </a:lnTo>
                  <a:lnTo>
                    <a:pt x="145" y="12"/>
                  </a:lnTo>
                  <a:lnTo>
                    <a:pt x="143" y="7"/>
                  </a:lnTo>
                  <a:lnTo>
                    <a:pt x="141" y="4"/>
                  </a:lnTo>
                  <a:lnTo>
                    <a:pt x="137" y="1"/>
                  </a:lnTo>
                  <a:lnTo>
                    <a:pt x="133" y="0"/>
                  </a:lnTo>
                  <a:lnTo>
                    <a:pt x="133" y="0"/>
                  </a:lnTo>
                  <a:lnTo>
                    <a:pt x="128" y="1"/>
                  </a:lnTo>
                  <a:lnTo>
                    <a:pt x="124" y="4"/>
                  </a:lnTo>
                  <a:lnTo>
                    <a:pt x="122" y="7"/>
                  </a:lnTo>
                  <a:lnTo>
                    <a:pt x="120" y="12"/>
                  </a:lnTo>
                  <a:lnTo>
                    <a:pt x="120" y="12"/>
                  </a:lnTo>
                  <a:lnTo>
                    <a:pt x="119" y="21"/>
                  </a:lnTo>
                  <a:lnTo>
                    <a:pt x="25" y="21"/>
                  </a:lnTo>
                  <a:lnTo>
                    <a:pt x="25" y="21"/>
                  </a:lnTo>
                  <a:lnTo>
                    <a:pt x="24" y="12"/>
                  </a:lnTo>
                  <a:lnTo>
                    <a:pt x="24" y="12"/>
                  </a:lnTo>
                  <a:lnTo>
                    <a:pt x="23" y="7"/>
                  </a:lnTo>
                  <a:lnTo>
                    <a:pt x="20" y="4"/>
                  </a:lnTo>
                  <a:lnTo>
                    <a:pt x="17" y="1"/>
                  </a:lnTo>
                  <a:lnTo>
                    <a:pt x="12" y="0"/>
                  </a:lnTo>
                  <a:lnTo>
                    <a:pt x="12" y="0"/>
                  </a:lnTo>
                  <a:lnTo>
                    <a:pt x="7" y="1"/>
                  </a:lnTo>
                  <a:lnTo>
                    <a:pt x="3" y="4"/>
                  </a:lnTo>
                  <a:lnTo>
                    <a:pt x="1" y="7"/>
                  </a:lnTo>
                  <a:lnTo>
                    <a:pt x="0" y="12"/>
                  </a:lnTo>
                  <a:lnTo>
                    <a:pt x="0" y="12"/>
                  </a:lnTo>
                  <a:lnTo>
                    <a:pt x="1" y="21"/>
                  </a:lnTo>
                  <a:lnTo>
                    <a:pt x="2" y="29"/>
                  </a:lnTo>
                  <a:lnTo>
                    <a:pt x="6" y="37"/>
                  </a:lnTo>
                  <a:lnTo>
                    <a:pt x="9" y="46"/>
                  </a:lnTo>
                  <a:lnTo>
                    <a:pt x="15" y="54"/>
                  </a:lnTo>
                  <a:lnTo>
                    <a:pt x="23" y="63"/>
                  </a:lnTo>
                  <a:lnTo>
                    <a:pt x="30" y="71"/>
                  </a:lnTo>
                  <a:lnTo>
                    <a:pt x="40" y="80"/>
                  </a:lnTo>
                  <a:lnTo>
                    <a:pt x="40" y="80"/>
                  </a:lnTo>
                  <a:lnTo>
                    <a:pt x="43" y="82"/>
                  </a:lnTo>
                  <a:lnTo>
                    <a:pt x="48" y="83"/>
                  </a:lnTo>
                  <a:lnTo>
                    <a:pt x="48" y="83"/>
                  </a:lnTo>
                  <a:lnTo>
                    <a:pt x="53" y="82"/>
                  </a:lnTo>
                  <a:lnTo>
                    <a:pt x="57" y="78"/>
                  </a:lnTo>
                  <a:lnTo>
                    <a:pt x="57" y="78"/>
                  </a:lnTo>
                  <a:lnTo>
                    <a:pt x="59" y="75"/>
                  </a:lnTo>
                  <a:lnTo>
                    <a:pt x="60" y="70"/>
                  </a:lnTo>
                  <a:lnTo>
                    <a:pt x="59" y="66"/>
                  </a:lnTo>
                  <a:lnTo>
                    <a:pt x="55" y="62"/>
                  </a:lnTo>
                  <a:lnTo>
                    <a:pt x="55" y="62"/>
                  </a:lnTo>
                  <a:lnTo>
                    <a:pt x="42" y="48"/>
                  </a:lnTo>
                  <a:lnTo>
                    <a:pt x="32" y="35"/>
                  </a:lnTo>
                  <a:lnTo>
                    <a:pt x="113" y="35"/>
                  </a:lnTo>
                  <a:lnTo>
                    <a:pt x="113" y="35"/>
                  </a:lnTo>
                  <a:lnTo>
                    <a:pt x="108" y="42"/>
                  </a:lnTo>
                  <a:lnTo>
                    <a:pt x="102" y="49"/>
                  </a:lnTo>
                  <a:lnTo>
                    <a:pt x="89" y="63"/>
                  </a:lnTo>
                  <a:lnTo>
                    <a:pt x="77" y="74"/>
                  </a:lnTo>
                  <a:lnTo>
                    <a:pt x="66" y="81"/>
                  </a:lnTo>
                  <a:lnTo>
                    <a:pt x="66" y="81"/>
                  </a:lnTo>
                  <a:lnTo>
                    <a:pt x="55" y="88"/>
                  </a:lnTo>
                  <a:lnTo>
                    <a:pt x="44" y="97"/>
                  </a:lnTo>
                  <a:lnTo>
                    <a:pt x="32" y="106"/>
                  </a:lnTo>
                  <a:lnTo>
                    <a:pt x="20" y="119"/>
                  </a:lnTo>
                  <a:lnTo>
                    <a:pt x="14" y="127"/>
                  </a:lnTo>
                  <a:lnTo>
                    <a:pt x="9" y="134"/>
                  </a:lnTo>
                  <a:lnTo>
                    <a:pt x="6" y="142"/>
                  </a:lnTo>
                  <a:lnTo>
                    <a:pt x="2" y="151"/>
                  </a:lnTo>
                  <a:lnTo>
                    <a:pt x="1" y="160"/>
                  </a:lnTo>
                  <a:lnTo>
                    <a:pt x="0" y="169"/>
                  </a:lnTo>
                  <a:lnTo>
                    <a:pt x="0" y="169"/>
                  </a:lnTo>
                  <a:lnTo>
                    <a:pt x="1" y="180"/>
                  </a:lnTo>
                  <a:lnTo>
                    <a:pt x="3" y="191"/>
                  </a:lnTo>
                  <a:lnTo>
                    <a:pt x="8" y="200"/>
                  </a:lnTo>
                  <a:lnTo>
                    <a:pt x="13" y="209"/>
                  </a:lnTo>
                  <a:lnTo>
                    <a:pt x="19" y="217"/>
                  </a:lnTo>
                  <a:lnTo>
                    <a:pt x="26" y="224"/>
                  </a:lnTo>
                  <a:lnTo>
                    <a:pt x="41" y="238"/>
                  </a:lnTo>
                  <a:lnTo>
                    <a:pt x="41" y="238"/>
                  </a:lnTo>
                  <a:lnTo>
                    <a:pt x="44" y="240"/>
                  </a:lnTo>
                  <a:lnTo>
                    <a:pt x="48" y="240"/>
                  </a:lnTo>
                  <a:lnTo>
                    <a:pt x="48" y="240"/>
                  </a:lnTo>
                  <a:lnTo>
                    <a:pt x="53" y="239"/>
                  </a:lnTo>
                  <a:lnTo>
                    <a:pt x="58" y="237"/>
                  </a:lnTo>
                  <a:lnTo>
                    <a:pt x="58" y="237"/>
                  </a:lnTo>
                  <a:lnTo>
                    <a:pt x="60" y="232"/>
                  </a:lnTo>
                  <a:lnTo>
                    <a:pt x="60" y="227"/>
                  </a:lnTo>
                  <a:lnTo>
                    <a:pt x="59" y="223"/>
                  </a:lnTo>
                  <a:lnTo>
                    <a:pt x="57" y="218"/>
                  </a:lnTo>
                  <a:lnTo>
                    <a:pt x="57" y="218"/>
                  </a:lnTo>
                  <a:lnTo>
                    <a:pt x="42" y="206"/>
                  </a:lnTo>
                  <a:lnTo>
                    <a:pt x="36" y="199"/>
                  </a:lnTo>
                  <a:lnTo>
                    <a:pt x="31" y="192"/>
                  </a:lnTo>
                  <a:lnTo>
                    <a:pt x="113" y="192"/>
                  </a:lnTo>
                  <a:lnTo>
                    <a:pt x="113" y="192"/>
                  </a:lnTo>
                  <a:lnTo>
                    <a:pt x="108" y="199"/>
                  </a:lnTo>
                  <a:lnTo>
                    <a:pt x="102" y="206"/>
                  </a:lnTo>
                  <a:lnTo>
                    <a:pt x="89" y="220"/>
                  </a:lnTo>
                  <a:lnTo>
                    <a:pt x="77" y="230"/>
                  </a:lnTo>
                  <a:lnTo>
                    <a:pt x="66" y="238"/>
                  </a:lnTo>
                  <a:lnTo>
                    <a:pt x="66" y="238"/>
                  </a:lnTo>
                  <a:lnTo>
                    <a:pt x="60" y="241"/>
                  </a:lnTo>
                  <a:lnTo>
                    <a:pt x="47" y="251"/>
                  </a:lnTo>
                  <a:lnTo>
                    <a:pt x="38" y="257"/>
                  </a:lnTo>
                  <a:lnTo>
                    <a:pt x="30" y="265"/>
                  </a:lnTo>
                  <a:lnTo>
                    <a:pt x="23" y="274"/>
                  </a:lnTo>
                  <a:lnTo>
                    <a:pt x="14" y="284"/>
                  </a:lnTo>
                  <a:lnTo>
                    <a:pt x="14" y="284"/>
                  </a:lnTo>
                  <a:lnTo>
                    <a:pt x="9" y="292"/>
                  </a:lnTo>
                  <a:lnTo>
                    <a:pt x="5" y="302"/>
                  </a:lnTo>
                  <a:lnTo>
                    <a:pt x="1" y="314"/>
                  </a:lnTo>
                  <a:lnTo>
                    <a:pt x="0" y="320"/>
                  </a:lnTo>
                  <a:lnTo>
                    <a:pt x="0" y="326"/>
                  </a:lnTo>
                  <a:lnTo>
                    <a:pt x="0" y="326"/>
                  </a:lnTo>
                  <a:lnTo>
                    <a:pt x="1" y="331"/>
                  </a:lnTo>
                  <a:lnTo>
                    <a:pt x="3" y="334"/>
                  </a:lnTo>
                  <a:lnTo>
                    <a:pt x="7" y="337"/>
                  </a:lnTo>
                  <a:lnTo>
                    <a:pt x="12" y="338"/>
                  </a:lnTo>
                  <a:lnTo>
                    <a:pt x="12" y="338"/>
                  </a:lnTo>
                  <a:lnTo>
                    <a:pt x="17" y="337"/>
                  </a:lnTo>
                  <a:lnTo>
                    <a:pt x="20" y="334"/>
                  </a:lnTo>
                  <a:lnTo>
                    <a:pt x="23" y="331"/>
                  </a:lnTo>
                  <a:lnTo>
                    <a:pt x="24" y="326"/>
                  </a:lnTo>
                  <a:lnTo>
                    <a:pt x="24" y="326"/>
                  </a:lnTo>
                  <a:lnTo>
                    <a:pt x="25" y="317"/>
                  </a:lnTo>
                  <a:lnTo>
                    <a:pt x="119" y="317"/>
                  </a:lnTo>
                  <a:lnTo>
                    <a:pt x="119" y="317"/>
                  </a:lnTo>
                  <a:lnTo>
                    <a:pt x="120" y="326"/>
                  </a:lnTo>
                  <a:lnTo>
                    <a:pt x="120" y="326"/>
                  </a:lnTo>
                  <a:lnTo>
                    <a:pt x="122" y="331"/>
                  </a:lnTo>
                  <a:lnTo>
                    <a:pt x="124" y="334"/>
                  </a:lnTo>
                  <a:lnTo>
                    <a:pt x="128" y="337"/>
                  </a:lnTo>
                  <a:lnTo>
                    <a:pt x="133" y="338"/>
                  </a:lnTo>
                  <a:lnTo>
                    <a:pt x="133" y="338"/>
                  </a:lnTo>
                  <a:lnTo>
                    <a:pt x="137" y="337"/>
                  </a:lnTo>
                  <a:lnTo>
                    <a:pt x="141" y="334"/>
                  </a:lnTo>
                  <a:lnTo>
                    <a:pt x="143" y="331"/>
                  </a:lnTo>
                  <a:lnTo>
                    <a:pt x="145" y="326"/>
                  </a:lnTo>
                  <a:lnTo>
                    <a:pt x="145" y="326"/>
                  </a:lnTo>
                  <a:lnTo>
                    <a:pt x="143" y="315"/>
                  </a:lnTo>
                  <a:lnTo>
                    <a:pt x="141" y="304"/>
                  </a:lnTo>
                  <a:lnTo>
                    <a:pt x="137" y="294"/>
                  </a:lnTo>
                  <a:lnTo>
                    <a:pt x="131" y="285"/>
                  </a:lnTo>
                  <a:lnTo>
                    <a:pt x="125" y="278"/>
                  </a:lnTo>
                  <a:lnTo>
                    <a:pt x="119" y="270"/>
                  </a:lnTo>
                  <a:lnTo>
                    <a:pt x="106" y="258"/>
                  </a:lnTo>
                  <a:lnTo>
                    <a:pt x="106" y="258"/>
                  </a:lnTo>
                  <a:lnTo>
                    <a:pt x="101" y="256"/>
                  </a:lnTo>
                  <a:lnTo>
                    <a:pt x="96" y="255"/>
                  </a:lnTo>
                  <a:lnTo>
                    <a:pt x="93" y="257"/>
                  </a:lnTo>
                  <a:lnTo>
                    <a:pt x="89" y="259"/>
                  </a:lnTo>
                  <a:lnTo>
                    <a:pt x="89" y="259"/>
                  </a:lnTo>
                  <a:lnTo>
                    <a:pt x="87" y="264"/>
                  </a:lnTo>
                  <a:lnTo>
                    <a:pt x="85" y="268"/>
                  </a:lnTo>
                  <a:lnTo>
                    <a:pt x="87" y="273"/>
                  </a:lnTo>
                  <a:lnTo>
                    <a:pt x="90" y="276"/>
                  </a:lnTo>
                  <a:lnTo>
                    <a:pt x="90" y="276"/>
                  </a:lnTo>
                  <a:lnTo>
                    <a:pt x="105" y="290"/>
                  </a:lnTo>
                  <a:lnTo>
                    <a:pt x="110" y="297"/>
                  </a:lnTo>
                  <a:lnTo>
                    <a:pt x="114" y="303"/>
                  </a:lnTo>
                  <a:lnTo>
                    <a:pt x="31" y="303"/>
                  </a:lnTo>
                  <a:lnTo>
                    <a:pt x="31" y="303"/>
                  </a:lnTo>
                  <a:lnTo>
                    <a:pt x="35" y="298"/>
                  </a:lnTo>
                  <a:lnTo>
                    <a:pt x="35" y="298"/>
                  </a:lnTo>
                  <a:lnTo>
                    <a:pt x="41" y="290"/>
                  </a:lnTo>
                  <a:lnTo>
                    <a:pt x="48" y="281"/>
                  </a:lnTo>
                  <a:lnTo>
                    <a:pt x="63" y="269"/>
                  </a:lnTo>
                  <a:lnTo>
                    <a:pt x="73" y="261"/>
                  </a:lnTo>
                  <a:lnTo>
                    <a:pt x="78" y="258"/>
                  </a:lnTo>
                  <a:lnTo>
                    <a:pt x="78" y="258"/>
                  </a:lnTo>
                  <a:close/>
                  <a:moveTo>
                    <a:pt x="25" y="177"/>
                  </a:moveTo>
                  <a:lnTo>
                    <a:pt x="25" y="177"/>
                  </a:lnTo>
                  <a:lnTo>
                    <a:pt x="24" y="169"/>
                  </a:lnTo>
                  <a:lnTo>
                    <a:pt x="24" y="169"/>
                  </a:lnTo>
                  <a:lnTo>
                    <a:pt x="25" y="160"/>
                  </a:lnTo>
                  <a:lnTo>
                    <a:pt x="119" y="160"/>
                  </a:lnTo>
                  <a:lnTo>
                    <a:pt x="119" y="160"/>
                  </a:lnTo>
                  <a:lnTo>
                    <a:pt x="120" y="169"/>
                  </a:lnTo>
                  <a:lnTo>
                    <a:pt x="120" y="169"/>
                  </a:lnTo>
                  <a:lnTo>
                    <a:pt x="119" y="177"/>
                  </a:lnTo>
                  <a:lnTo>
                    <a:pt x="25" y="177"/>
                  </a:lnTo>
                  <a:close/>
                </a:path>
              </a:pathLst>
            </a:custGeom>
            <a:solidFill>
              <a:schemeClr val="bg1"/>
            </a:solidFill>
            <a:ln>
              <a:noFill/>
            </a:ln>
          </p:spPr>
          <p:txBody>
            <a:bodyPr vert="horz" wrap="square" lIns="91440" tIns="45720" rIns="91440" bIns="45720" numCol="1" anchor="t" anchorCtr="0" compatLnSpc="1"/>
            <a:lstStyle/>
            <a:p>
              <a:endParaRPr lang="en-US"/>
            </a:p>
          </p:txBody>
        </p:sp>
      </p:grpSp>
      <p:grpSp>
        <p:nvGrpSpPr>
          <p:cNvPr id="9" name="Group 8"/>
          <p:cNvGrpSpPr/>
          <p:nvPr/>
        </p:nvGrpSpPr>
        <p:grpSpPr>
          <a:xfrm>
            <a:off x="6562530" y="3260344"/>
            <a:ext cx="5629469" cy="1497043"/>
            <a:chOff x="6562531" y="3188215"/>
            <a:chExt cx="5629469" cy="1497043"/>
          </a:xfrm>
        </p:grpSpPr>
        <p:sp>
          <p:nvSpPr>
            <p:cNvPr id="16" name="Rectangle 15"/>
            <p:cNvSpPr/>
            <p:nvPr/>
          </p:nvSpPr>
          <p:spPr>
            <a:xfrm>
              <a:off x="7028824" y="3188215"/>
              <a:ext cx="5163176" cy="1309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2700000">
              <a:off x="6562531" y="3381361"/>
              <a:ext cx="932585" cy="932585"/>
            </a:xfrm>
            <a:prstGeom prst="rect">
              <a:avLst/>
            </a:prstGeom>
            <a:solidFill>
              <a:schemeClr val="accent2">
                <a:lumMod val="5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a:off x="7883483" y="3344853"/>
              <a:ext cx="0" cy="982335"/>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922140" y="3366382"/>
              <a:ext cx="4100855" cy="1318876"/>
            </a:xfrm>
            <a:prstGeom prst="rect">
              <a:avLst/>
            </a:prstGeom>
            <a:noFill/>
          </p:spPr>
          <p:txBody>
            <a:bodyPr wrap="square" lIns="182880" tIns="91440" rIns="182880" bIns="91440" rtlCol="0">
              <a:normAutofit/>
            </a:bodyPr>
            <a:lstStyle/>
            <a:p>
              <a:r>
                <a:rPr lang="zh-CN" altLang="en-US" sz="1600" b="1" dirty="0">
                  <a:solidFill>
                    <a:schemeClr val="bg1"/>
                  </a:solidFill>
                  <a:latin typeface="+mn-ea"/>
                </a:rPr>
                <a:t>结论：</a:t>
              </a:r>
              <a:endParaRPr lang="en-US" altLang="zh-CN" sz="1600" b="1" dirty="0">
                <a:solidFill>
                  <a:schemeClr val="bg1"/>
                </a:solidFill>
                <a:latin typeface="+mn-ea"/>
              </a:endParaRPr>
            </a:p>
            <a:p>
              <a:r>
                <a:rPr lang="zh-CN" altLang="en-US" sz="1600" b="1" dirty="0">
                  <a:solidFill>
                    <a:schemeClr val="bg1"/>
                  </a:solidFill>
                  <a:latin typeface="+mn-ea"/>
                </a:rPr>
                <a:t>药物组与安慰剂组存在显著差异</a:t>
              </a:r>
              <a:endParaRPr lang="en-US" altLang="zh-CN" sz="1600" b="1" dirty="0">
                <a:solidFill>
                  <a:schemeClr val="bg1"/>
                </a:solidFill>
                <a:latin typeface="+mn-ea"/>
              </a:endParaRPr>
            </a:p>
            <a:p>
              <a:r>
                <a:rPr lang="en-US" altLang="zh-CN" sz="1600" b="1" dirty="0">
                  <a:solidFill>
                    <a:schemeClr val="bg1"/>
                  </a:solidFill>
                  <a:latin typeface="+mn-ea"/>
                </a:rPr>
                <a:t>10mg</a:t>
              </a:r>
              <a:r>
                <a:rPr lang="zh-CN" altLang="en-US" sz="1600" b="1" dirty="0">
                  <a:solidFill>
                    <a:schemeClr val="bg1"/>
                  </a:solidFill>
                  <a:latin typeface="+mn-ea"/>
                </a:rPr>
                <a:t>与</a:t>
              </a:r>
              <a:r>
                <a:rPr lang="en-US" altLang="zh-CN" sz="1600" b="1" dirty="0">
                  <a:solidFill>
                    <a:schemeClr val="bg1"/>
                  </a:solidFill>
                  <a:latin typeface="+mn-ea"/>
                </a:rPr>
                <a:t>20mg</a:t>
              </a:r>
              <a:r>
                <a:rPr lang="zh-CN" altLang="en-US" sz="1600" b="1" dirty="0">
                  <a:solidFill>
                    <a:schemeClr val="bg1"/>
                  </a:solidFill>
                  <a:latin typeface="+mn-ea"/>
                </a:rPr>
                <a:t>药物组之间没有显著差异</a:t>
              </a:r>
              <a:endParaRPr lang="en-US" altLang="zh-CN" sz="1600" b="1" dirty="0">
                <a:solidFill>
                  <a:schemeClr val="bg1"/>
                </a:solidFill>
                <a:latin typeface="+mn-ea"/>
              </a:endParaRPr>
            </a:p>
          </p:txBody>
        </p:sp>
        <p:grpSp>
          <p:nvGrpSpPr>
            <p:cNvPr id="29" name="Group 160"/>
            <p:cNvGrpSpPr/>
            <p:nvPr/>
          </p:nvGrpSpPr>
          <p:grpSpPr>
            <a:xfrm>
              <a:off x="6755951" y="3640535"/>
              <a:ext cx="545746" cy="490442"/>
              <a:chOff x="10787063" y="293688"/>
              <a:chExt cx="595313" cy="534988"/>
            </a:xfrm>
            <a:solidFill>
              <a:schemeClr val="bg1"/>
            </a:solidFill>
          </p:grpSpPr>
          <p:sp>
            <p:nvSpPr>
              <p:cNvPr id="30" name="Freeform 79"/>
              <p:cNvSpPr/>
              <p:nvPr/>
            </p:nvSpPr>
            <p:spPr bwMode="auto">
              <a:xfrm>
                <a:off x="10823575" y="425451"/>
                <a:ext cx="522288" cy="220663"/>
              </a:xfrm>
              <a:custGeom>
                <a:avLst/>
                <a:gdLst>
                  <a:gd name="T0" fmla="*/ 150 w 329"/>
                  <a:gd name="T1" fmla="*/ 133 h 139"/>
                  <a:gd name="T2" fmla="*/ 174 w 329"/>
                  <a:gd name="T3" fmla="*/ 31 h 139"/>
                  <a:gd name="T4" fmla="*/ 195 w 329"/>
                  <a:gd name="T5" fmla="*/ 83 h 139"/>
                  <a:gd name="T6" fmla="*/ 195 w 329"/>
                  <a:gd name="T7" fmla="*/ 83 h 139"/>
                  <a:gd name="T8" fmla="*/ 198 w 329"/>
                  <a:gd name="T9" fmla="*/ 87 h 139"/>
                  <a:gd name="T10" fmla="*/ 202 w 329"/>
                  <a:gd name="T11" fmla="*/ 88 h 139"/>
                  <a:gd name="T12" fmla="*/ 321 w 329"/>
                  <a:gd name="T13" fmla="*/ 88 h 139"/>
                  <a:gd name="T14" fmla="*/ 321 w 329"/>
                  <a:gd name="T15" fmla="*/ 88 h 139"/>
                  <a:gd name="T16" fmla="*/ 325 w 329"/>
                  <a:gd name="T17" fmla="*/ 87 h 139"/>
                  <a:gd name="T18" fmla="*/ 326 w 329"/>
                  <a:gd name="T19" fmla="*/ 86 h 139"/>
                  <a:gd name="T20" fmla="*/ 329 w 329"/>
                  <a:gd name="T21" fmla="*/ 83 h 139"/>
                  <a:gd name="T22" fmla="*/ 329 w 329"/>
                  <a:gd name="T23" fmla="*/ 81 h 139"/>
                  <a:gd name="T24" fmla="*/ 329 w 329"/>
                  <a:gd name="T25" fmla="*/ 81 h 139"/>
                  <a:gd name="T26" fmla="*/ 329 w 329"/>
                  <a:gd name="T27" fmla="*/ 78 h 139"/>
                  <a:gd name="T28" fmla="*/ 326 w 329"/>
                  <a:gd name="T29" fmla="*/ 76 h 139"/>
                  <a:gd name="T30" fmla="*/ 325 w 329"/>
                  <a:gd name="T31" fmla="*/ 73 h 139"/>
                  <a:gd name="T32" fmla="*/ 321 w 329"/>
                  <a:gd name="T33" fmla="*/ 73 h 139"/>
                  <a:gd name="T34" fmla="*/ 207 w 329"/>
                  <a:gd name="T35" fmla="*/ 73 h 139"/>
                  <a:gd name="T36" fmla="*/ 179 w 329"/>
                  <a:gd name="T37" fmla="*/ 5 h 139"/>
                  <a:gd name="T38" fmla="*/ 179 w 329"/>
                  <a:gd name="T39" fmla="*/ 5 h 139"/>
                  <a:gd name="T40" fmla="*/ 177 w 329"/>
                  <a:gd name="T41" fmla="*/ 1 h 139"/>
                  <a:gd name="T42" fmla="*/ 173 w 329"/>
                  <a:gd name="T43" fmla="*/ 0 h 139"/>
                  <a:gd name="T44" fmla="*/ 173 w 329"/>
                  <a:gd name="T45" fmla="*/ 0 h 139"/>
                  <a:gd name="T46" fmla="*/ 172 w 329"/>
                  <a:gd name="T47" fmla="*/ 0 h 139"/>
                  <a:gd name="T48" fmla="*/ 172 w 329"/>
                  <a:gd name="T49" fmla="*/ 0 h 139"/>
                  <a:gd name="T50" fmla="*/ 169 w 329"/>
                  <a:gd name="T51" fmla="*/ 1 h 139"/>
                  <a:gd name="T52" fmla="*/ 168 w 329"/>
                  <a:gd name="T53" fmla="*/ 2 h 139"/>
                  <a:gd name="T54" fmla="*/ 166 w 329"/>
                  <a:gd name="T55" fmla="*/ 4 h 139"/>
                  <a:gd name="T56" fmla="*/ 166 w 329"/>
                  <a:gd name="T57" fmla="*/ 6 h 139"/>
                  <a:gd name="T58" fmla="*/ 139 w 329"/>
                  <a:gd name="T59" fmla="*/ 115 h 139"/>
                  <a:gd name="T60" fmla="*/ 119 w 329"/>
                  <a:gd name="T61" fmla="*/ 87 h 139"/>
                  <a:gd name="T62" fmla="*/ 119 w 329"/>
                  <a:gd name="T63" fmla="*/ 87 h 139"/>
                  <a:gd name="T64" fmla="*/ 116 w 329"/>
                  <a:gd name="T65" fmla="*/ 84 h 139"/>
                  <a:gd name="T66" fmla="*/ 113 w 329"/>
                  <a:gd name="T67" fmla="*/ 83 h 139"/>
                  <a:gd name="T68" fmla="*/ 8 w 329"/>
                  <a:gd name="T69" fmla="*/ 83 h 139"/>
                  <a:gd name="T70" fmla="*/ 8 w 329"/>
                  <a:gd name="T71" fmla="*/ 83 h 139"/>
                  <a:gd name="T72" fmla="*/ 5 w 329"/>
                  <a:gd name="T73" fmla="*/ 84 h 139"/>
                  <a:gd name="T74" fmla="*/ 3 w 329"/>
                  <a:gd name="T75" fmla="*/ 86 h 139"/>
                  <a:gd name="T76" fmla="*/ 2 w 329"/>
                  <a:gd name="T77" fmla="*/ 88 h 139"/>
                  <a:gd name="T78" fmla="*/ 0 w 329"/>
                  <a:gd name="T79" fmla="*/ 90 h 139"/>
                  <a:gd name="T80" fmla="*/ 0 w 329"/>
                  <a:gd name="T81" fmla="*/ 90 h 139"/>
                  <a:gd name="T82" fmla="*/ 2 w 329"/>
                  <a:gd name="T83" fmla="*/ 94 h 139"/>
                  <a:gd name="T84" fmla="*/ 3 w 329"/>
                  <a:gd name="T85" fmla="*/ 96 h 139"/>
                  <a:gd name="T86" fmla="*/ 5 w 329"/>
                  <a:gd name="T87" fmla="*/ 98 h 139"/>
                  <a:gd name="T88" fmla="*/ 8 w 329"/>
                  <a:gd name="T89" fmla="*/ 98 h 139"/>
                  <a:gd name="T90" fmla="*/ 109 w 329"/>
                  <a:gd name="T91" fmla="*/ 98 h 139"/>
                  <a:gd name="T92" fmla="*/ 137 w 329"/>
                  <a:gd name="T93" fmla="*/ 136 h 139"/>
                  <a:gd name="T94" fmla="*/ 137 w 329"/>
                  <a:gd name="T95" fmla="*/ 136 h 139"/>
                  <a:gd name="T96" fmla="*/ 139 w 329"/>
                  <a:gd name="T97" fmla="*/ 137 h 139"/>
                  <a:gd name="T98" fmla="*/ 143 w 329"/>
                  <a:gd name="T99" fmla="*/ 139 h 139"/>
                  <a:gd name="T100" fmla="*/ 143 w 329"/>
                  <a:gd name="T101" fmla="*/ 139 h 139"/>
                  <a:gd name="T102" fmla="*/ 144 w 329"/>
                  <a:gd name="T103" fmla="*/ 139 h 139"/>
                  <a:gd name="T104" fmla="*/ 144 w 329"/>
                  <a:gd name="T105" fmla="*/ 139 h 139"/>
                  <a:gd name="T106" fmla="*/ 148 w 329"/>
                  <a:gd name="T107" fmla="*/ 136 h 139"/>
                  <a:gd name="T108" fmla="*/ 150 w 329"/>
                  <a:gd name="T109" fmla="*/ 133 h 139"/>
                  <a:gd name="T110" fmla="*/ 150 w 329"/>
                  <a:gd name="T111" fmla="*/ 13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9" h="139">
                    <a:moveTo>
                      <a:pt x="150" y="133"/>
                    </a:moveTo>
                    <a:lnTo>
                      <a:pt x="174" y="31"/>
                    </a:lnTo>
                    <a:lnTo>
                      <a:pt x="195" y="83"/>
                    </a:lnTo>
                    <a:lnTo>
                      <a:pt x="195" y="83"/>
                    </a:lnTo>
                    <a:lnTo>
                      <a:pt x="198" y="87"/>
                    </a:lnTo>
                    <a:lnTo>
                      <a:pt x="202" y="88"/>
                    </a:lnTo>
                    <a:lnTo>
                      <a:pt x="321" y="88"/>
                    </a:lnTo>
                    <a:lnTo>
                      <a:pt x="321" y="88"/>
                    </a:lnTo>
                    <a:lnTo>
                      <a:pt x="325" y="87"/>
                    </a:lnTo>
                    <a:lnTo>
                      <a:pt x="326" y="86"/>
                    </a:lnTo>
                    <a:lnTo>
                      <a:pt x="329" y="83"/>
                    </a:lnTo>
                    <a:lnTo>
                      <a:pt x="329" y="81"/>
                    </a:lnTo>
                    <a:lnTo>
                      <a:pt x="329" y="81"/>
                    </a:lnTo>
                    <a:lnTo>
                      <a:pt x="329" y="78"/>
                    </a:lnTo>
                    <a:lnTo>
                      <a:pt x="326" y="76"/>
                    </a:lnTo>
                    <a:lnTo>
                      <a:pt x="325" y="73"/>
                    </a:lnTo>
                    <a:lnTo>
                      <a:pt x="321" y="73"/>
                    </a:lnTo>
                    <a:lnTo>
                      <a:pt x="207" y="73"/>
                    </a:lnTo>
                    <a:lnTo>
                      <a:pt x="179" y="5"/>
                    </a:lnTo>
                    <a:lnTo>
                      <a:pt x="179" y="5"/>
                    </a:lnTo>
                    <a:lnTo>
                      <a:pt x="177" y="1"/>
                    </a:lnTo>
                    <a:lnTo>
                      <a:pt x="173" y="0"/>
                    </a:lnTo>
                    <a:lnTo>
                      <a:pt x="173" y="0"/>
                    </a:lnTo>
                    <a:lnTo>
                      <a:pt x="172" y="0"/>
                    </a:lnTo>
                    <a:lnTo>
                      <a:pt x="172" y="0"/>
                    </a:lnTo>
                    <a:lnTo>
                      <a:pt x="169" y="1"/>
                    </a:lnTo>
                    <a:lnTo>
                      <a:pt x="168" y="2"/>
                    </a:lnTo>
                    <a:lnTo>
                      <a:pt x="166" y="4"/>
                    </a:lnTo>
                    <a:lnTo>
                      <a:pt x="166" y="6"/>
                    </a:lnTo>
                    <a:lnTo>
                      <a:pt x="139" y="115"/>
                    </a:lnTo>
                    <a:lnTo>
                      <a:pt x="119" y="87"/>
                    </a:lnTo>
                    <a:lnTo>
                      <a:pt x="119" y="87"/>
                    </a:lnTo>
                    <a:lnTo>
                      <a:pt x="116" y="84"/>
                    </a:lnTo>
                    <a:lnTo>
                      <a:pt x="113" y="83"/>
                    </a:lnTo>
                    <a:lnTo>
                      <a:pt x="8" y="83"/>
                    </a:lnTo>
                    <a:lnTo>
                      <a:pt x="8" y="83"/>
                    </a:lnTo>
                    <a:lnTo>
                      <a:pt x="5" y="84"/>
                    </a:lnTo>
                    <a:lnTo>
                      <a:pt x="3" y="86"/>
                    </a:lnTo>
                    <a:lnTo>
                      <a:pt x="2" y="88"/>
                    </a:lnTo>
                    <a:lnTo>
                      <a:pt x="0" y="90"/>
                    </a:lnTo>
                    <a:lnTo>
                      <a:pt x="0" y="90"/>
                    </a:lnTo>
                    <a:lnTo>
                      <a:pt x="2" y="94"/>
                    </a:lnTo>
                    <a:lnTo>
                      <a:pt x="3" y="96"/>
                    </a:lnTo>
                    <a:lnTo>
                      <a:pt x="5" y="98"/>
                    </a:lnTo>
                    <a:lnTo>
                      <a:pt x="8" y="98"/>
                    </a:lnTo>
                    <a:lnTo>
                      <a:pt x="109" y="98"/>
                    </a:lnTo>
                    <a:lnTo>
                      <a:pt x="137" y="136"/>
                    </a:lnTo>
                    <a:lnTo>
                      <a:pt x="137" y="136"/>
                    </a:lnTo>
                    <a:lnTo>
                      <a:pt x="139" y="137"/>
                    </a:lnTo>
                    <a:lnTo>
                      <a:pt x="143" y="139"/>
                    </a:lnTo>
                    <a:lnTo>
                      <a:pt x="143" y="139"/>
                    </a:lnTo>
                    <a:lnTo>
                      <a:pt x="144" y="139"/>
                    </a:lnTo>
                    <a:lnTo>
                      <a:pt x="144" y="139"/>
                    </a:lnTo>
                    <a:lnTo>
                      <a:pt x="148" y="136"/>
                    </a:lnTo>
                    <a:lnTo>
                      <a:pt x="150" y="133"/>
                    </a:lnTo>
                    <a:lnTo>
                      <a:pt x="150" y="1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1" name="Freeform 80"/>
              <p:cNvSpPr/>
              <p:nvPr/>
            </p:nvSpPr>
            <p:spPr bwMode="auto">
              <a:xfrm>
                <a:off x="10787063" y="293688"/>
                <a:ext cx="595313" cy="246063"/>
              </a:xfrm>
              <a:custGeom>
                <a:avLst/>
                <a:gdLst>
                  <a:gd name="T0" fmla="*/ 22 w 375"/>
                  <a:gd name="T1" fmla="*/ 155 h 155"/>
                  <a:gd name="T2" fmla="*/ 15 w 375"/>
                  <a:gd name="T3" fmla="*/ 149 h 155"/>
                  <a:gd name="T4" fmla="*/ 3 w 375"/>
                  <a:gd name="T5" fmla="*/ 119 h 155"/>
                  <a:gd name="T6" fmla="*/ 4 w 375"/>
                  <a:gd name="T7" fmla="*/ 72 h 155"/>
                  <a:gd name="T8" fmla="*/ 27 w 375"/>
                  <a:gd name="T9" fmla="*/ 31 h 155"/>
                  <a:gd name="T10" fmla="*/ 41 w 375"/>
                  <a:gd name="T11" fmla="*/ 19 h 155"/>
                  <a:gd name="T12" fmla="*/ 57 w 375"/>
                  <a:gd name="T13" fmla="*/ 9 h 155"/>
                  <a:gd name="T14" fmla="*/ 84 w 375"/>
                  <a:gd name="T15" fmla="*/ 1 h 155"/>
                  <a:gd name="T16" fmla="*/ 110 w 375"/>
                  <a:gd name="T17" fmla="*/ 0 h 155"/>
                  <a:gd name="T18" fmla="*/ 154 w 375"/>
                  <a:gd name="T19" fmla="*/ 12 h 155"/>
                  <a:gd name="T20" fmla="*/ 175 w 375"/>
                  <a:gd name="T21" fmla="*/ 26 h 155"/>
                  <a:gd name="T22" fmla="*/ 189 w 375"/>
                  <a:gd name="T23" fmla="*/ 39 h 155"/>
                  <a:gd name="T24" fmla="*/ 208 w 375"/>
                  <a:gd name="T25" fmla="*/ 21 h 155"/>
                  <a:gd name="T26" fmla="*/ 231 w 375"/>
                  <a:gd name="T27" fmla="*/ 8 h 155"/>
                  <a:gd name="T28" fmla="*/ 276 w 375"/>
                  <a:gd name="T29" fmla="*/ 0 h 155"/>
                  <a:gd name="T30" fmla="*/ 302 w 375"/>
                  <a:gd name="T31" fmla="*/ 3 h 155"/>
                  <a:gd name="T32" fmla="*/ 319 w 375"/>
                  <a:gd name="T33" fmla="*/ 9 h 155"/>
                  <a:gd name="T34" fmla="*/ 342 w 375"/>
                  <a:gd name="T35" fmla="*/ 24 h 155"/>
                  <a:gd name="T36" fmla="*/ 358 w 375"/>
                  <a:gd name="T37" fmla="*/ 42 h 155"/>
                  <a:gd name="T38" fmla="*/ 373 w 375"/>
                  <a:gd name="T39" fmla="*/ 82 h 155"/>
                  <a:gd name="T40" fmla="*/ 371 w 375"/>
                  <a:gd name="T41" fmla="*/ 125 h 155"/>
                  <a:gd name="T42" fmla="*/ 364 w 375"/>
                  <a:gd name="T43" fmla="*/ 143 h 155"/>
                  <a:gd name="T44" fmla="*/ 350 w 375"/>
                  <a:gd name="T45" fmla="*/ 144 h 155"/>
                  <a:gd name="T46" fmla="*/ 343 w 375"/>
                  <a:gd name="T47" fmla="*/ 138 h 155"/>
                  <a:gd name="T48" fmla="*/ 344 w 375"/>
                  <a:gd name="T49" fmla="*/ 129 h 155"/>
                  <a:gd name="T50" fmla="*/ 350 w 375"/>
                  <a:gd name="T51" fmla="*/ 96 h 155"/>
                  <a:gd name="T52" fmla="*/ 343 w 375"/>
                  <a:gd name="T53" fmla="*/ 65 h 155"/>
                  <a:gd name="T54" fmla="*/ 331 w 375"/>
                  <a:gd name="T55" fmla="*/ 48 h 155"/>
                  <a:gd name="T56" fmla="*/ 308 w 375"/>
                  <a:gd name="T57" fmla="*/ 31 h 155"/>
                  <a:gd name="T58" fmla="*/ 280 w 375"/>
                  <a:gd name="T59" fmla="*/ 24 h 155"/>
                  <a:gd name="T60" fmla="*/ 237 w 375"/>
                  <a:gd name="T61" fmla="*/ 32 h 155"/>
                  <a:gd name="T62" fmla="*/ 208 w 375"/>
                  <a:gd name="T63" fmla="*/ 54 h 155"/>
                  <a:gd name="T64" fmla="*/ 201 w 375"/>
                  <a:gd name="T65" fmla="*/ 64 h 155"/>
                  <a:gd name="T66" fmla="*/ 189 w 375"/>
                  <a:gd name="T67" fmla="*/ 68 h 155"/>
                  <a:gd name="T68" fmla="*/ 184 w 375"/>
                  <a:gd name="T69" fmla="*/ 67 h 155"/>
                  <a:gd name="T70" fmla="*/ 173 w 375"/>
                  <a:gd name="T71" fmla="*/ 60 h 155"/>
                  <a:gd name="T72" fmla="*/ 165 w 375"/>
                  <a:gd name="T73" fmla="*/ 48 h 155"/>
                  <a:gd name="T74" fmla="*/ 126 w 375"/>
                  <a:gd name="T75" fmla="*/ 27 h 155"/>
                  <a:gd name="T76" fmla="*/ 81 w 375"/>
                  <a:gd name="T77" fmla="*/ 26 h 155"/>
                  <a:gd name="T78" fmla="*/ 67 w 375"/>
                  <a:gd name="T79" fmla="*/ 31 h 155"/>
                  <a:gd name="T80" fmla="*/ 44 w 375"/>
                  <a:gd name="T81" fmla="*/ 48 h 155"/>
                  <a:gd name="T82" fmla="*/ 27 w 375"/>
                  <a:gd name="T83" fmla="*/ 78 h 155"/>
                  <a:gd name="T84" fmla="*/ 27 w 375"/>
                  <a:gd name="T85" fmla="*/ 114 h 155"/>
                  <a:gd name="T86" fmla="*/ 35 w 375"/>
                  <a:gd name="T87" fmla="*/ 137 h 155"/>
                  <a:gd name="T88" fmla="*/ 35 w 375"/>
                  <a:gd name="T89" fmla="*/ 150 h 155"/>
                  <a:gd name="T90" fmla="*/ 28 w 375"/>
                  <a:gd name="T91" fmla="*/ 15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5" h="155">
                    <a:moveTo>
                      <a:pt x="26" y="155"/>
                    </a:moveTo>
                    <a:lnTo>
                      <a:pt x="26" y="155"/>
                    </a:lnTo>
                    <a:lnTo>
                      <a:pt x="22" y="155"/>
                    </a:lnTo>
                    <a:lnTo>
                      <a:pt x="20" y="154"/>
                    </a:lnTo>
                    <a:lnTo>
                      <a:pt x="17" y="152"/>
                    </a:lnTo>
                    <a:lnTo>
                      <a:pt x="15" y="149"/>
                    </a:lnTo>
                    <a:lnTo>
                      <a:pt x="15" y="149"/>
                    </a:lnTo>
                    <a:lnTo>
                      <a:pt x="8" y="135"/>
                    </a:lnTo>
                    <a:lnTo>
                      <a:pt x="3" y="119"/>
                    </a:lnTo>
                    <a:lnTo>
                      <a:pt x="0" y="103"/>
                    </a:lnTo>
                    <a:lnTo>
                      <a:pt x="2" y="87"/>
                    </a:lnTo>
                    <a:lnTo>
                      <a:pt x="4" y="72"/>
                    </a:lnTo>
                    <a:lnTo>
                      <a:pt x="9" y="56"/>
                    </a:lnTo>
                    <a:lnTo>
                      <a:pt x="17" y="43"/>
                    </a:lnTo>
                    <a:lnTo>
                      <a:pt x="27" y="31"/>
                    </a:lnTo>
                    <a:lnTo>
                      <a:pt x="27" y="31"/>
                    </a:lnTo>
                    <a:lnTo>
                      <a:pt x="34" y="24"/>
                    </a:lnTo>
                    <a:lnTo>
                      <a:pt x="41" y="19"/>
                    </a:lnTo>
                    <a:lnTo>
                      <a:pt x="49" y="14"/>
                    </a:lnTo>
                    <a:lnTo>
                      <a:pt x="57" y="9"/>
                    </a:lnTo>
                    <a:lnTo>
                      <a:pt x="57" y="9"/>
                    </a:lnTo>
                    <a:lnTo>
                      <a:pt x="66" y="6"/>
                    </a:lnTo>
                    <a:lnTo>
                      <a:pt x="74" y="3"/>
                    </a:lnTo>
                    <a:lnTo>
                      <a:pt x="84" y="1"/>
                    </a:lnTo>
                    <a:lnTo>
                      <a:pt x="92" y="0"/>
                    </a:lnTo>
                    <a:lnTo>
                      <a:pt x="102" y="0"/>
                    </a:lnTo>
                    <a:lnTo>
                      <a:pt x="110" y="0"/>
                    </a:lnTo>
                    <a:lnTo>
                      <a:pt x="128" y="2"/>
                    </a:lnTo>
                    <a:lnTo>
                      <a:pt x="145" y="8"/>
                    </a:lnTo>
                    <a:lnTo>
                      <a:pt x="154" y="12"/>
                    </a:lnTo>
                    <a:lnTo>
                      <a:pt x="162" y="17"/>
                    </a:lnTo>
                    <a:lnTo>
                      <a:pt x="169" y="21"/>
                    </a:lnTo>
                    <a:lnTo>
                      <a:pt x="175" y="26"/>
                    </a:lnTo>
                    <a:lnTo>
                      <a:pt x="183" y="32"/>
                    </a:lnTo>
                    <a:lnTo>
                      <a:pt x="189" y="39"/>
                    </a:lnTo>
                    <a:lnTo>
                      <a:pt x="189" y="39"/>
                    </a:lnTo>
                    <a:lnTo>
                      <a:pt x="195" y="32"/>
                    </a:lnTo>
                    <a:lnTo>
                      <a:pt x="201" y="26"/>
                    </a:lnTo>
                    <a:lnTo>
                      <a:pt x="208" y="21"/>
                    </a:lnTo>
                    <a:lnTo>
                      <a:pt x="215" y="15"/>
                    </a:lnTo>
                    <a:lnTo>
                      <a:pt x="222" y="12"/>
                    </a:lnTo>
                    <a:lnTo>
                      <a:pt x="231" y="8"/>
                    </a:lnTo>
                    <a:lnTo>
                      <a:pt x="249" y="2"/>
                    </a:lnTo>
                    <a:lnTo>
                      <a:pt x="266" y="0"/>
                    </a:lnTo>
                    <a:lnTo>
                      <a:pt x="276" y="0"/>
                    </a:lnTo>
                    <a:lnTo>
                      <a:pt x="284" y="0"/>
                    </a:lnTo>
                    <a:lnTo>
                      <a:pt x="294" y="1"/>
                    </a:lnTo>
                    <a:lnTo>
                      <a:pt x="302" y="3"/>
                    </a:lnTo>
                    <a:lnTo>
                      <a:pt x="311" y="6"/>
                    </a:lnTo>
                    <a:lnTo>
                      <a:pt x="319" y="9"/>
                    </a:lnTo>
                    <a:lnTo>
                      <a:pt x="319" y="9"/>
                    </a:lnTo>
                    <a:lnTo>
                      <a:pt x="327" y="14"/>
                    </a:lnTo>
                    <a:lnTo>
                      <a:pt x="335" y="19"/>
                    </a:lnTo>
                    <a:lnTo>
                      <a:pt x="342" y="24"/>
                    </a:lnTo>
                    <a:lnTo>
                      <a:pt x="348" y="31"/>
                    </a:lnTo>
                    <a:lnTo>
                      <a:pt x="348" y="31"/>
                    </a:lnTo>
                    <a:lnTo>
                      <a:pt x="358" y="42"/>
                    </a:lnTo>
                    <a:lnTo>
                      <a:pt x="365" y="54"/>
                    </a:lnTo>
                    <a:lnTo>
                      <a:pt x="371" y="67"/>
                    </a:lnTo>
                    <a:lnTo>
                      <a:pt x="373" y="82"/>
                    </a:lnTo>
                    <a:lnTo>
                      <a:pt x="375" y="96"/>
                    </a:lnTo>
                    <a:lnTo>
                      <a:pt x="375" y="111"/>
                    </a:lnTo>
                    <a:lnTo>
                      <a:pt x="371" y="125"/>
                    </a:lnTo>
                    <a:lnTo>
                      <a:pt x="366" y="138"/>
                    </a:lnTo>
                    <a:lnTo>
                      <a:pt x="366" y="138"/>
                    </a:lnTo>
                    <a:lnTo>
                      <a:pt x="364" y="143"/>
                    </a:lnTo>
                    <a:lnTo>
                      <a:pt x="359" y="146"/>
                    </a:lnTo>
                    <a:lnTo>
                      <a:pt x="355" y="146"/>
                    </a:lnTo>
                    <a:lnTo>
                      <a:pt x="350" y="144"/>
                    </a:lnTo>
                    <a:lnTo>
                      <a:pt x="350" y="144"/>
                    </a:lnTo>
                    <a:lnTo>
                      <a:pt x="346" y="142"/>
                    </a:lnTo>
                    <a:lnTo>
                      <a:pt x="343" y="138"/>
                    </a:lnTo>
                    <a:lnTo>
                      <a:pt x="343" y="134"/>
                    </a:lnTo>
                    <a:lnTo>
                      <a:pt x="344" y="129"/>
                    </a:lnTo>
                    <a:lnTo>
                      <a:pt x="344" y="129"/>
                    </a:lnTo>
                    <a:lnTo>
                      <a:pt x="348" y="118"/>
                    </a:lnTo>
                    <a:lnTo>
                      <a:pt x="350" y="107"/>
                    </a:lnTo>
                    <a:lnTo>
                      <a:pt x="350" y="96"/>
                    </a:lnTo>
                    <a:lnTo>
                      <a:pt x="350" y="85"/>
                    </a:lnTo>
                    <a:lnTo>
                      <a:pt x="348" y="76"/>
                    </a:lnTo>
                    <a:lnTo>
                      <a:pt x="343" y="65"/>
                    </a:lnTo>
                    <a:lnTo>
                      <a:pt x="338" y="56"/>
                    </a:lnTo>
                    <a:lnTo>
                      <a:pt x="331" y="48"/>
                    </a:lnTo>
                    <a:lnTo>
                      <a:pt x="331" y="48"/>
                    </a:lnTo>
                    <a:lnTo>
                      <a:pt x="320" y="38"/>
                    </a:lnTo>
                    <a:lnTo>
                      <a:pt x="308" y="31"/>
                    </a:lnTo>
                    <a:lnTo>
                      <a:pt x="308" y="31"/>
                    </a:lnTo>
                    <a:lnTo>
                      <a:pt x="302" y="29"/>
                    </a:lnTo>
                    <a:lnTo>
                      <a:pt x="295" y="26"/>
                    </a:lnTo>
                    <a:lnTo>
                      <a:pt x="280" y="24"/>
                    </a:lnTo>
                    <a:lnTo>
                      <a:pt x="265" y="24"/>
                    </a:lnTo>
                    <a:lnTo>
                      <a:pt x="250" y="26"/>
                    </a:lnTo>
                    <a:lnTo>
                      <a:pt x="237" y="32"/>
                    </a:lnTo>
                    <a:lnTo>
                      <a:pt x="224" y="39"/>
                    </a:lnTo>
                    <a:lnTo>
                      <a:pt x="213" y="48"/>
                    </a:lnTo>
                    <a:lnTo>
                      <a:pt x="208" y="54"/>
                    </a:lnTo>
                    <a:lnTo>
                      <a:pt x="203" y="60"/>
                    </a:lnTo>
                    <a:lnTo>
                      <a:pt x="203" y="60"/>
                    </a:lnTo>
                    <a:lnTo>
                      <a:pt x="201" y="64"/>
                    </a:lnTo>
                    <a:lnTo>
                      <a:pt x="197" y="66"/>
                    </a:lnTo>
                    <a:lnTo>
                      <a:pt x="192" y="67"/>
                    </a:lnTo>
                    <a:lnTo>
                      <a:pt x="189" y="68"/>
                    </a:lnTo>
                    <a:lnTo>
                      <a:pt x="189" y="68"/>
                    </a:lnTo>
                    <a:lnTo>
                      <a:pt x="189" y="68"/>
                    </a:lnTo>
                    <a:lnTo>
                      <a:pt x="184" y="67"/>
                    </a:lnTo>
                    <a:lnTo>
                      <a:pt x="180" y="66"/>
                    </a:lnTo>
                    <a:lnTo>
                      <a:pt x="177" y="64"/>
                    </a:lnTo>
                    <a:lnTo>
                      <a:pt x="173" y="60"/>
                    </a:lnTo>
                    <a:lnTo>
                      <a:pt x="173" y="60"/>
                    </a:lnTo>
                    <a:lnTo>
                      <a:pt x="169" y="54"/>
                    </a:lnTo>
                    <a:lnTo>
                      <a:pt x="165" y="48"/>
                    </a:lnTo>
                    <a:lnTo>
                      <a:pt x="152" y="39"/>
                    </a:lnTo>
                    <a:lnTo>
                      <a:pt x="140" y="32"/>
                    </a:lnTo>
                    <a:lnTo>
                      <a:pt x="126" y="27"/>
                    </a:lnTo>
                    <a:lnTo>
                      <a:pt x="111" y="24"/>
                    </a:lnTo>
                    <a:lnTo>
                      <a:pt x="96" y="24"/>
                    </a:lnTo>
                    <a:lnTo>
                      <a:pt x="81" y="26"/>
                    </a:lnTo>
                    <a:lnTo>
                      <a:pt x="74" y="29"/>
                    </a:lnTo>
                    <a:lnTo>
                      <a:pt x="67" y="31"/>
                    </a:lnTo>
                    <a:lnTo>
                      <a:pt x="67" y="31"/>
                    </a:lnTo>
                    <a:lnTo>
                      <a:pt x="55" y="38"/>
                    </a:lnTo>
                    <a:lnTo>
                      <a:pt x="44" y="48"/>
                    </a:lnTo>
                    <a:lnTo>
                      <a:pt x="44" y="48"/>
                    </a:lnTo>
                    <a:lnTo>
                      <a:pt x="37" y="56"/>
                    </a:lnTo>
                    <a:lnTo>
                      <a:pt x="31" y="67"/>
                    </a:lnTo>
                    <a:lnTo>
                      <a:pt x="27" y="78"/>
                    </a:lnTo>
                    <a:lnTo>
                      <a:pt x="25" y="90"/>
                    </a:lnTo>
                    <a:lnTo>
                      <a:pt x="25" y="102"/>
                    </a:lnTo>
                    <a:lnTo>
                      <a:pt x="27" y="114"/>
                    </a:lnTo>
                    <a:lnTo>
                      <a:pt x="31" y="125"/>
                    </a:lnTo>
                    <a:lnTo>
                      <a:pt x="35" y="137"/>
                    </a:lnTo>
                    <a:lnTo>
                      <a:pt x="35" y="137"/>
                    </a:lnTo>
                    <a:lnTo>
                      <a:pt x="38" y="141"/>
                    </a:lnTo>
                    <a:lnTo>
                      <a:pt x="37" y="146"/>
                    </a:lnTo>
                    <a:lnTo>
                      <a:pt x="35" y="150"/>
                    </a:lnTo>
                    <a:lnTo>
                      <a:pt x="32" y="153"/>
                    </a:lnTo>
                    <a:lnTo>
                      <a:pt x="32" y="153"/>
                    </a:lnTo>
                    <a:lnTo>
                      <a:pt x="28" y="154"/>
                    </a:lnTo>
                    <a:lnTo>
                      <a:pt x="26" y="155"/>
                    </a:lnTo>
                    <a:lnTo>
                      <a:pt x="26" y="1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2" name="Freeform 81"/>
              <p:cNvSpPr/>
              <p:nvPr/>
            </p:nvSpPr>
            <p:spPr bwMode="auto">
              <a:xfrm>
                <a:off x="10893425" y="584201"/>
                <a:ext cx="400050" cy="244475"/>
              </a:xfrm>
              <a:custGeom>
                <a:avLst/>
                <a:gdLst>
                  <a:gd name="T0" fmla="*/ 120 w 252"/>
                  <a:gd name="T1" fmla="*/ 154 h 154"/>
                  <a:gd name="T2" fmla="*/ 120 w 252"/>
                  <a:gd name="T3" fmla="*/ 154 h 154"/>
                  <a:gd name="T4" fmla="*/ 117 w 252"/>
                  <a:gd name="T5" fmla="*/ 153 h 154"/>
                  <a:gd name="T6" fmla="*/ 113 w 252"/>
                  <a:gd name="T7" fmla="*/ 152 h 154"/>
                  <a:gd name="T8" fmla="*/ 110 w 252"/>
                  <a:gd name="T9" fmla="*/ 151 h 154"/>
                  <a:gd name="T10" fmla="*/ 107 w 252"/>
                  <a:gd name="T11" fmla="*/ 148 h 154"/>
                  <a:gd name="T12" fmla="*/ 2 w 252"/>
                  <a:gd name="T13" fmla="*/ 30 h 154"/>
                  <a:gd name="T14" fmla="*/ 2 w 252"/>
                  <a:gd name="T15" fmla="*/ 30 h 154"/>
                  <a:gd name="T16" fmla="*/ 0 w 252"/>
                  <a:gd name="T17" fmla="*/ 27 h 154"/>
                  <a:gd name="T18" fmla="*/ 0 w 252"/>
                  <a:gd name="T19" fmla="*/ 22 h 154"/>
                  <a:gd name="T20" fmla="*/ 1 w 252"/>
                  <a:gd name="T21" fmla="*/ 17 h 154"/>
                  <a:gd name="T22" fmla="*/ 3 w 252"/>
                  <a:gd name="T23" fmla="*/ 13 h 154"/>
                  <a:gd name="T24" fmla="*/ 3 w 252"/>
                  <a:gd name="T25" fmla="*/ 13 h 154"/>
                  <a:gd name="T26" fmla="*/ 7 w 252"/>
                  <a:gd name="T27" fmla="*/ 11 h 154"/>
                  <a:gd name="T28" fmla="*/ 12 w 252"/>
                  <a:gd name="T29" fmla="*/ 10 h 154"/>
                  <a:gd name="T30" fmla="*/ 17 w 252"/>
                  <a:gd name="T31" fmla="*/ 11 h 154"/>
                  <a:gd name="T32" fmla="*/ 20 w 252"/>
                  <a:gd name="T33" fmla="*/ 15 h 154"/>
                  <a:gd name="T34" fmla="*/ 120 w 252"/>
                  <a:gd name="T35" fmla="*/ 127 h 154"/>
                  <a:gd name="T36" fmla="*/ 230 w 252"/>
                  <a:gd name="T37" fmla="*/ 4 h 154"/>
                  <a:gd name="T38" fmla="*/ 230 w 252"/>
                  <a:gd name="T39" fmla="*/ 4 h 154"/>
                  <a:gd name="T40" fmla="*/ 234 w 252"/>
                  <a:gd name="T41" fmla="*/ 1 h 154"/>
                  <a:gd name="T42" fmla="*/ 239 w 252"/>
                  <a:gd name="T43" fmla="*/ 0 h 154"/>
                  <a:gd name="T44" fmla="*/ 244 w 252"/>
                  <a:gd name="T45" fmla="*/ 0 h 154"/>
                  <a:gd name="T46" fmla="*/ 247 w 252"/>
                  <a:gd name="T47" fmla="*/ 2 h 154"/>
                  <a:gd name="T48" fmla="*/ 247 w 252"/>
                  <a:gd name="T49" fmla="*/ 2 h 154"/>
                  <a:gd name="T50" fmla="*/ 251 w 252"/>
                  <a:gd name="T51" fmla="*/ 7 h 154"/>
                  <a:gd name="T52" fmla="*/ 252 w 252"/>
                  <a:gd name="T53" fmla="*/ 11 h 154"/>
                  <a:gd name="T54" fmla="*/ 251 w 252"/>
                  <a:gd name="T55" fmla="*/ 16 h 154"/>
                  <a:gd name="T56" fmla="*/ 248 w 252"/>
                  <a:gd name="T57" fmla="*/ 21 h 154"/>
                  <a:gd name="T58" fmla="*/ 134 w 252"/>
                  <a:gd name="T59" fmla="*/ 148 h 154"/>
                  <a:gd name="T60" fmla="*/ 134 w 252"/>
                  <a:gd name="T61" fmla="*/ 148 h 154"/>
                  <a:gd name="T62" fmla="*/ 131 w 252"/>
                  <a:gd name="T63" fmla="*/ 151 h 154"/>
                  <a:gd name="T64" fmla="*/ 128 w 252"/>
                  <a:gd name="T65" fmla="*/ 152 h 154"/>
                  <a:gd name="T66" fmla="*/ 124 w 252"/>
                  <a:gd name="T67" fmla="*/ 153 h 154"/>
                  <a:gd name="T68" fmla="*/ 120 w 252"/>
                  <a:gd name="T69" fmla="*/ 154 h 154"/>
                  <a:gd name="T70" fmla="*/ 120 w 252"/>
                  <a:gd name="T71"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1" h="154">
                    <a:moveTo>
                      <a:pt x="120" y="154"/>
                    </a:moveTo>
                    <a:lnTo>
                      <a:pt x="120" y="154"/>
                    </a:lnTo>
                    <a:lnTo>
                      <a:pt x="117" y="153"/>
                    </a:lnTo>
                    <a:lnTo>
                      <a:pt x="113" y="152"/>
                    </a:lnTo>
                    <a:lnTo>
                      <a:pt x="110" y="151"/>
                    </a:lnTo>
                    <a:lnTo>
                      <a:pt x="107" y="148"/>
                    </a:lnTo>
                    <a:lnTo>
                      <a:pt x="2" y="30"/>
                    </a:lnTo>
                    <a:lnTo>
                      <a:pt x="2" y="30"/>
                    </a:lnTo>
                    <a:lnTo>
                      <a:pt x="0" y="27"/>
                    </a:lnTo>
                    <a:lnTo>
                      <a:pt x="0" y="22"/>
                    </a:lnTo>
                    <a:lnTo>
                      <a:pt x="1" y="17"/>
                    </a:lnTo>
                    <a:lnTo>
                      <a:pt x="3" y="13"/>
                    </a:lnTo>
                    <a:lnTo>
                      <a:pt x="3" y="13"/>
                    </a:lnTo>
                    <a:lnTo>
                      <a:pt x="7" y="11"/>
                    </a:lnTo>
                    <a:lnTo>
                      <a:pt x="12" y="10"/>
                    </a:lnTo>
                    <a:lnTo>
                      <a:pt x="17" y="11"/>
                    </a:lnTo>
                    <a:lnTo>
                      <a:pt x="20" y="15"/>
                    </a:lnTo>
                    <a:lnTo>
                      <a:pt x="120" y="127"/>
                    </a:lnTo>
                    <a:lnTo>
                      <a:pt x="230" y="4"/>
                    </a:lnTo>
                    <a:lnTo>
                      <a:pt x="230" y="4"/>
                    </a:lnTo>
                    <a:lnTo>
                      <a:pt x="234" y="1"/>
                    </a:lnTo>
                    <a:lnTo>
                      <a:pt x="239" y="0"/>
                    </a:lnTo>
                    <a:lnTo>
                      <a:pt x="244" y="0"/>
                    </a:lnTo>
                    <a:lnTo>
                      <a:pt x="247" y="2"/>
                    </a:lnTo>
                    <a:lnTo>
                      <a:pt x="247" y="2"/>
                    </a:lnTo>
                    <a:lnTo>
                      <a:pt x="251" y="7"/>
                    </a:lnTo>
                    <a:lnTo>
                      <a:pt x="252" y="11"/>
                    </a:lnTo>
                    <a:lnTo>
                      <a:pt x="251" y="16"/>
                    </a:lnTo>
                    <a:lnTo>
                      <a:pt x="248" y="21"/>
                    </a:lnTo>
                    <a:lnTo>
                      <a:pt x="134" y="148"/>
                    </a:lnTo>
                    <a:lnTo>
                      <a:pt x="134" y="148"/>
                    </a:lnTo>
                    <a:lnTo>
                      <a:pt x="131" y="151"/>
                    </a:lnTo>
                    <a:lnTo>
                      <a:pt x="128" y="152"/>
                    </a:lnTo>
                    <a:lnTo>
                      <a:pt x="124" y="153"/>
                    </a:lnTo>
                    <a:lnTo>
                      <a:pt x="120" y="154"/>
                    </a:lnTo>
                    <a:lnTo>
                      <a:pt x="120"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pic>
        <p:nvPicPr>
          <p:cNvPr id="2" name="图片 1">
            <a:extLst>
              <a:ext uri="{FF2B5EF4-FFF2-40B4-BE49-F238E27FC236}">
                <a16:creationId xmlns:a16="http://schemas.microsoft.com/office/drawing/2014/main" id="{9A3A6CC0-008E-4C24-8BFB-88D0E8625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 y="1501886"/>
            <a:ext cx="6369384" cy="4683014"/>
          </a:xfrm>
          <a:prstGeom prst="rect">
            <a:avLst/>
          </a:prstGeom>
        </p:spPr>
      </p:pic>
      <p:sp>
        <p:nvSpPr>
          <p:cNvPr id="3" name="椭圆 2">
            <a:extLst>
              <a:ext uri="{FF2B5EF4-FFF2-40B4-BE49-F238E27FC236}">
                <a16:creationId xmlns:a16="http://schemas.microsoft.com/office/drawing/2014/main" id="{380A311E-4820-4B83-B3AF-5E3B76E364C6}"/>
              </a:ext>
            </a:extLst>
          </p:cNvPr>
          <p:cNvSpPr/>
          <p:nvPr/>
        </p:nvSpPr>
        <p:spPr>
          <a:xfrm>
            <a:off x="539120" y="4466285"/>
            <a:ext cx="5518846" cy="1779658"/>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2" fill="hold" nodeType="afterEffec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nodeType="withGroup">
                            <p:stCondLst>
                              <p:cond delay="1000"/>
                            </p:stCondLst>
                            <p:childTnLst>
                              <p:par>
                                <p:cTn id="14" presetID="2" presetClass="entr" presetSubtype="2" fill="hold" nodeType="afterEffec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1+#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par>
                          <p:cTn id="18" fill="hold" nodeType="withGroup">
                            <p:stCondLst>
                              <p:cond delay="1500"/>
                            </p:stCondLst>
                            <p:childTnLst>
                              <p:par>
                                <p:cTn id="19" presetID="2" presetClass="entr" presetSubtype="2" fill="hold" nodeType="afterEffec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600074" y="212683"/>
            <a:ext cx="10689598" cy="439737"/>
          </a:xfrm>
        </p:spPr>
        <p:txBody>
          <a:bodyPr>
            <a:noAutofit/>
          </a:bodyPr>
          <a:lstStyle/>
          <a:p>
            <a:r>
              <a:rPr lang="zh-CN" altLang="en-US" sz="3200" spc="100" dirty="0">
                <a:ea typeface="明兰" panose="02010600030101010101" pitchFamily="2" charset="-122"/>
              </a:rPr>
              <a:t>效应值（</a:t>
            </a:r>
            <a:r>
              <a:rPr lang="en-US" altLang="zh-CN" sz="3200" spc="100" dirty="0">
                <a:ea typeface="明兰" panose="02010600030101010101" pitchFamily="2" charset="-122"/>
              </a:rPr>
              <a:t>Effect Size</a:t>
            </a:r>
            <a:r>
              <a:rPr lang="zh-CN" altLang="en-US" sz="3200" spc="100" dirty="0">
                <a:ea typeface="明兰" panose="02010600030101010101" pitchFamily="2" charset="-122"/>
              </a:rPr>
              <a:t>）</a:t>
            </a:r>
            <a:r>
              <a:rPr lang="en-US" altLang="zh-CN" sz="3200" spc="100" dirty="0">
                <a:ea typeface="明兰" panose="02010600030101010101" pitchFamily="2" charset="-122"/>
              </a:rPr>
              <a:t>——12</a:t>
            </a:r>
            <a:r>
              <a:rPr lang="zh-CN" altLang="zh-CN" sz="3200" spc="100" dirty="0">
                <a:ea typeface="明兰" panose="02010600030101010101" pitchFamily="2" charset="-122"/>
              </a:rPr>
              <a:t>周后</a:t>
            </a:r>
            <a:r>
              <a:rPr lang="en-US" altLang="zh-CN" sz="3200" spc="100" dirty="0">
                <a:ea typeface="明兰" panose="02010600030101010101" pitchFamily="2" charset="-122"/>
              </a:rPr>
              <a:t>HbA1c</a:t>
            </a:r>
            <a:r>
              <a:rPr lang="zh-CN" altLang="zh-CN" sz="3200" spc="100" dirty="0">
                <a:ea typeface="明兰" panose="02010600030101010101" pitchFamily="2" charset="-122"/>
              </a:rPr>
              <a:t>相对基线变化</a:t>
            </a:r>
            <a:endParaRPr lang="zh-CN" altLang="en-US" sz="3200" spc="100" dirty="0">
              <a:ea typeface="明兰" panose="02010600030101010101" pitchFamily="2" charset="-122"/>
            </a:endParaRPr>
          </a:p>
        </p:txBody>
      </p:sp>
      <p:pic>
        <p:nvPicPr>
          <p:cNvPr id="3" name="图片 2">
            <a:extLst>
              <a:ext uri="{FF2B5EF4-FFF2-40B4-BE49-F238E27FC236}">
                <a16:creationId xmlns:a16="http://schemas.microsoft.com/office/drawing/2014/main" id="{E84CA7CD-0253-4B96-A320-A8125B11C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4" y="2278554"/>
            <a:ext cx="7127822" cy="2957163"/>
          </a:xfrm>
          <a:prstGeom prst="rect">
            <a:avLst/>
          </a:prstGeom>
        </p:spPr>
      </p:pic>
      <p:sp>
        <p:nvSpPr>
          <p:cNvPr id="4" name="文本框 3">
            <a:extLst>
              <a:ext uri="{FF2B5EF4-FFF2-40B4-BE49-F238E27FC236}">
                <a16:creationId xmlns:a16="http://schemas.microsoft.com/office/drawing/2014/main" id="{AADE40F5-0CD1-4940-BBB3-E4D1D695168F}"/>
              </a:ext>
            </a:extLst>
          </p:cNvPr>
          <p:cNvSpPr txBox="1"/>
          <p:nvPr/>
        </p:nvSpPr>
        <p:spPr>
          <a:xfrm>
            <a:off x="586334" y="1122630"/>
            <a:ext cx="5334632" cy="954107"/>
          </a:xfrm>
          <a:prstGeom prst="rect">
            <a:avLst/>
          </a:prstGeom>
          <a:noFill/>
        </p:spPr>
        <p:txBody>
          <a:bodyPr wrap="square" rtlCol="0">
            <a:spAutoFit/>
          </a:bodyPr>
          <a:lstStyle/>
          <a:p>
            <a:r>
              <a:rPr lang="zh-CN" altLang="en-US" sz="2800" b="1" dirty="0">
                <a:solidFill>
                  <a:schemeClr val="accent3"/>
                </a:solidFill>
                <a:latin typeface="微软雅黑" panose="020B0503020204020204" pitchFamily="34" charset="-122"/>
                <a:ea typeface="微软雅黑" panose="020B0503020204020204" pitchFamily="34" charset="-122"/>
              </a:rPr>
              <a:t>使用</a:t>
            </a:r>
            <a:r>
              <a:rPr lang="en-US" altLang="zh-CN" sz="2800" b="1" dirty="0">
                <a:solidFill>
                  <a:schemeClr val="accent3"/>
                </a:solidFill>
                <a:latin typeface="微软雅黑" panose="020B0503020204020204" pitchFamily="34" charset="-122"/>
                <a:ea typeface="微软雅黑" panose="020B0503020204020204" pitchFamily="34" charset="-122"/>
              </a:rPr>
              <a:t>Cohen’s d</a:t>
            </a:r>
            <a:r>
              <a:rPr lang="zh-CN" altLang="en-US" sz="2800" b="1" dirty="0">
                <a:solidFill>
                  <a:schemeClr val="accent3"/>
                </a:solidFill>
                <a:latin typeface="微软雅黑" panose="020B0503020204020204" pitchFamily="34" charset="-122"/>
                <a:ea typeface="微软雅黑" panose="020B0503020204020204" pitchFamily="34" charset="-122"/>
              </a:rPr>
              <a:t>效应值进一步量化药物组与安慰剂组的差异</a:t>
            </a:r>
            <a:endParaRPr lang="en-US" altLang="zh-CN" sz="2800" b="1" dirty="0">
              <a:solidFill>
                <a:schemeClr val="accent3"/>
              </a:solidFill>
              <a:latin typeface="微软雅黑" panose="020B0503020204020204" pitchFamily="34" charset="-122"/>
              <a:ea typeface="微软雅黑" panose="020B0503020204020204" pitchFamily="34" charset="-122"/>
            </a:endParaRPr>
          </a:p>
        </p:txBody>
      </p:sp>
      <p:sp>
        <p:nvSpPr>
          <p:cNvPr id="34" name="Rectangle: Rounded Corners 43">
            <a:extLst>
              <a:ext uri="{FF2B5EF4-FFF2-40B4-BE49-F238E27FC236}">
                <a16:creationId xmlns:a16="http://schemas.microsoft.com/office/drawing/2014/main" id="{CA303986-0463-4128-8FBF-78B147934D13}"/>
              </a:ext>
            </a:extLst>
          </p:cNvPr>
          <p:cNvSpPr/>
          <p:nvPr/>
        </p:nvSpPr>
        <p:spPr>
          <a:xfrm>
            <a:off x="7233719" y="941560"/>
            <a:ext cx="4734962" cy="5314687"/>
          </a:xfrm>
          <a:prstGeom prst="roundRect">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b="1" dirty="0">
                <a:solidFill>
                  <a:schemeClr val="bg1"/>
                </a:solidFill>
                <a:latin typeface="微软雅黑" panose="020B0503020204020204" pitchFamily="34" charset="-122"/>
                <a:ea typeface="微软雅黑" panose="020B0503020204020204" pitchFamily="34" charset="-122"/>
              </a:rPr>
              <a:t>药物组、安慰剂两组比较结果显示：</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药物组与安慰剂组在</a:t>
            </a:r>
            <a:r>
              <a:rPr lang="en-US" altLang="zh-CN" sz="2000" b="1" dirty="0">
                <a:solidFill>
                  <a:schemeClr val="bg1"/>
                </a:solidFill>
                <a:latin typeface="微软雅黑" panose="020B0503020204020204" pitchFamily="34" charset="-122"/>
                <a:ea typeface="微软雅黑" panose="020B0503020204020204" pitchFamily="34" charset="-122"/>
              </a:rPr>
              <a:t>12</a:t>
            </a:r>
            <a:r>
              <a:rPr lang="zh-CN" altLang="en-US" sz="2000" b="1" dirty="0">
                <a:solidFill>
                  <a:schemeClr val="bg1"/>
                </a:solidFill>
                <a:latin typeface="微软雅黑" panose="020B0503020204020204" pitchFamily="34" charset="-122"/>
                <a:ea typeface="微软雅黑" panose="020B0503020204020204" pitchFamily="34" charset="-122"/>
              </a:rPr>
              <a:t>周时</a:t>
            </a:r>
            <a:r>
              <a:rPr lang="en-US" altLang="zh-CN" sz="2000" b="1" dirty="0">
                <a:solidFill>
                  <a:schemeClr val="bg1"/>
                </a:solidFill>
                <a:latin typeface="微软雅黑" panose="020B0503020204020204" pitchFamily="34" charset="-122"/>
                <a:ea typeface="微软雅黑" panose="020B0503020204020204" pitchFamily="34" charset="-122"/>
              </a:rPr>
              <a:t>HbA1c</a:t>
            </a:r>
            <a:r>
              <a:rPr lang="zh-CN" altLang="en-US" sz="2000" b="1" dirty="0">
                <a:solidFill>
                  <a:schemeClr val="bg1"/>
                </a:solidFill>
                <a:latin typeface="微软雅黑" panose="020B0503020204020204" pitchFamily="34" charset="-122"/>
                <a:ea typeface="微软雅黑" panose="020B0503020204020204" pitchFamily="34" charset="-122"/>
              </a:rPr>
              <a:t>值差异具有中等差异</a:t>
            </a:r>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两组相对基线的降幅差异具有高差异</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有</a:t>
            </a:r>
            <a:r>
              <a:rPr lang="en-US" altLang="zh-CN" sz="2000" b="1" dirty="0">
                <a:solidFill>
                  <a:schemeClr val="bg1"/>
                </a:solidFill>
                <a:latin typeface="微软雅黑" panose="020B0503020204020204" pitchFamily="34" charset="-122"/>
                <a:ea typeface="微软雅黑" panose="020B0503020204020204" pitchFamily="34" charset="-122"/>
              </a:rPr>
              <a:t>95%</a:t>
            </a:r>
            <a:r>
              <a:rPr lang="zh-CN" altLang="en-US" sz="2000" b="1" dirty="0">
                <a:solidFill>
                  <a:schemeClr val="bg1"/>
                </a:solidFill>
                <a:latin typeface="微软雅黑" panose="020B0503020204020204" pitchFamily="34" charset="-122"/>
                <a:ea typeface="微软雅黑" panose="020B0503020204020204" pitchFamily="34" charset="-122"/>
              </a:rPr>
              <a:t>的把握认为给药</a:t>
            </a:r>
            <a:r>
              <a:rPr lang="en-US" altLang="zh-CN" sz="2000" b="1" dirty="0">
                <a:solidFill>
                  <a:schemeClr val="bg1"/>
                </a:solidFill>
                <a:latin typeface="微软雅黑" panose="020B0503020204020204" pitchFamily="34" charset="-122"/>
                <a:ea typeface="微软雅黑" panose="020B0503020204020204" pitchFamily="34" charset="-122"/>
              </a:rPr>
              <a:t>12</a:t>
            </a:r>
            <a:r>
              <a:rPr lang="zh-CN" altLang="en-US" sz="2000" b="1" dirty="0">
                <a:solidFill>
                  <a:schemeClr val="bg1"/>
                </a:solidFill>
                <a:latin typeface="微软雅黑" panose="020B0503020204020204" pitchFamily="34" charset="-122"/>
                <a:ea typeface="微软雅黑" panose="020B0503020204020204" pitchFamily="34" charset="-122"/>
              </a:rPr>
              <a:t>周后，药物组受试者的</a:t>
            </a:r>
            <a:r>
              <a:rPr lang="en-US" altLang="zh-CN" sz="2000" b="1" dirty="0">
                <a:solidFill>
                  <a:schemeClr val="bg1"/>
                </a:solidFill>
                <a:latin typeface="微软雅黑" panose="020B0503020204020204" pitchFamily="34" charset="-122"/>
                <a:ea typeface="微软雅黑" panose="020B0503020204020204" pitchFamily="34" charset="-122"/>
              </a:rPr>
              <a:t>HbA1c</a:t>
            </a:r>
            <a:r>
              <a:rPr lang="zh-CN" altLang="en-US" sz="2000" b="1" dirty="0">
                <a:solidFill>
                  <a:schemeClr val="bg1"/>
                </a:solidFill>
                <a:latin typeface="微软雅黑" panose="020B0503020204020204" pitchFamily="34" charset="-122"/>
                <a:ea typeface="微软雅黑" panose="020B0503020204020204" pitchFamily="34" charset="-122"/>
              </a:rPr>
              <a:t>水平比服用安慰剂者降低</a:t>
            </a:r>
            <a:r>
              <a:rPr lang="en-US" altLang="zh-CN" sz="2000" b="1" dirty="0">
                <a:solidFill>
                  <a:schemeClr val="bg1"/>
                </a:solidFill>
                <a:latin typeface="微软雅黑" panose="020B0503020204020204" pitchFamily="34" charset="-122"/>
                <a:ea typeface="微软雅黑" panose="020B0503020204020204" pitchFamily="34" charset="-122"/>
              </a:rPr>
              <a:t>0.03-0.73(%)</a:t>
            </a:r>
          </a:p>
          <a:p>
            <a:endParaRPr lang="zh-CN" altLang="en-US" sz="2000" b="1" dirty="0">
              <a:solidFill>
                <a:schemeClr val="bg1"/>
              </a:solidFill>
              <a:latin typeface="微软雅黑" panose="020B0503020204020204" pitchFamily="34" charset="-122"/>
              <a:ea typeface="微软雅黑" panose="020B0503020204020204" pitchFamily="34" charset="-122"/>
            </a:endParaRPr>
          </a:p>
          <a:p>
            <a:r>
              <a:rPr lang="zh-CN" altLang="en-US" sz="2000" b="1" dirty="0">
                <a:solidFill>
                  <a:schemeClr val="bg1"/>
                </a:solidFill>
                <a:latin typeface="微软雅黑" panose="020B0503020204020204" pitchFamily="34" charset="-122"/>
                <a:ea typeface="微软雅黑" panose="020B0503020204020204" pitchFamily="34" charset="-122"/>
              </a:rPr>
              <a:t> 有</a:t>
            </a:r>
            <a:r>
              <a:rPr lang="en-US" altLang="zh-CN" sz="2000" b="1" dirty="0">
                <a:solidFill>
                  <a:schemeClr val="bg1"/>
                </a:solidFill>
                <a:latin typeface="微软雅黑" panose="020B0503020204020204" pitchFamily="34" charset="-122"/>
                <a:ea typeface="微软雅黑" panose="020B0503020204020204" pitchFamily="34" charset="-122"/>
              </a:rPr>
              <a:t>95%</a:t>
            </a:r>
            <a:r>
              <a:rPr lang="zh-CN" altLang="en-US" sz="2000" b="1" dirty="0">
                <a:solidFill>
                  <a:schemeClr val="bg1"/>
                </a:solidFill>
                <a:latin typeface="微软雅黑" panose="020B0503020204020204" pitchFamily="34" charset="-122"/>
                <a:ea typeface="微软雅黑" panose="020B0503020204020204" pitchFamily="34" charset="-122"/>
              </a:rPr>
              <a:t>的把握认为给药</a:t>
            </a:r>
            <a:r>
              <a:rPr lang="en-US" altLang="zh-CN" sz="2000" b="1" dirty="0">
                <a:solidFill>
                  <a:schemeClr val="bg1"/>
                </a:solidFill>
                <a:latin typeface="微软雅黑" panose="020B0503020204020204" pitchFamily="34" charset="-122"/>
                <a:ea typeface="微软雅黑" panose="020B0503020204020204" pitchFamily="34" charset="-122"/>
              </a:rPr>
              <a:t>12</a:t>
            </a:r>
            <a:r>
              <a:rPr lang="zh-CN" altLang="en-US" sz="2000" b="1" dirty="0">
                <a:solidFill>
                  <a:schemeClr val="bg1"/>
                </a:solidFill>
                <a:latin typeface="微软雅黑" panose="020B0503020204020204" pitchFamily="34" charset="-122"/>
                <a:ea typeface="微软雅黑" panose="020B0503020204020204" pitchFamily="34" charset="-122"/>
              </a:rPr>
              <a:t>周后，药物组受试者的</a:t>
            </a:r>
            <a:r>
              <a:rPr lang="en-US" altLang="zh-CN" sz="2000" b="1" dirty="0">
                <a:solidFill>
                  <a:schemeClr val="bg1"/>
                </a:solidFill>
                <a:latin typeface="微软雅黑" panose="020B0503020204020204" pitchFamily="34" charset="-122"/>
                <a:ea typeface="微软雅黑" panose="020B0503020204020204" pitchFamily="34" charset="-122"/>
              </a:rPr>
              <a:t>HbA1c</a:t>
            </a:r>
            <a:r>
              <a:rPr lang="zh-CN" altLang="en-US" sz="2000" b="1" dirty="0">
                <a:solidFill>
                  <a:schemeClr val="bg1"/>
                </a:solidFill>
                <a:latin typeface="微软雅黑" panose="020B0503020204020204" pitchFamily="34" charset="-122"/>
                <a:ea typeface="微软雅黑" panose="020B0503020204020204" pitchFamily="34" charset="-122"/>
              </a:rPr>
              <a:t>水平降幅比服用安慰剂者高出</a:t>
            </a:r>
            <a:r>
              <a:rPr lang="en-US" altLang="zh-CN" sz="2000" b="1" dirty="0">
                <a:solidFill>
                  <a:schemeClr val="bg1"/>
                </a:solidFill>
                <a:latin typeface="微软雅黑" panose="020B0503020204020204" pitchFamily="34" charset="-122"/>
                <a:ea typeface="微软雅黑" panose="020B0503020204020204" pitchFamily="34" charset="-122"/>
              </a:rPr>
              <a:t>0.2-0.9(%)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椭圆 11">
            <a:extLst>
              <a:ext uri="{FF2B5EF4-FFF2-40B4-BE49-F238E27FC236}">
                <a16:creationId xmlns:a16="http://schemas.microsoft.com/office/drawing/2014/main" id="{40C01B25-E9B1-4B67-921E-8320F8EE6A48}"/>
              </a:ext>
            </a:extLst>
          </p:cNvPr>
          <p:cNvSpPr/>
          <p:nvPr/>
        </p:nvSpPr>
        <p:spPr>
          <a:xfrm>
            <a:off x="4585579" y="2146383"/>
            <a:ext cx="2539499" cy="3394337"/>
          </a:xfrm>
          <a:prstGeom prst="ellipse">
            <a:avLst/>
          </a:prstGeom>
          <a:noFill/>
          <a:ln w="38100">
            <a:solidFill>
              <a:srgbClr val="FF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038347088"/>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p15="http://schemas.microsoft.com/office/powerpoint/2012/main" xmlns="">
      <p:transition spd="slow"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53" presetClass="entr" presetSubtype="0" fill="hold" grpId="0" nodeType="afterEffec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4"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6.09.30"/>
  <p:tag name="AS_TITLE" val="Aspose.Slides for .NET 2.0"/>
  <p:tag name="AS_VERSION" val="16.9.0.0"/>
  <p:tag name="ISPRING_PRESENTATION_TITLE" val="www.33ppt.com"/>
</p:tagLst>
</file>

<file path=ppt/theme/theme1.xml><?xml version="1.0" encoding="utf-8"?>
<a:theme xmlns:a="http://schemas.openxmlformats.org/drawingml/2006/main" name="www.33ppt.com ">
  <a:themeElements>
    <a:clrScheme name="The Doctor is In">
      <a:dk1>
        <a:sysClr val="windowText" lastClr="000000"/>
      </a:dk1>
      <a:lt1>
        <a:sysClr val="window" lastClr="FFFFFF"/>
      </a:lt1>
      <a:dk2>
        <a:srgbClr val="44546A"/>
      </a:dk2>
      <a:lt2>
        <a:srgbClr val="E7E6E6"/>
      </a:lt2>
      <a:accent1>
        <a:srgbClr val="A5A5A5"/>
      </a:accent1>
      <a:accent2>
        <a:srgbClr val="0375BE"/>
      </a:accent2>
      <a:accent3>
        <a:srgbClr val="01385B"/>
      </a:accent3>
      <a:accent4>
        <a:srgbClr val="04ABC2"/>
      </a:accent4>
      <a:accent5>
        <a:srgbClr val="7BB2CD"/>
      </a:accent5>
      <a:accent6>
        <a:srgbClr val="F2F2F0"/>
      </a:accent6>
      <a:hlink>
        <a:srgbClr val="0563C1"/>
      </a:hlink>
      <a:folHlink>
        <a:srgbClr val="954F72"/>
      </a:folHlink>
    </a:clrScheme>
    <a:fontScheme name="党95">
      <a:majorFont>
        <a:latin typeface="Calibri"/>
        <a:ea typeface="微软雅黑"/>
        <a:cs typeface="Arial"/>
      </a:majorFont>
      <a:minorFont>
        <a:latin typeface="Calibri"/>
        <a:ea typeface="微软雅黑"/>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PM医疗</Template>
  <TotalTime>298</TotalTime>
  <Words>2098</Words>
  <Application>Microsoft Office PowerPoint</Application>
  <PresentationFormat>宽屏</PresentationFormat>
  <Paragraphs>228</Paragraphs>
  <Slides>29</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dt-people-02</vt:lpstr>
      <vt:lpstr>明兰</vt:lpstr>
      <vt:lpstr>微软雅黑</vt:lpstr>
      <vt:lpstr>幼圆</vt:lpstr>
      <vt:lpstr>Arial</vt:lpstr>
      <vt:lpstr>Calibri</vt:lpstr>
      <vt:lpstr>Impact</vt:lpstr>
      <vt:lpstr>MONACO</vt:lpstr>
      <vt:lpstr>www.33ppt.com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www.515ppt.com</Manager>
  <Company>苏州珀菲科特网络科技有限公司</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www.515ppt.com</dc:title>
  <dc:subject>www.515ppt.com</dc:subject>
  <dc:creator>www.515ppt.com</dc:creator>
  <cp:keywords>更多精品文档，请访问www.515ppt.com</cp:keywords>
  <dc:description>更多精品文档，请访问www.515ppt.com</dc:description>
  <cp:lastModifiedBy>Huang</cp:lastModifiedBy>
  <cp:revision>72</cp:revision>
  <dcterms:created xsi:type="dcterms:W3CDTF">2015-05-05T08:02:00Z</dcterms:created>
  <dcterms:modified xsi:type="dcterms:W3CDTF">2020-11-15T11:05:14Z</dcterms:modified>
  <cp:category>www.515ppt.com</cp:category>
</cp:coreProperties>
</file>